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523" r:id="rId2"/>
    <p:sldId id="776" r:id="rId3"/>
    <p:sldId id="729" r:id="rId4"/>
    <p:sldId id="730" r:id="rId5"/>
    <p:sldId id="731" r:id="rId6"/>
    <p:sldId id="779" r:id="rId7"/>
    <p:sldId id="732" r:id="rId8"/>
    <p:sldId id="826" r:id="rId9"/>
    <p:sldId id="733" r:id="rId10"/>
    <p:sldId id="825" r:id="rId11"/>
    <p:sldId id="734" r:id="rId12"/>
    <p:sldId id="735" r:id="rId13"/>
    <p:sldId id="777" r:id="rId14"/>
    <p:sldId id="736" r:id="rId15"/>
    <p:sldId id="742" r:id="rId16"/>
    <p:sldId id="743" r:id="rId17"/>
    <p:sldId id="821" r:id="rId18"/>
    <p:sldId id="822" r:id="rId19"/>
    <p:sldId id="823" r:id="rId20"/>
    <p:sldId id="824" r:id="rId21"/>
    <p:sldId id="787" r:id="rId22"/>
    <p:sldId id="827" r:id="rId23"/>
    <p:sldId id="738" r:id="rId24"/>
    <p:sldId id="828" r:id="rId25"/>
    <p:sldId id="829" r:id="rId26"/>
    <p:sldId id="830" r:id="rId27"/>
    <p:sldId id="737" r:id="rId28"/>
    <p:sldId id="739" r:id="rId29"/>
    <p:sldId id="832" r:id="rId30"/>
  </p:sldIdLst>
  <p:sldSz cx="9144000" cy="6858000" type="letter"/>
  <p:notesSz cx="70104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b="1" i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b="1" i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b="1" i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b="1" i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33CC"/>
    <a:srgbClr val="CC6600"/>
    <a:srgbClr val="FFFF99"/>
    <a:srgbClr val="CCCCFF"/>
    <a:srgbClr val="66FFFF"/>
    <a:srgbClr val="CCFF66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19" autoAdjust="0"/>
    <p:restoredTop sz="79957" autoAdjust="0"/>
  </p:normalViewPr>
  <p:slideViewPr>
    <p:cSldViewPr>
      <p:cViewPr>
        <p:scale>
          <a:sx n="99" d="100"/>
          <a:sy n="99" d="100"/>
        </p:scale>
        <p:origin x="-1157" y="120"/>
      </p:cViewPr>
      <p:guideLst>
        <p:guide orient="horz" pos="4032"/>
        <p:guide orient="horz" pos="864"/>
        <p:guide pos="288"/>
        <p:guide pos="547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3492" y="324"/>
      </p:cViewPr>
      <p:guideLst>
        <p:guide orient="horz" pos="2932"/>
        <p:guide pos="220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01602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4838"/>
            <a:ext cx="5146675" cy="41830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896" tIns="46125" rIns="93896" bIns="46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8195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4850"/>
            <a:ext cx="4630737" cy="3475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9154148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9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301" tIns="46150" rIns="92301" bIns="461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138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794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Mean is used because easy to handle</a:t>
            </a:r>
            <a:r>
              <a:rPr lang="en-US" baseline="0" dirty="0" smtClean="0"/>
              <a:t> but can is easily effected by outliners. In book “how to lie with statistics”, the author disregards the mean.</a:t>
            </a: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489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39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528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6707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406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Will prove</a:t>
            </a:r>
            <a:r>
              <a:rPr lang="en-US" baseline="0" dirty="0" smtClean="0"/>
              <a:t> these in the homework</a:t>
            </a:r>
          </a:p>
          <a:p>
            <a:r>
              <a:rPr lang="en-US" baseline="0" dirty="0" smtClean="0"/>
              <a:t>Connected to tower rule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364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4763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854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2413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Were</a:t>
            </a:r>
            <a:r>
              <a:rPr lang="en-US" baseline="0" dirty="0" smtClean="0"/>
              <a:t> did the first line come from? </a:t>
            </a: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303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288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6595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1065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7581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1217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841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0858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8689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8689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</a:t>
            </a:r>
            <a:r>
              <a:rPr lang="en-US" baseline="0" dirty="0" smtClean="0"/>
              <a:t> check calculations in multiple ways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8689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6554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0990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243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57200" y="914400"/>
            <a:ext cx="8229600" cy="0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</a:endParaRP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457200" y="6400800"/>
            <a:ext cx="8229600" cy="461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tabLst>
                <a:tab pos="8001000" algn="r"/>
              </a:tabLst>
              <a:defRPr/>
            </a:pPr>
            <a:r>
              <a:rPr lang="en-US" altLang="en-US" sz="1200" b="0" i="0" dirty="0">
                <a:solidFill>
                  <a:srgbClr val="0033CC"/>
                </a:solidFill>
                <a:latin typeface="Arial" charset="0"/>
              </a:rPr>
              <a:t>MSIM 651: Analysis I	</a:t>
            </a:r>
            <a:r>
              <a:rPr lang="en-US" altLang="en-US" sz="1200" b="0" i="0" dirty="0" smtClean="0">
                <a:solidFill>
                  <a:srgbClr val="0033CC"/>
                </a:solidFill>
                <a:latin typeface="Arial" charset="0"/>
              </a:rPr>
              <a:t>Topic 2_1</a:t>
            </a:r>
            <a:endParaRPr lang="en-US" altLang="en-US" sz="1200" b="0" i="0" dirty="0">
              <a:solidFill>
                <a:srgbClr val="0033CC"/>
              </a:solidFill>
              <a:latin typeface="Arial" charset="0"/>
            </a:endParaRPr>
          </a:p>
          <a:p>
            <a:pPr eaLnBrk="0" hangingPunct="0">
              <a:tabLst>
                <a:tab pos="8001000" algn="r"/>
              </a:tabLst>
              <a:defRPr/>
            </a:pPr>
            <a:r>
              <a:rPr lang="en-US" altLang="en-US" sz="1200" b="0" i="0" dirty="0">
                <a:solidFill>
                  <a:srgbClr val="0033CC"/>
                </a:solidFill>
                <a:latin typeface="Arial" charset="0"/>
              </a:rPr>
              <a:t>	</a:t>
            </a:r>
          </a:p>
        </p:txBody>
      </p:sp>
      <p:pic>
        <p:nvPicPr>
          <p:cNvPr id="1028" name="Picture 10" descr="V:\Logos VMASC, ODU,\VMASC Logo PC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20000" y="381000"/>
            <a:ext cx="1066800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1" descr="H:\Pictures\Logos\Logo, BCET B&amp;W.tif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57200" y="381000"/>
            <a:ext cx="1295400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jcollin@odu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1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2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3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5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81000" y="3429000"/>
            <a:ext cx="8229600" cy="1382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3600" dirty="0" smtClean="0">
                <a:solidFill>
                  <a:srgbClr val="0033CC"/>
                </a:solidFill>
              </a:rPr>
              <a:t>Topic 2 – Statistical Distributions</a:t>
            </a:r>
            <a:endParaRPr lang="en-US" sz="3600" dirty="0">
              <a:solidFill>
                <a:srgbClr val="0033CC"/>
              </a:solidFill>
            </a:endParaRPr>
          </a:p>
          <a:p>
            <a:pPr algn="ctr" eaLnBrk="0" hangingPunct="0"/>
            <a:r>
              <a:rPr lang="en-US" i="0" dirty="0"/>
              <a:t>Dr. Andrew Collins</a:t>
            </a:r>
          </a:p>
          <a:p>
            <a:pPr algn="ctr" eaLnBrk="0" hangingPunct="0"/>
            <a:r>
              <a:rPr lang="en-US" i="0" dirty="0">
                <a:hlinkClick r:id="rId3"/>
              </a:rPr>
              <a:t>ajcollin@odu.edu</a:t>
            </a:r>
            <a:endParaRPr lang="en-US" i="0" dirty="0"/>
          </a:p>
        </p:txBody>
      </p:sp>
      <p:pic>
        <p:nvPicPr>
          <p:cNvPr id="2051" name="Picture 3" descr="V:\Logos VMASC, ODU,\VMASC Logo P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4953000"/>
            <a:ext cx="2819400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:\Pictures\Logos\Logo, BCET B&amp;W.t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4953000"/>
            <a:ext cx="34290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53" name="Group 8"/>
          <p:cNvGrpSpPr>
            <a:grpSpLocks/>
          </p:cNvGrpSpPr>
          <p:nvPr/>
        </p:nvGrpSpPr>
        <p:grpSpPr bwMode="auto">
          <a:xfrm>
            <a:off x="1828800" y="304800"/>
            <a:ext cx="5562600" cy="2900363"/>
            <a:chOff x="1295400" y="1066800"/>
            <a:chExt cx="6477000" cy="3662277"/>
          </a:xfrm>
        </p:grpSpPr>
        <p:pic>
          <p:nvPicPr>
            <p:cNvPr id="2054" name="Picture 10" descr="Graphic from book by David McCandless"/>
            <p:cNvPicPr>
              <a:picLocks noChangeAspect="1" noChangeArrowheads="1"/>
            </p:cNvPicPr>
            <p:nvPr/>
          </p:nvPicPr>
          <p:blipFill>
            <a:blip r:embed="rId6" cstate="print"/>
            <a:srcRect l="9996"/>
            <a:stretch>
              <a:fillRect/>
            </a:stretch>
          </p:blipFill>
          <p:spPr bwMode="auto">
            <a:xfrm>
              <a:off x="1295400" y="1066800"/>
              <a:ext cx="6477000" cy="3662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1446974" y="1295316"/>
              <a:ext cx="4462180" cy="128289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US" sz="6000" dirty="0" smtClean="0">
                  <a:latin typeface="Arial" pitchFamily="34" charset="0"/>
                  <a:cs typeface="Arial" pitchFamily="34" charset="0"/>
                </a:rPr>
                <a:t>MSIM651</a:t>
              </a:r>
              <a:endParaRPr lang="en-US" sz="6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446974" y="3183584"/>
              <a:ext cx="5438166" cy="128289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US" sz="6000" dirty="0">
                  <a:latin typeface="Arial" pitchFamily="34" charset="0"/>
                  <a:cs typeface="Arial" pitchFamily="34" charset="0"/>
                </a:rPr>
                <a:t>Analysis I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Statistics</a:t>
            </a:r>
          </a:p>
          <a:p>
            <a:pPr lvl="1"/>
            <a:r>
              <a:rPr lang="en-US" dirty="0" smtClean="0"/>
              <a:t>numerical facts or data themselves.</a:t>
            </a:r>
          </a:p>
          <a:p>
            <a:endParaRPr lang="en-US" dirty="0" smtClean="0"/>
          </a:p>
          <a:p>
            <a:r>
              <a:rPr lang="en-US" b="1" u="sng" dirty="0" smtClean="0"/>
              <a:t>Descriptive Statistics</a:t>
            </a:r>
          </a:p>
          <a:p>
            <a:pPr lvl="1"/>
            <a:r>
              <a:rPr lang="en-US" dirty="0" smtClean="0"/>
              <a:t>Describes features of a collection of data</a:t>
            </a:r>
          </a:p>
          <a:p>
            <a:endParaRPr lang="en-US" dirty="0" smtClean="0"/>
          </a:p>
          <a:p>
            <a:r>
              <a:rPr lang="en-US" b="1" dirty="0" smtClean="0"/>
              <a:t>Inferential Statistics</a:t>
            </a:r>
          </a:p>
          <a:p>
            <a:pPr lvl="1"/>
            <a:r>
              <a:rPr lang="en-US" dirty="0" smtClean="0"/>
              <a:t>Drawing conclusions about data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-1, 1, 0, 0, 2, -2</a:t>
            </a:r>
          </a:p>
          <a:p>
            <a:r>
              <a:rPr lang="en-US" u="sng" dirty="0" smtClean="0"/>
              <a:t>Mode</a:t>
            </a:r>
          </a:p>
          <a:p>
            <a:pPr lvl="1"/>
            <a:r>
              <a:rPr lang="en-US" dirty="0" smtClean="0"/>
              <a:t>Most frequent observation</a:t>
            </a:r>
          </a:p>
          <a:p>
            <a:pPr lvl="2"/>
            <a:r>
              <a:rPr lang="en-US" dirty="0" smtClean="0"/>
              <a:t>0</a:t>
            </a:r>
          </a:p>
          <a:p>
            <a:r>
              <a:rPr lang="en-US" u="sng" dirty="0" smtClean="0"/>
              <a:t>Median</a:t>
            </a:r>
          </a:p>
          <a:p>
            <a:pPr lvl="1"/>
            <a:r>
              <a:rPr lang="en-US" dirty="0" smtClean="0"/>
              <a:t>Ordered sample, value splitting into two</a:t>
            </a:r>
          </a:p>
          <a:p>
            <a:pPr lvl="1"/>
            <a:r>
              <a:rPr lang="en-US" dirty="0" smtClean="0"/>
              <a:t>If sample size is ‘odd’ then this is middle value</a:t>
            </a:r>
          </a:p>
          <a:p>
            <a:r>
              <a:rPr lang="en-US" u="sng" dirty="0" smtClean="0"/>
              <a:t>Mean</a:t>
            </a:r>
          </a:p>
          <a:p>
            <a:pPr lvl="1"/>
            <a:r>
              <a:rPr lang="en-US" dirty="0" smtClean="0">
                <a:sym typeface="Symbol"/>
              </a:rPr>
              <a:t>Expectation value</a:t>
            </a:r>
          </a:p>
          <a:p>
            <a:pPr lvl="1"/>
            <a:r>
              <a:rPr lang="en-US" dirty="0" smtClean="0">
                <a:sym typeface="Symbol"/>
              </a:rPr>
              <a:t>x / n    or  </a:t>
            </a:r>
            <a:r>
              <a:rPr lang="en-US" dirty="0" err="1" smtClean="0">
                <a:sym typeface="Symbol"/>
              </a:rPr>
              <a:t>x.P</a:t>
            </a:r>
            <a:r>
              <a:rPr lang="en-US" dirty="0" smtClean="0">
                <a:sym typeface="Symbol"/>
              </a:rPr>
              <a:t>(x) </a:t>
            </a:r>
            <a:r>
              <a:rPr lang="en-US" dirty="0" err="1" smtClean="0">
                <a:sym typeface="Symbol"/>
              </a:rPr>
              <a:t>dx</a:t>
            </a: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pPr>
              <a:buNone/>
            </a:pPr>
            <a:r>
              <a:rPr lang="en-US" u="sng" dirty="0" smtClean="0"/>
              <a:t>Discrete Case</a:t>
            </a:r>
          </a:p>
          <a:p>
            <a:pPr>
              <a:buNone/>
            </a:pPr>
            <a:r>
              <a:rPr lang="en-US" dirty="0" smtClean="0"/>
              <a:t>E(X) = </a:t>
            </a:r>
            <a:r>
              <a:rPr lang="it-IT" dirty="0" smtClean="0">
                <a:sym typeface="Symbol"/>
              </a:rPr>
              <a:t></a:t>
            </a:r>
            <a:r>
              <a:rPr lang="it-IT" baseline="-25000" dirty="0" smtClean="0"/>
              <a:t>x </a:t>
            </a:r>
            <a:r>
              <a:rPr lang="it-IT" baseline="-25000" dirty="0" smtClean="0">
                <a:sym typeface="Symbol"/>
              </a:rPr>
              <a:t></a:t>
            </a:r>
            <a:r>
              <a:rPr lang="it-IT" baseline="-25000" dirty="0" smtClean="0"/>
              <a:t> A  </a:t>
            </a:r>
            <a:r>
              <a:rPr lang="it-IT" dirty="0" smtClean="0"/>
              <a:t>x.P(X = x)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u="sng" dirty="0" smtClean="0"/>
              <a:t>Continuous Case</a:t>
            </a:r>
          </a:p>
          <a:p>
            <a:pPr>
              <a:buNone/>
            </a:pPr>
            <a:r>
              <a:rPr lang="en-US" dirty="0" smtClean="0"/>
              <a:t>E(X) = </a:t>
            </a:r>
            <a:r>
              <a:rPr lang="it-IT" dirty="0" smtClean="0">
                <a:sym typeface="Symbol"/>
              </a:rPr>
              <a:t></a:t>
            </a:r>
            <a:r>
              <a:rPr lang="it-IT" baseline="-25000" dirty="0" smtClean="0"/>
              <a:t>x </a:t>
            </a:r>
            <a:r>
              <a:rPr lang="it-IT" baseline="-25000" dirty="0" smtClean="0">
                <a:sym typeface="Symbol"/>
              </a:rPr>
              <a:t></a:t>
            </a:r>
            <a:r>
              <a:rPr lang="it-IT" baseline="-25000" dirty="0" smtClean="0"/>
              <a:t> A  </a:t>
            </a:r>
            <a:r>
              <a:rPr lang="it-IT" dirty="0" smtClean="0"/>
              <a:t>x.P(X = x) 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2, 3, 4, 5</a:t>
            </a:r>
          </a:p>
          <a:p>
            <a:pPr>
              <a:buNone/>
            </a:pPr>
            <a:r>
              <a:rPr lang="it-IT" dirty="0" smtClean="0"/>
              <a:t>Expected values is ‘3.5’, which is never observed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E(f(X)) = </a:t>
            </a:r>
            <a:r>
              <a:rPr lang="it-IT" dirty="0" smtClean="0">
                <a:sym typeface="Symbol"/>
              </a:rPr>
              <a:t></a:t>
            </a:r>
            <a:r>
              <a:rPr lang="it-IT" baseline="-25000" dirty="0" smtClean="0"/>
              <a:t>x </a:t>
            </a:r>
            <a:r>
              <a:rPr lang="it-IT" baseline="-25000" dirty="0" smtClean="0">
                <a:sym typeface="Symbol"/>
              </a:rPr>
              <a:t></a:t>
            </a:r>
            <a:r>
              <a:rPr lang="it-IT" baseline="-25000" dirty="0" smtClean="0"/>
              <a:t> A  </a:t>
            </a:r>
            <a:r>
              <a:rPr lang="it-IT" dirty="0" smtClean="0"/>
              <a:t>f(x).P(X = x)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E(</a:t>
            </a:r>
            <a:r>
              <a:rPr lang="en-US" dirty="0" err="1" smtClean="0"/>
              <a:t>a.X</a:t>
            </a:r>
            <a:r>
              <a:rPr lang="en-US" dirty="0" smtClean="0"/>
              <a:t> + b) = </a:t>
            </a:r>
            <a:r>
              <a:rPr lang="en-US" dirty="0" err="1" smtClean="0"/>
              <a:t>a.E</a:t>
            </a:r>
            <a:r>
              <a:rPr lang="en-US" dirty="0" smtClean="0"/>
              <a:t>(X) + b</a:t>
            </a:r>
          </a:p>
          <a:p>
            <a:endParaRPr lang="en-US" dirty="0" smtClean="0">
              <a:sym typeface="Symbol"/>
            </a:endParaRPr>
          </a:p>
          <a:p>
            <a:r>
              <a:rPr lang="en-US" dirty="0" smtClean="0">
                <a:sym typeface="Symbol"/>
              </a:rPr>
              <a:t>E(E(X)) = E(X)</a:t>
            </a:r>
          </a:p>
          <a:p>
            <a:endParaRPr lang="en-US" dirty="0" smtClean="0">
              <a:sym typeface="Symbol"/>
            </a:endParaRPr>
          </a:p>
          <a:p>
            <a:r>
              <a:rPr lang="en-US" dirty="0" smtClean="0">
                <a:sym typeface="Symbol"/>
              </a:rPr>
              <a:t>E(X + Y) = E(X) + E(Y)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Expectation Warning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If E(X) = 0 does NOT imply that E(X</a:t>
            </a:r>
            <a:r>
              <a:rPr lang="en-US" baseline="30000" dirty="0" smtClean="0"/>
              <a:t>2</a:t>
            </a:r>
            <a:r>
              <a:rPr lang="en-US" dirty="0" smtClean="0"/>
              <a:t>) = 0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-1, 1, 0, 0, -2, 2</a:t>
            </a:r>
          </a:p>
          <a:p>
            <a:pPr>
              <a:buNone/>
            </a:pPr>
            <a:r>
              <a:rPr lang="en-US" dirty="0" smtClean="0"/>
              <a:t>E(X) = 0</a:t>
            </a:r>
          </a:p>
          <a:p>
            <a:pPr>
              <a:buNone/>
            </a:pPr>
            <a:r>
              <a:rPr lang="en-US" dirty="0" smtClean="0"/>
              <a:t>E(X</a:t>
            </a:r>
            <a:r>
              <a:rPr lang="en-US" baseline="30000" dirty="0" smtClean="0"/>
              <a:t>2</a:t>
            </a:r>
            <a:r>
              <a:rPr lang="en-US" dirty="0" smtClean="0"/>
              <a:t>) = 1.6666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measure of spread of the data </a:t>
            </a:r>
          </a:p>
          <a:p>
            <a:pPr>
              <a:buNone/>
            </a:pPr>
            <a:r>
              <a:rPr lang="en-US" sz="4400" b="1" dirty="0" smtClean="0"/>
              <a:t>		</a:t>
            </a:r>
            <a:r>
              <a:rPr lang="en-US" sz="4400" b="1" dirty="0" err="1" smtClean="0"/>
              <a:t>Var</a:t>
            </a:r>
            <a:r>
              <a:rPr lang="en-US" sz="4400" b="1" dirty="0" smtClean="0"/>
              <a:t>(X) = E((x-E(X)</a:t>
            </a:r>
            <a:r>
              <a:rPr lang="en-US" sz="4400" b="1" dirty="0" smtClean="0">
                <a:sym typeface="Symbol"/>
              </a:rPr>
              <a:t>)</a:t>
            </a:r>
            <a:r>
              <a:rPr lang="en-US" sz="4400" b="1" baseline="30000" dirty="0" smtClean="0">
                <a:sym typeface="Symbol"/>
              </a:rPr>
              <a:t>2</a:t>
            </a:r>
            <a:r>
              <a:rPr lang="en-US" sz="4400" b="1" dirty="0" smtClean="0">
                <a:sym typeface="Symbol"/>
              </a:rPr>
              <a:t>) </a:t>
            </a:r>
          </a:p>
          <a:p>
            <a:r>
              <a:rPr lang="en-US" dirty="0" smtClean="0"/>
              <a:t>Sample {1,1,1,1,1}</a:t>
            </a:r>
          </a:p>
          <a:p>
            <a:pPr lvl="1"/>
            <a:r>
              <a:rPr lang="en-US" dirty="0" err="1" smtClean="0"/>
              <a:t>Var</a:t>
            </a:r>
            <a:r>
              <a:rPr lang="en-US" dirty="0" smtClean="0"/>
              <a:t>(X) = ?</a:t>
            </a:r>
          </a:p>
          <a:p>
            <a:r>
              <a:rPr lang="en-US" dirty="0" err="1" smtClean="0"/>
              <a:t>Var</a:t>
            </a:r>
            <a:r>
              <a:rPr lang="en-US" dirty="0" smtClean="0"/>
              <a:t>(X) </a:t>
            </a:r>
            <a:r>
              <a:rPr lang="en-US" dirty="0" smtClean="0">
                <a:sym typeface="Symbol"/>
              </a:rPr>
              <a:t> 0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Standard Deviation</a:t>
            </a:r>
          </a:p>
          <a:p>
            <a:pPr marL="742950" lvl="2" indent="-342900"/>
            <a:r>
              <a:rPr lang="en-US" dirty="0" smtClean="0">
                <a:sym typeface="Symbol"/>
              </a:rPr>
              <a:t>+</a:t>
            </a:r>
            <a:r>
              <a:rPr lang="en-US" dirty="0" err="1" smtClean="0"/>
              <a:t>Var</a:t>
            </a:r>
            <a:r>
              <a:rPr lang="en-US" dirty="0" smtClean="0"/>
              <a:t>(X) </a:t>
            </a:r>
          </a:p>
          <a:p>
            <a:pPr marL="742950" lvl="2" indent="-342900"/>
            <a:endParaRPr lang="en-US" dirty="0" smtClean="0"/>
          </a:p>
          <a:p>
            <a:endParaRPr lang="en-US" dirty="0" smtClean="0">
              <a:sym typeface="Symbol"/>
            </a:endParaRPr>
          </a:p>
          <a:p>
            <a:endParaRPr lang="en-US" dirty="0" smtClean="0">
              <a:sym typeface="Symbol"/>
            </a:endParaRPr>
          </a:p>
          <a:p>
            <a:endParaRPr lang="en-US" dirty="0" smtClean="0">
              <a:sym typeface="Symbol"/>
            </a:endParaRPr>
          </a:p>
          <a:p>
            <a:endParaRPr lang="en-US" dirty="0" smtClean="0">
              <a:sym typeface="Symbol"/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Indentities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E(E(X)) </a:t>
            </a:r>
            <a:r>
              <a:rPr lang="en-US" sz="4000" dirty="0" smtClean="0">
                <a:sym typeface="Symbol"/>
              </a:rPr>
              <a:t></a:t>
            </a:r>
            <a:r>
              <a:rPr lang="en-US" sz="4000" dirty="0" smtClean="0"/>
              <a:t> E(X)</a:t>
            </a:r>
            <a:endParaRPr lang="en-US" sz="3600" dirty="0" smtClean="0"/>
          </a:p>
          <a:p>
            <a:endParaRPr lang="en-US" sz="4000" dirty="0" smtClean="0"/>
          </a:p>
          <a:p>
            <a:r>
              <a:rPr lang="en-US" sz="4000" dirty="0" err="1" smtClean="0"/>
              <a:t>var</a:t>
            </a:r>
            <a:r>
              <a:rPr lang="en-US" sz="4000" dirty="0" smtClean="0"/>
              <a:t>(</a:t>
            </a:r>
            <a:r>
              <a:rPr lang="en-US" sz="4000" dirty="0" err="1" smtClean="0"/>
              <a:t>a.X+b</a:t>
            </a:r>
            <a:r>
              <a:rPr lang="en-US" sz="4000" dirty="0" smtClean="0"/>
              <a:t>) </a:t>
            </a:r>
            <a:r>
              <a:rPr lang="en-US" sz="4000" dirty="0" smtClean="0">
                <a:sym typeface="Symbol"/>
              </a:rPr>
              <a:t></a:t>
            </a:r>
            <a:r>
              <a:rPr lang="en-US" sz="4000" dirty="0" smtClean="0"/>
              <a:t> a</a:t>
            </a:r>
            <a:r>
              <a:rPr lang="en-US" sz="4000" baseline="30000" dirty="0" smtClean="0"/>
              <a:t>2</a:t>
            </a:r>
            <a:r>
              <a:rPr lang="en-US" sz="4000" dirty="0" smtClean="0"/>
              <a:t>.var(X)</a:t>
            </a:r>
          </a:p>
          <a:p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If X and Y are independent:</a:t>
            </a:r>
            <a:endParaRPr lang="en-US" dirty="0" smtClean="0"/>
          </a:p>
          <a:p>
            <a:r>
              <a:rPr lang="en-US" sz="4000" dirty="0" err="1" smtClean="0"/>
              <a:t>var</a:t>
            </a:r>
            <a:r>
              <a:rPr lang="en-US" sz="4000" dirty="0" smtClean="0"/>
              <a:t>(X + Y) </a:t>
            </a:r>
            <a:r>
              <a:rPr lang="en-US" sz="4000" dirty="0" smtClean="0">
                <a:sym typeface="Symbol"/>
              </a:rPr>
              <a:t></a:t>
            </a:r>
            <a:r>
              <a:rPr lang="en-US" sz="4000" dirty="0" smtClean="0"/>
              <a:t> </a:t>
            </a:r>
            <a:r>
              <a:rPr lang="en-US" sz="4000" dirty="0" err="1" smtClean="0"/>
              <a:t>var</a:t>
            </a:r>
            <a:r>
              <a:rPr lang="en-US" sz="4000" dirty="0" smtClean="0"/>
              <a:t>(X) + </a:t>
            </a:r>
            <a:r>
              <a:rPr lang="en-US" sz="4000" dirty="0" err="1" smtClean="0"/>
              <a:t>var</a:t>
            </a:r>
            <a:r>
              <a:rPr lang="en-US" sz="4000" dirty="0" smtClean="0"/>
              <a:t>(Y)</a:t>
            </a:r>
            <a:endParaRPr lang="en-US" sz="3600" dirty="0" smtClean="0"/>
          </a:p>
          <a:p>
            <a:pPr>
              <a:buNone/>
            </a:pPr>
            <a:endParaRPr lang="en-US" sz="2400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42999"/>
          </a:xfrm>
        </p:spPr>
        <p:txBody>
          <a:bodyPr/>
          <a:lstStyle/>
          <a:p>
            <a:pPr>
              <a:buNone/>
            </a:pPr>
            <a:r>
              <a:rPr lang="en-US" dirty="0" err="1" smtClean="0"/>
              <a:t>Var</a:t>
            </a:r>
            <a:r>
              <a:rPr lang="en-US" dirty="0" smtClean="0"/>
              <a:t>(X) </a:t>
            </a:r>
            <a:r>
              <a:rPr lang="en-US" dirty="0" smtClean="0">
                <a:sym typeface="Symbol"/>
              </a:rPr>
              <a:t> </a:t>
            </a:r>
            <a:r>
              <a:rPr lang="en-US" dirty="0" smtClean="0"/>
              <a:t>E((X-E(X)</a:t>
            </a:r>
            <a:r>
              <a:rPr lang="en-US" dirty="0" smtClean="0">
                <a:sym typeface="Symbol"/>
              </a:rPr>
              <a:t>)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) = E(X</a:t>
            </a:r>
            <a:r>
              <a:rPr lang="en-US" baseline="30000" dirty="0" smtClean="0">
                <a:sym typeface="Symbol"/>
              </a:rPr>
              <a:t> 2</a:t>
            </a:r>
            <a:r>
              <a:rPr lang="en-US" dirty="0" smtClean="0">
                <a:sym typeface="Symbol"/>
              </a:rPr>
              <a:t>) – E(X)</a:t>
            </a:r>
            <a:r>
              <a:rPr lang="en-US" baseline="30000" dirty="0" smtClean="0">
                <a:sym typeface="Symbol"/>
              </a:rPr>
              <a:t>2</a:t>
            </a:r>
            <a:endParaRPr lang="en-US" dirty="0" smtClean="0">
              <a:sym typeface="Symbol"/>
            </a:endParaRPr>
          </a:p>
          <a:p>
            <a:pPr>
              <a:buNone/>
            </a:pPr>
            <a:r>
              <a:rPr lang="en-US" u="sng" dirty="0" smtClean="0"/>
              <a:t>Proof (Discrete case)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533400" y="2743199"/>
          <a:ext cx="7239000" cy="35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8" name="Equation" r:id="rId4" imgW="3911400" imgH="1904760" progId="Equation.DSMT4">
                  <p:embed/>
                </p:oleObj>
              </mc:Choice>
              <mc:Fallback>
                <p:oleObj name="Equation" r:id="rId4" imgW="3911400" imgH="190476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743199"/>
                        <a:ext cx="7239000" cy="3525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95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Given sample ‘S’ from population ‘P’</a:t>
            </a:r>
          </a:p>
          <a:p>
            <a:r>
              <a:rPr lang="en-US" dirty="0" smtClean="0"/>
              <a:t>S </a:t>
            </a:r>
            <a:r>
              <a:rPr lang="en-US" dirty="0" smtClean="0">
                <a:sym typeface="Symbol"/>
              </a:rPr>
              <a:t></a:t>
            </a:r>
            <a:r>
              <a:rPr lang="en-US" dirty="0" smtClean="0"/>
              <a:t>P ;  |S|= n;  S = {s1, s2, …, </a:t>
            </a:r>
            <a:r>
              <a:rPr lang="en-US" dirty="0" err="1" smtClean="0"/>
              <a:t>sn</a:t>
            </a:r>
            <a:r>
              <a:rPr lang="en-US" dirty="0" smtClean="0"/>
              <a:t>}</a:t>
            </a:r>
          </a:p>
          <a:p>
            <a:r>
              <a:rPr lang="en-US" dirty="0" smtClean="0"/>
              <a:t>Si are IID  (Independent Identity Distributed)</a:t>
            </a:r>
          </a:p>
          <a:p>
            <a:pPr>
              <a:buNone/>
            </a:pPr>
            <a:r>
              <a:rPr lang="en-US" dirty="0" smtClean="0"/>
              <a:t>For a finite sample, the mean and variance </a:t>
            </a:r>
            <a:r>
              <a:rPr lang="en-US" i="1" dirty="0" smtClean="0"/>
              <a:t>of the sample</a:t>
            </a:r>
            <a:r>
              <a:rPr lang="en-US" dirty="0" smtClean="0"/>
              <a:t> can be calculated:</a:t>
            </a:r>
          </a:p>
          <a:p>
            <a:pPr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514600" y="4343400"/>
          <a:ext cx="3276600" cy="19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4" name="Equation" r:id="rId4" imgW="1384200" imgH="812520" progId="Equation.DSMT4">
                  <p:embed/>
                </p:oleObj>
              </mc:Choice>
              <mc:Fallback>
                <p:oleObj name="Equation" r:id="rId4" imgW="1384200" imgH="81252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343400"/>
                        <a:ext cx="3276600" cy="1923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However, we are really interested in the population mean (</a:t>
            </a:r>
            <a:r>
              <a:rPr lang="en-US" dirty="0" smtClean="0">
                <a:sym typeface="Symbol"/>
              </a:rPr>
              <a:t>)  and variance (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dirty="0" smtClean="0"/>
              <a:t>).  For this we want </a:t>
            </a:r>
            <a:r>
              <a:rPr lang="en-US" dirty="0" err="1" smtClean="0"/>
              <a:t>unbias</a:t>
            </a:r>
            <a:r>
              <a:rPr lang="en-US" dirty="0" smtClean="0"/>
              <a:t> estimators of them from the sample:</a:t>
            </a:r>
          </a:p>
          <a:p>
            <a:endParaRPr lang="en-US" dirty="0"/>
          </a:p>
        </p:txBody>
      </p:sp>
      <p:graphicFrame>
        <p:nvGraphicFramePr>
          <p:cNvPr id="47106" name="Object 2"/>
          <p:cNvGraphicFramePr>
            <a:graphicFrameLocks noChangeAspect="1"/>
          </p:cNvGraphicFramePr>
          <p:nvPr/>
        </p:nvGraphicFramePr>
        <p:xfrm>
          <a:off x="2439988" y="3529379"/>
          <a:ext cx="4875212" cy="2738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5" name="Equation" r:id="rId4" imgW="1447560" imgH="812520" progId="Equation.DSMT4">
                  <p:embed/>
                </p:oleObj>
              </mc:Choice>
              <mc:Fallback>
                <p:oleObj name="Equation" r:id="rId4" imgW="1447560" imgH="81252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9988" y="3529379"/>
                        <a:ext cx="4875212" cy="27380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Estimate of Population Variance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1"/>
            <a:ext cx="8229600" cy="11430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E(s</a:t>
            </a:r>
            <a:r>
              <a:rPr lang="en-US" baseline="30000" dirty="0" smtClean="0"/>
              <a:t>2</a:t>
            </a:r>
            <a:r>
              <a:rPr lang="en-US" dirty="0" smtClean="0"/>
              <a:t>) = </a:t>
            </a:r>
            <a:r>
              <a:rPr lang="en-US" dirty="0" smtClean="0">
                <a:sym typeface="Symbol"/>
              </a:rPr>
              <a:t></a:t>
            </a:r>
            <a:r>
              <a:rPr lang="en-US" baseline="30000" dirty="0" smtClean="0">
                <a:sym typeface="Symbol"/>
              </a:rPr>
              <a:t>2</a:t>
            </a:r>
          </a:p>
          <a:p>
            <a:pPr>
              <a:buNone/>
            </a:pPr>
            <a:r>
              <a:rPr lang="en-US" u="sng" dirty="0" smtClean="0">
                <a:sym typeface="Symbol"/>
              </a:rPr>
              <a:t>Proof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3995845"/>
              </p:ext>
            </p:extLst>
          </p:nvPr>
        </p:nvGraphicFramePr>
        <p:xfrm>
          <a:off x="533400" y="2209799"/>
          <a:ext cx="6324600" cy="4114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0" name="Equation" r:id="rId4" imgW="3670200" imgH="2387520" progId="Equation.DSMT4">
                  <p:embed/>
                </p:oleObj>
              </mc:Choice>
              <mc:Fallback>
                <p:oleObj name="Equation" r:id="rId4" imgW="3670200" imgH="238752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209799"/>
                        <a:ext cx="6324600" cy="41142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Estimate of Population Variance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755030"/>
              </p:ext>
            </p:extLst>
          </p:nvPr>
        </p:nvGraphicFramePr>
        <p:xfrm>
          <a:off x="5105400" y="915988"/>
          <a:ext cx="3776663" cy="213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5" name="Equation" r:id="rId4" imgW="1460160" imgH="825480" progId="Equation.DSMT4">
                  <p:embed/>
                </p:oleObj>
              </mc:Choice>
              <mc:Fallback>
                <p:oleObj name="Equation" r:id="rId4" imgW="1460160" imgH="82548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915988"/>
                        <a:ext cx="3776663" cy="2132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838200" y="803275"/>
          <a:ext cx="3211513" cy="574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6" name="Equation" r:id="rId6" imgW="1498320" imgH="2679480" progId="Equation.DSMT4">
                  <p:embed/>
                </p:oleObj>
              </mc:Choice>
              <mc:Fallback>
                <p:oleObj name="Equation" r:id="rId6" imgW="1498320" imgH="267948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803275"/>
                        <a:ext cx="3211513" cy="5749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Estimate of Population Variance</a:t>
            </a:r>
            <a:endParaRPr lang="en-US" dirty="0"/>
          </a:p>
        </p:txBody>
      </p:sp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381000" y="1066800"/>
          <a:ext cx="4876800" cy="5249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2" name="Equation" r:id="rId4" imgW="2171520" imgH="2336760" progId="Equation.DSMT4">
                  <p:embed/>
                </p:oleObj>
              </mc:Choice>
              <mc:Fallback>
                <p:oleObj name="Equation" r:id="rId4" imgW="2171520" imgH="233676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066800"/>
                        <a:ext cx="4876800" cy="52492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315200" y="5638800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QED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Discrete random variables X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, … , </a:t>
            </a:r>
            <a:r>
              <a:rPr lang="en-US" sz="2000" dirty="0" err="1" smtClean="0"/>
              <a:t>X</a:t>
            </a:r>
            <a:r>
              <a:rPr lang="en-US" sz="2000" baseline="-25000" dirty="0" err="1" smtClean="0"/>
              <a:t>n</a:t>
            </a:r>
            <a:r>
              <a:rPr lang="en-US" sz="2000" dirty="0" smtClean="0"/>
              <a:t>  are IID (Independent and identity distributed) with distribution ‘X’ and Y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, … , </a:t>
            </a:r>
            <a:r>
              <a:rPr lang="en-US" sz="2000" dirty="0" err="1" smtClean="0"/>
              <a:t>Y</a:t>
            </a:r>
            <a:r>
              <a:rPr lang="en-US" sz="2000" baseline="-25000" dirty="0" err="1" smtClean="0"/>
              <a:t>m</a:t>
            </a:r>
            <a:r>
              <a:rPr lang="en-US" sz="2000" dirty="0" smtClean="0"/>
              <a:t>  are IID with distribution ‘Y’.  Show that: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a) 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b)  </a:t>
            </a:r>
          </a:p>
          <a:p>
            <a:pPr>
              <a:buNone/>
            </a:pPr>
            <a:r>
              <a:rPr lang="en-US" sz="2000" dirty="0" smtClean="0"/>
              <a:t> </a:t>
            </a:r>
          </a:p>
          <a:p>
            <a:pPr>
              <a:buNone/>
            </a:pPr>
            <a:r>
              <a:rPr lang="en-US" sz="2000" dirty="0" smtClean="0"/>
              <a:t> </a:t>
            </a:r>
          </a:p>
          <a:p>
            <a:pPr>
              <a:buNone/>
            </a:pPr>
            <a:r>
              <a:rPr lang="en-US" sz="2000" dirty="0" smtClean="0"/>
              <a:t> </a:t>
            </a:r>
          </a:p>
          <a:p>
            <a:pPr lvl="0">
              <a:buNone/>
            </a:pPr>
            <a:r>
              <a:rPr lang="en-US" sz="2000" dirty="0" smtClean="0"/>
              <a:t>c) What assumption are we making about the variance of ‘X’ and ‘Y’?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Hint: You can use any result you have found from any previous lecture, assignment, or coursework.</a:t>
            </a:r>
          </a:p>
          <a:p>
            <a:pPr lvl="0">
              <a:buNone/>
            </a:pPr>
            <a:endParaRPr lang="en-US" sz="2000" dirty="0" smtClean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169" name="Object 1"/>
          <p:cNvGraphicFramePr>
            <a:graphicFrameLocks noChangeAspect="1"/>
          </p:cNvGraphicFramePr>
          <p:nvPr/>
        </p:nvGraphicFramePr>
        <p:xfrm>
          <a:off x="1066800" y="2209800"/>
          <a:ext cx="20955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52" name="Equation" r:id="rId4" imgW="1155700" imgH="419100" progId="Equation.DSMT4">
                  <p:embed/>
                </p:oleObj>
              </mc:Choice>
              <mc:Fallback>
                <p:oleObj name="Equation" r:id="rId4" imgW="1155700" imgH="4191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209800"/>
                        <a:ext cx="20955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1066800" y="3200400"/>
          <a:ext cx="3602182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53" name="Equation" r:id="rId6" imgW="1981200" imgH="419100" progId="Equation.DSMT4">
                  <p:embed/>
                </p:oleObj>
              </mc:Choice>
              <mc:Fallback>
                <p:oleObj name="Equation" r:id="rId6" imgW="1981200" imgH="4191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200400"/>
                        <a:ext cx="3602182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5 - a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143000" y="1142999"/>
          <a:ext cx="2590800" cy="4667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67" name="Equation" r:id="rId4" imgW="1663560" imgH="2997000" progId="Equation.DSMT4">
                  <p:embed/>
                </p:oleObj>
              </mc:Choice>
              <mc:Fallback>
                <p:oleObj name="Equation" r:id="rId4" imgW="1663560" imgH="2997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142999"/>
                        <a:ext cx="2590800" cy="46673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5 - b</a:t>
            </a:r>
            <a:endParaRPr lang="en-US" dirty="0"/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927099" y="1295400"/>
          <a:ext cx="7465153" cy="273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491" name="Equation" r:id="rId4" imgW="1942920" imgH="711000" progId="Equation.DSMT4">
                  <p:embed/>
                </p:oleObj>
              </mc:Choice>
              <mc:Fallback>
                <p:oleObj name="Equation" r:id="rId4" imgW="1942920" imgH="711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099" y="1295400"/>
                        <a:ext cx="7465153" cy="2735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5 - 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en-US" sz="2400" dirty="0" smtClean="0"/>
              <a:t>Assuming that:</a:t>
            </a:r>
          </a:p>
          <a:p>
            <a:r>
              <a:rPr lang="en-US" sz="2400" dirty="0" smtClean="0"/>
              <a:t>Is a finite value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If you used the results from the previous assignment, then you assumed that: </a:t>
            </a:r>
          </a:p>
          <a:p>
            <a:r>
              <a:rPr lang="en-US" sz="2400" dirty="0" smtClean="0"/>
              <a:t>They are discrete random variables.</a:t>
            </a:r>
          </a:p>
          <a:p>
            <a:endParaRPr lang="en-US" sz="2400" dirty="0" smtClean="0"/>
          </a:p>
          <a:p>
            <a:r>
              <a:rPr lang="en-US" sz="2400" dirty="0" smtClean="0"/>
              <a:t>Independence is already assumed within each sample but want about between X and Y?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Kurtosis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200400" y="1295400"/>
          <a:ext cx="1837854" cy="1046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8" name="Equation" r:id="rId4" imgW="825480" imgH="469800" progId="Equation.DSMT4">
                  <p:embed/>
                </p:oleObj>
              </mc:Choice>
              <mc:Fallback>
                <p:oleObj name="Equation" r:id="rId4" imgW="825480" imgH="4698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295400"/>
                        <a:ext cx="1837854" cy="1046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609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How peak is the distribution?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 rot="5400000">
            <a:off x="-114300" y="4914900"/>
            <a:ext cx="19050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rot="10800000">
            <a:off x="685800" y="5791200"/>
            <a:ext cx="22098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Freeform 9"/>
          <p:cNvSpPr/>
          <p:nvPr/>
        </p:nvSpPr>
        <p:spPr bwMode="auto">
          <a:xfrm>
            <a:off x="898902" y="4231037"/>
            <a:ext cx="1642820" cy="1518834"/>
          </a:xfrm>
          <a:custGeom>
            <a:avLst/>
            <a:gdLst>
              <a:gd name="connsiteX0" fmla="*/ 0 w 1642820"/>
              <a:gd name="connsiteY0" fmla="*/ 1487838 h 1518834"/>
              <a:gd name="connsiteX1" fmla="*/ 278969 w 1642820"/>
              <a:gd name="connsiteY1" fmla="*/ 1441343 h 1518834"/>
              <a:gd name="connsiteX2" fmla="*/ 418454 w 1642820"/>
              <a:gd name="connsiteY2" fmla="*/ 1394848 h 1518834"/>
              <a:gd name="connsiteX3" fmla="*/ 542440 w 1642820"/>
              <a:gd name="connsiteY3" fmla="*/ 1162373 h 1518834"/>
              <a:gd name="connsiteX4" fmla="*/ 619932 w 1642820"/>
              <a:gd name="connsiteY4" fmla="*/ 681926 h 1518834"/>
              <a:gd name="connsiteX5" fmla="*/ 743918 w 1642820"/>
              <a:gd name="connsiteY5" fmla="*/ 30997 h 1518834"/>
              <a:gd name="connsiteX6" fmla="*/ 945396 w 1642820"/>
              <a:gd name="connsiteY6" fmla="*/ 495946 h 1518834"/>
              <a:gd name="connsiteX7" fmla="*/ 1069383 w 1642820"/>
              <a:gd name="connsiteY7" fmla="*/ 1177871 h 1518834"/>
              <a:gd name="connsiteX8" fmla="*/ 1301857 w 1642820"/>
              <a:gd name="connsiteY8" fmla="*/ 1425844 h 1518834"/>
              <a:gd name="connsiteX9" fmla="*/ 1642820 w 1642820"/>
              <a:gd name="connsiteY9" fmla="*/ 1518834 h 1518834"/>
              <a:gd name="connsiteX10" fmla="*/ 1642820 w 1642820"/>
              <a:gd name="connsiteY10" fmla="*/ 1518834 h 151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42820" h="1518834">
                <a:moveTo>
                  <a:pt x="0" y="1487838"/>
                </a:moveTo>
                <a:cubicBezTo>
                  <a:pt x="104613" y="1472339"/>
                  <a:pt x="209227" y="1456841"/>
                  <a:pt x="278969" y="1441343"/>
                </a:cubicBezTo>
                <a:cubicBezTo>
                  <a:pt x="348711" y="1425845"/>
                  <a:pt x="374542" y="1441343"/>
                  <a:pt x="418454" y="1394848"/>
                </a:cubicBezTo>
                <a:cubicBezTo>
                  <a:pt x="462366" y="1348353"/>
                  <a:pt x="508860" y="1281193"/>
                  <a:pt x="542440" y="1162373"/>
                </a:cubicBezTo>
                <a:cubicBezTo>
                  <a:pt x="576020" y="1043553"/>
                  <a:pt x="586352" y="870489"/>
                  <a:pt x="619932" y="681926"/>
                </a:cubicBezTo>
                <a:cubicBezTo>
                  <a:pt x="653512" y="493363"/>
                  <a:pt x="689674" y="61994"/>
                  <a:pt x="743918" y="30997"/>
                </a:cubicBezTo>
                <a:cubicBezTo>
                  <a:pt x="798162" y="0"/>
                  <a:pt x="891152" y="304800"/>
                  <a:pt x="945396" y="495946"/>
                </a:cubicBezTo>
                <a:cubicBezTo>
                  <a:pt x="999640" y="687092"/>
                  <a:pt x="1009973" y="1022888"/>
                  <a:pt x="1069383" y="1177871"/>
                </a:cubicBezTo>
                <a:cubicBezTo>
                  <a:pt x="1128793" y="1332854"/>
                  <a:pt x="1206284" y="1369017"/>
                  <a:pt x="1301857" y="1425844"/>
                </a:cubicBezTo>
                <a:cubicBezTo>
                  <a:pt x="1397430" y="1482671"/>
                  <a:pt x="1642820" y="1518834"/>
                  <a:pt x="1642820" y="1518834"/>
                </a:cubicBezTo>
                <a:lnTo>
                  <a:pt x="1642820" y="1518834"/>
                </a:lnTo>
              </a:path>
            </a:pathLst>
          </a:cu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 rot="5400000">
            <a:off x="4076700" y="4991100"/>
            <a:ext cx="19050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 rot="10800000">
            <a:off x="4876800" y="5791199"/>
            <a:ext cx="22098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Freeform 13"/>
          <p:cNvSpPr/>
          <p:nvPr/>
        </p:nvSpPr>
        <p:spPr bwMode="auto">
          <a:xfrm>
            <a:off x="5083444" y="5328834"/>
            <a:ext cx="2092271" cy="408122"/>
          </a:xfrm>
          <a:custGeom>
            <a:avLst/>
            <a:gdLst>
              <a:gd name="connsiteX0" fmla="*/ 0 w 2092271"/>
              <a:gd name="connsiteY0" fmla="*/ 390041 h 408122"/>
              <a:gd name="connsiteX1" fmla="*/ 154983 w 2092271"/>
              <a:gd name="connsiteY1" fmla="*/ 374542 h 408122"/>
              <a:gd name="connsiteX2" fmla="*/ 294468 w 2092271"/>
              <a:gd name="connsiteY2" fmla="*/ 266054 h 408122"/>
              <a:gd name="connsiteX3" fmla="*/ 433953 w 2092271"/>
              <a:gd name="connsiteY3" fmla="*/ 111071 h 408122"/>
              <a:gd name="connsiteX4" fmla="*/ 681925 w 2092271"/>
              <a:gd name="connsiteY4" fmla="*/ 18081 h 408122"/>
              <a:gd name="connsiteX5" fmla="*/ 898902 w 2092271"/>
              <a:gd name="connsiteY5" fmla="*/ 2583 h 408122"/>
              <a:gd name="connsiteX6" fmla="*/ 1193370 w 2092271"/>
              <a:gd name="connsiteY6" fmla="*/ 18081 h 408122"/>
              <a:gd name="connsiteX7" fmla="*/ 1565329 w 2092271"/>
              <a:gd name="connsiteY7" fmla="*/ 111071 h 408122"/>
              <a:gd name="connsiteX8" fmla="*/ 1751309 w 2092271"/>
              <a:gd name="connsiteY8" fmla="*/ 297051 h 408122"/>
              <a:gd name="connsiteX9" fmla="*/ 2030278 w 2092271"/>
              <a:gd name="connsiteY9" fmla="*/ 390041 h 408122"/>
              <a:gd name="connsiteX10" fmla="*/ 2092271 w 2092271"/>
              <a:gd name="connsiteY10" fmla="*/ 405539 h 40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271" h="408122">
                <a:moveTo>
                  <a:pt x="0" y="390041"/>
                </a:moveTo>
                <a:cubicBezTo>
                  <a:pt x="52952" y="392623"/>
                  <a:pt x="105905" y="395206"/>
                  <a:pt x="154983" y="374542"/>
                </a:cubicBezTo>
                <a:cubicBezTo>
                  <a:pt x="204061" y="353878"/>
                  <a:pt x="247973" y="309966"/>
                  <a:pt x="294468" y="266054"/>
                </a:cubicBezTo>
                <a:cubicBezTo>
                  <a:pt x="340963" y="222142"/>
                  <a:pt x="369377" y="152400"/>
                  <a:pt x="433953" y="111071"/>
                </a:cubicBezTo>
                <a:cubicBezTo>
                  <a:pt x="498529" y="69742"/>
                  <a:pt x="604434" y="36162"/>
                  <a:pt x="681925" y="18081"/>
                </a:cubicBezTo>
                <a:cubicBezTo>
                  <a:pt x="759416" y="0"/>
                  <a:pt x="813661" y="2583"/>
                  <a:pt x="898902" y="2583"/>
                </a:cubicBezTo>
                <a:cubicBezTo>
                  <a:pt x="984143" y="2583"/>
                  <a:pt x="1082299" y="0"/>
                  <a:pt x="1193370" y="18081"/>
                </a:cubicBezTo>
                <a:cubicBezTo>
                  <a:pt x="1304441" y="36162"/>
                  <a:pt x="1472339" y="64576"/>
                  <a:pt x="1565329" y="111071"/>
                </a:cubicBezTo>
                <a:cubicBezTo>
                  <a:pt x="1658319" y="157566"/>
                  <a:pt x="1673818" y="250556"/>
                  <a:pt x="1751309" y="297051"/>
                </a:cubicBezTo>
                <a:cubicBezTo>
                  <a:pt x="1828800" y="343546"/>
                  <a:pt x="1973451" y="371960"/>
                  <a:pt x="2030278" y="390041"/>
                </a:cubicBezTo>
                <a:cubicBezTo>
                  <a:pt x="2087105" y="408122"/>
                  <a:pt x="2089688" y="406830"/>
                  <a:pt x="2092271" y="405539"/>
                </a:cubicBezTo>
              </a:path>
            </a:pathLst>
          </a:cu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81200" y="3886200"/>
            <a:ext cx="86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553200" y="4343400"/>
            <a:ext cx="798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Low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BAYES’ Theorem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Bayes</a:t>
            </a:r>
            <a:r>
              <a:rPr lang="en-US" dirty="0" smtClean="0"/>
              <a:t>’ Theorem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257800"/>
          </a:xfrm>
        </p:spPr>
        <p:txBody>
          <a:bodyPr/>
          <a:lstStyle/>
          <a:p>
            <a:pPr>
              <a:buNone/>
            </a:pPr>
            <a:r>
              <a:rPr lang="en-US" u="sng" dirty="0" smtClean="0"/>
              <a:t>Conditional probability</a:t>
            </a:r>
          </a:p>
          <a:p>
            <a:pPr>
              <a:buNone/>
            </a:pPr>
            <a:r>
              <a:rPr lang="en-US" dirty="0" smtClean="0"/>
              <a:t>P(X|Y)  is what is the probability of ‘X’ occurring given we know that ‘Y’ happened.</a:t>
            </a:r>
          </a:p>
          <a:p>
            <a:r>
              <a:rPr lang="en-US" dirty="0" smtClean="0"/>
              <a:t>P(it </a:t>
            </a:r>
            <a:r>
              <a:rPr lang="en-US" dirty="0" err="1" smtClean="0"/>
              <a:t>rained|the</a:t>
            </a:r>
            <a:r>
              <a:rPr lang="en-US" dirty="0" smtClean="0"/>
              <a:t> grass is wet)</a:t>
            </a:r>
          </a:p>
          <a:p>
            <a:endParaRPr lang="en-US" dirty="0" smtClean="0"/>
          </a:p>
          <a:p>
            <a:pPr>
              <a:buNone/>
            </a:pPr>
            <a:r>
              <a:rPr lang="en-US" u="sng" dirty="0" err="1" smtClean="0"/>
              <a:t>Bayes</a:t>
            </a:r>
            <a:r>
              <a:rPr lang="en-US" u="sng" dirty="0" smtClean="0"/>
              <a:t> Theorem</a:t>
            </a:r>
            <a:r>
              <a:rPr lang="en-US" dirty="0"/>
              <a:t>:</a:t>
            </a:r>
            <a:endParaRPr lang="en-US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733800" y="3657600"/>
          <a:ext cx="3657600" cy="1109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1" name="Equation" r:id="rId4" imgW="1549080" imgH="469800" progId="Equation.DSMT4">
                  <p:embed/>
                </p:oleObj>
              </mc:Choice>
              <mc:Fallback>
                <p:oleObj name="Equation" r:id="rId4" imgW="1549080" imgH="46980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657600"/>
                        <a:ext cx="3657600" cy="11092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838200" y="5638800"/>
          <a:ext cx="73723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2" name="Equation" r:id="rId6" imgW="2730240" imgH="253800" progId="Equation.DSMT4">
                  <p:embed/>
                </p:oleObj>
              </mc:Choice>
              <mc:Fallback>
                <p:oleObj name="Equation" r:id="rId6" imgW="2730240" imgH="2538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638800"/>
                        <a:ext cx="737235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 = Event that grass is wet</a:t>
            </a:r>
          </a:p>
          <a:p>
            <a:pPr marL="0" indent="0">
              <a:buNone/>
            </a:pPr>
            <a:r>
              <a:rPr lang="en-US" dirty="0" smtClean="0"/>
              <a:t>R = Event that it rained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P(W and R) 	 = 0.5</a:t>
            </a:r>
          </a:p>
          <a:p>
            <a:pPr marL="0" indent="0">
              <a:buNone/>
            </a:pPr>
            <a:r>
              <a:rPr lang="en-US" dirty="0"/>
              <a:t>P</a:t>
            </a:r>
            <a:r>
              <a:rPr lang="en-US" dirty="0" smtClean="0"/>
              <a:t>(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W </a:t>
            </a:r>
            <a:r>
              <a:rPr lang="en-US" dirty="0"/>
              <a:t>and R) </a:t>
            </a:r>
            <a:r>
              <a:rPr lang="en-US" dirty="0" smtClean="0"/>
              <a:t>	 = 0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P(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W </a:t>
            </a:r>
            <a:r>
              <a:rPr lang="en-US" dirty="0"/>
              <a:t>and 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R)	 = 0.4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P(W and 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R</a:t>
            </a:r>
            <a:r>
              <a:rPr lang="en-US" dirty="0"/>
              <a:t>) </a:t>
            </a:r>
            <a:r>
              <a:rPr lang="en-US" dirty="0" smtClean="0"/>
              <a:t>	 = </a:t>
            </a:r>
            <a:r>
              <a:rPr lang="en-US" u="sng" dirty="0" smtClean="0"/>
              <a:t>0.1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    1.0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70041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P(W)		= P(W and R)  + P(W </a:t>
            </a:r>
            <a:r>
              <a:rPr lang="en-US" dirty="0"/>
              <a:t>and </a:t>
            </a:r>
            <a:r>
              <a:rPr lang="en-US" dirty="0">
                <a:sym typeface="Symbol"/>
              </a:rPr>
              <a:t> </a:t>
            </a:r>
            <a:r>
              <a:rPr lang="en-US" dirty="0" smtClean="0"/>
              <a:t>R)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	= 0.5 + 0.1 = 0.6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P(R|W) 	= </a:t>
            </a:r>
            <a:r>
              <a:rPr lang="en-US" dirty="0"/>
              <a:t>P(W and R</a:t>
            </a:r>
            <a:r>
              <a:rPr lang="en-US" dirty="0" smtClean="0"/>
              <a:t>) / P(W)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= 0.5 / 0.6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= 5/6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01577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P(R|</a:t>
            </a: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W) 	= </a:t>
            </a:r>
            <a:r>
              <a:rPr lang="en-US" dirty="0"/>
              <a:t>P</a:t>
            </a:r>
            <a:r>
              <a:rPr lang="en-US" dirty="0" smtClean="0"/>
              <a:t>(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W </a:t>
            </a:r>
            <a:r>
              <a:rPr lang="en-US" dirty="0"/>
              <a:t>and R</a:t>
            </a:r>
            <a:r>
              <a:rPr lang="en-US" dirty="0" smtClean="0"/>
              <a:t>) / P(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W)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= 0</a:t>
            </a:r>
            <a:r>
              <a:rPr lang="en-US" dirty="0"/>
              <a:t> / P(</a:t>
            </a:r>
            <a:r>
              <a:rPr lang="en-US" dirty="0">
                <a:sym typeface="Symbol"/>
              </a:rPr>
              <a:t></a:t>
            </a:r>
            <a:r>
              <a:rPr lang="en-US" dirty="0"/>
              <a:t>W</a:t>
            </a:r>
            <a:r>
              <a:rPr lang="en-US" dirty="0" smtClean="0"/>
              <a:t>) = 0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P(R)</a:t>
            </a:r>
            <a:r>
              <a:rPr lang="en-US" dirty="0"/>
              <a:t>		= P(W and R)  + P</a:t>
            </a:r>
            <a:r>
              <a:rPr lang="en-US" dirty="0" smtClean="0"/>
              <a:t>(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W </a:t>
            </a:r>
            <a:r>
              <a:rPr lang="en-US" dirty="0"/>
              <a:t>and </a:t>
            </a:r>
            <a:r>
              <a:rPr lang="en-US" dirty="0" smtClean="0"/>
              <a:t>R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	 	= 0.5 + </a:t>
            </a:r>
            <a:r>
              <a:rPr lang="en-US" dirty="0" smtClean="0"/>
              <a:t>0 </a:t>
            </a:r>
            <a:r>
              <a:rPr lang="en-US" dirty="0"/>
              <a:t>= </a:t>
            </a:r>
            <a:r>
              <a:rPr lang="en-US" dirty="0" smtClean="0"/>
              <a:t>0.5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P(R)		= </a:t>
            </a:r>
            <a:r>
              <a:rPr lang="en-US" dirty="0" smtClean="0"/>
              <a:t>P(R|W)</a:t>
            </a:r>
            <a:r>
              <a:rPr lang="en-US" dirty="0"/>
              <a:t> P(W)</a:t>
            </a:r>
            <a:r>
              <a:rPr lang="en-US" dirty="0" smtClean="0"/>
              <a:t>  </a:t>
            </a:r>
            <a:r>
              <a:rPr lang="en-US" dirty="0"/>
              <a:t>+ </a:t>
            </a:r>
            <a:r>
              <a:rPr lang="en-US" dirty="0" smtClean="0"/>
              <a:t>P(</a:t>
            </a:r>
            <a:r>
              <a:rPr lang="en-US" dirty="0" smtClean="0">
                <a:sym typeface="Symbol"/>
              </a:rPr>
              <a:t>R|</a:t>
            </a:r>
            <a:r>
              <a:rPr lang="en-US" dirty="0">
                <a:sym typeface="Symbol"/>
              </a:rPr>
              <a:t>  </a:t>
            </a:r>
            <a:r>
              <a:rPr lang="en-US" dirty="0" smtClean="0"/>
              <a:t>W)P(</a:t>
            </a:r>
            <a:r>
              <a:rPr lang="en-US" dirty="0">
                <a:sym typeface="Symbol"/>
              </a:rPr>
              <a:t> </a:t>
            </a:r>
            <a:r>
              <a:rPr lang="en-US" dirty="0" smtClean="0"/>
              <a:t>W)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 	= </a:t>
            </a:r>
            <a:r>
              <a:rPr lang="en-US" dirty="0" smtClean="0"/>
              <a:t>5/6 x 0.6 </a:t>
            </a:r>
            <a:r>
              <a:rPr lang="en-US" dirty="0"/>
              <a:t>+ 0 = 0.5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1773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Likelihood Estimators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19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Is an estimator of a parameter based on sample found: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142999" y="2895600"/>
          <a:ext cx="6393873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5" name="Equation" r:id="rId4" imgW="1803240" imgH="279360" progId="Equation.DSMT4">
                  <p:embed/>
                </p:oleObj>
              </mc:Choice>
              <mc:Fallback>
                <p:oleObj name="Equation" r:id="rId4" imgW="1803240" imgH="27936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99" y="2895600"/>
                        <a:ext cx="6393873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4343400"/>
            <a:ext cx="8229600" cy="609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 is said to be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unbiased if: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532188" y="5248275"/>
          <a:ext cx="2071687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6" name="Equation" r:id="rId6" imgW="583920" imgH="241200" progId="Equation.DSMT4">
                  <p:embed/>
                </p:oleObj>
              </mc:Choice>
              <mc:Fallback>
                <p:oleObj name="Equation" r:id="rId6" imgW="583920" imgH="241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2188" y="5248275"/>
                        <a:ext cx="2071687" cy="855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Tower Rule (or Law of Total </a:t>
            </a:r>
            <a:r>
              <a:rPr lang="en-US" dirty="0" err="1" smtClean="0"/>
              <a:t>Expection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81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E(E(X|Y)) = E(X)</a:t>
            </a:r>
          </a:p>
          <a:p>
            <a:pPr>
              <a:buNone/>
            </a:pPr>
            <a:r>
              <a:rPr lang="en-US" u="sng" dirty="0" smtClean="0"/>
              <a:t>Proof (for discrete case):</a:t>
            </a:r>
          </a:p>
          <a:p>
            <a:pPr>
              <a:buNone/>
            </a:pPr>
            <a:endParaRPr lang="en-US" u="sng" dirty="0" smtClean="0"/>
          </a:p>
          <a:p>
            <a:endParaRPr lang="en-US" dirty="0"/>
          </a:p>
        </p:txBody>
      </p:sp>
      <p:pic>
        <p:nvPicPr>
          <p:cNvPr id="15362" name="Picture 2" descr="&#10;\begin{align}&#10;\operatorname{E} \left( \operatorname{E}(X|Y) \right) &amp;{} = \sum_y \operatorname{E}(X|Y=y) \cdot \operatorname{P}(Y=y) \\&#10;&amp;{}=\sum_y \left( \sum_x x \cdot \operatorname{P}(X=x|Y=y) \right) \cdot \operatorname{P}(Y=y) \\&#10;&amp;{}=\sum_y \sum_x x \cdot \operatorname{P}(X=x|Y=y) \cdot \operatorname{P}(Y=y) \\&#10;&amp;{}=\sum_y \sum_x x \cdot \operatorname{P}(X=x,Y=y) \\&#10;&amp;{}=\sum_x x\cdot\sum_y\operatorname{P}(X=x,Y=y)\\&#10;&amp;{}=\sum_x x\cdot \operatorname{P}(X=x)\\&#10;&amp;{}=\operatorname{E}(X).&#10;\end{align}&#10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221522"/>
            <a:ext cx="6143651" cy="4636478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534400" cy="49831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X = {Value from the roll of a fair dice}</a:t>
            </a:r>
          </a:p>
          <a:p>
            <a:pPr>
              <a:buNone/>
            </a:pPr>
            <a:r>
              <a:rPr lang="en-US" dirty="0" smtClean="0"/>
              <a:t>Y = {Value is odd or even}</a:t>
            </a:r>
          </a:p>
          <a:p>
            <a:r>
              <a:rPr lang="en-US" dirty="0"/>
              <a:t>E(X </a:t>
            </a:r>
            <a:r>
              <a:rPr lang="en-US" dirty="0" smtClean="0"/>
              <a:t>) </a:t>
            </a:r>
            <a:r>
              <a:rPr lang="en-US" dirty="0"/>
              <a:t>= </a:t>
            </a:r>
            <a:r>
              <a:rPr lang="en-US" dirty="0" smtClean="0"/>
              <a:t>(1+2+3+4+5+6)/6 </a:t>
            </a:r>
            <a:r>
              <a:rPr lang="en-US" dirty="0"/>
              <a:t>= </a:t>
            </a:r>
            <a:r>
              <a:rPr lang="en-US" dirty="0" smtClean="0"/>
              <a:t>3.5</a:t>
            </a:r>
            <a:endParaRPr lang="en-US" dirty="0"/>
          </a:p>
          <a:p>
            <a:r>
              <a:rPr lang="en-US" dirty="0" smtClean="0"/>
              <a:t>E(X | Y = Even) = (2+4+6)/3 = 4</a:t>
            </a:r>
          </a:p>
          <a:p>
            <a:r>
              <a:rPr lang="en-US" dirty="0"/>
              <a:t>E(X | </a:t>
            </a:r>
            <a:r>
              <a:rPr lang="en-US" dirty="0" smtClean="0"/>
              <a:t>Y = Odd) </a:t>
            </a:r>
            <a:r>
              <a:rPr lang="en-US" dirty="0"/>
              <a:t>= </a:t>
            </a:r>
            <a:r>
              <a:rPr lang="en-US" dirty="0" smtClean="0"/>
              <a:t>(1+3+5)/</a:t>
            </a:r>
            <a:r>
              <a:rPr lang="en-US" dirty="0"/>
              <a:t>3 = </a:t>
            </a:r>
            <a:r>
              <a:rPr lang="en-US" dirty="0" smtClean="0"/>
              <a:t>3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E(E(X | </a:t>
            </a:r>
            <a:r>
              <a:rPr lang="en-US" dirty="0" smtClean="0"/>
              <a:t>Y)) = </a:t>
            </a:r>
            <a:r>
              <a:rPr lang="en-US" dirty="0" smtClean="0">
                <a:sym typeface="Symbol"/>
              </a:rPr>
              <a:t></a:t>
            </a:r>
            <a:r>
              <a:rPr lang="en-US" baseline="-25000" dirty="0" smtClean="0">
                <a:sym typeface="Symbol"/>
              </a:rPr>
              <a:t>Y</a:t>
            </a:r>
            <a:r>
              <a:rPr lang="en-US" dirty="0" smtClean="0">
                <a:sym typeface="Symbol"/>
              </a:rPr>
              <a:t> </a:t>
            </a:r>
            <a:r>
              <a:rPr lang="en-US" dirty="0"/>
              <a:t>E(X | Y</a:t>
            </a:r>
            <a:r>
              <a:rPr lang="en-US" dirty="0" smtClean="0"/>
              <a:t>).P(Y)</a:t>
            </a:r>
          </a:p>
          <a:p>
            <a:pPr marL="0" indent="0">
              <a:buNone/>
            </a:pPr>
            <a:r>
              <a:rPr lang="en-US" dirty="0" smtClean="0"/>
              <a:t>= E(X|Y=even)P(Y=even)+E(X|Y=odd)P(Y=odd)</a:t>
            </a:r>
          </a:p>
          <a:p>
            <a:pPr marL="0" indent="0">
              <a:buNone/>
            </a:pPr>
            <a:r>
              <a:rPr lang="en-US" dirty="0" smtClean="0"/>
              <a:t>= 4x0.5 + 3x0.5 = 3.5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8859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0033CC"/>
      </a:hlink>
      <a:folHlink>
        <a:srgbClr val="CECECE"/>
      </a:folHlink>
    </a:clrScheme>
    <a:fontScheme name="defaul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stealth" w="med" len="med"/>
          <a:tailEnd type="stealth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stealth" w="med" len="med"/>
          <a:tailEnd type="stealth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c:\winapps\msoffice\powerpnt\default.ppt</Template>
  <TotalTime>11886</TotalTime>
  <Pages>27</Pages>
  <Words>718</Words>
  <Application>Microsoft Office PowerPoint</Application>
  <PresentationFormat>Letter Paper (8.5x11 in)</PresentationFormat>
  <Paragraphs>168</Paragraphs>
  <Slides>29</Slides>
  <Notes>29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default</vt:lpstr>
      <vt:lpstr>Equation</vt:lpstr>
      <vt:lpstr>PowerPoint Presentation</vt:lpstr>
      <vt:lpstr>Statistics</vt:lpstr>
      <vt:lpstr>Statistics</vt:lpstr>
      <vt:lpstr>Average</vt:lpstr>
      <vt:lpstr>Expectation</vt:lpstr>
      <vt:lpstr>Expectation</vt:lpstr>
      <vt:lpstr>Expectation Warning</vt:lpstr>
      <vt:lpstr>Variance</vt:lpstr>
      <vt:lpstr>Variance</vt:lpstr>
      <vt:lpstr>Indentities</vt:lpstr>
      <vt:lpstr>Variance</vt:lpstr>
      <vt:lpstr>Sample</vt:lpstr>
      <vt:lpstr>Estimators</vt:lpstr>
      <vt:lpstr>Estimate of Population Variance</vt:lpstr>
      <vt:lpstr>Estimate of Population Variance</vt:lpstr>
      <vt:lpstr>Estimate of Population Variance</vt:lpstr>
      <vt:lpstr>Midterm Question</vt:lpstr>
      <vt:lpstr>Question 5 - a</vt:lpstr>
      <vt:lpstr>Question 5 - b</vt:lpstr>
      <vt:lpstr>Question 5 - c</vt:lpstr>
      <vt:lpstr>Kurtosis</vt:lpstr>
      <vt:lpstr>BAYES’ Theorem</vt:lpstr>
      <vt:lpstr>Bayes’ Theorem</vt:lpstr>
      <vt:lpstr>Example</vt:lpstr>
      <vt:lpstr>Example</vt:lpstr>
      <vt:lpstr>Example</vt:lpstr>
      <vt:lpstr>Maximum Likelihood Estimators</vt:lpstr>
      <vt:lpstr>Tower Rule (or Law of Total Expection)</vt:lpstr>
      <vt:lpstr>Example</vt:lpstr>
    </vt:vector>
  </TitlesOfParts>
  <Manager>R. Bowen Loftin, Ph.D.</Manager>
  <Company>Old Dominion University, VMASC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VMASC Presentation</dc:title>
  <dc:subject>VMASC Overview &amp; VMASC Battle Lab</dc:subject>
  <dc:creator>Roland R. Mielke, Ph.D.</dc:creator>
  <dc:description>rmielke@odu.edu_x000d_
757-686-6211</dc:description>
  <cp:lastModifiedBy>Andrew J. Collins</cp:lastModifiedBy>
  <cp:revision>959</cp:revision>
  <cp:lastPrinted>2001-01-11T18:30:50Z</cp:lastPrinted>
  <dcterms:created xsi:type="dcterms:W3CDTF">1997-04-26T13:28:52Z</dcterms:created>
  <dcterms:modified xsi:type="dcterms:W3CDTF">2014-05-20T14:05:31Z</dcterms:modified>
</cp:coreProperties>
</file>