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8"/>
  </p:notesMasterIdLst>
  <p:handoutMasterIdLst>
    <p:handoutMasterId r:id="rId109"/>
  </p:handoutMasterIdLst>
  <p:sldIdLst>
    <p:sldId id="523" r:id="rId2"/>
    <p:sldId id="714" r:id="rId3"/>
    <p:sldId id="847" r:id="rId4"/>
    <p:sldId id="848" r:id="rId5"/>
    <p:sldId id="846" r:id="rId6"/>
    <p:sldId id="868" r:id="rId7"/>
    <p:sldId id="869" r:id="rId8"/>
    <p:sldId id="871" r:id="rId9"/>
    <p:sldId id="726" r:id="rId10"/>
    <p:sldId id="843" r:id="rId11"/>
    <p:sldId id="840" r:id="rId12"/>
    <p:sldId id="844" r:id="rId13"/>
    <p:sldId id="841" r:id="rId14"/>
    <p:sldId id="845" r:id="rId15"/>
    <p:sldId id="852" r:id="rId16"/>
    <p:sldId id="854" r:id="rId17"/>
    <p:sldId id="855" r:id="rId18"/>
    <p:sldId id="849" r:id="rId19"/>
    <p:sldId id="838" r:id="rId20"/>
    <p:sldId id="743" r:id="rId21"/>
    <p:sldId id="853" r:id="rId22"/>
    <p:sldId id="745" r:id="rId23"/>
    <p:sldId id="881" r:id="rId24"/>
    <p:sldId id="856" r:id="rId25"/>
    <p:sldId id="857" r:id="rId26"/>
    <p:sldId id="744" r:id="rId27"/>
    <p:sldId id="746" r:id="rId28"/>
    <p:sldId id="747" r:id="rId29"/>
    <p:sldId id="732" r:id="rId30"/>
    <p:sldId id="733" r:id="rId31"/>
    <p:sldId id="734" r:id="rId32"/>
    <p:sldId id="735" r:id="rId33"/>
    <p:sldId id="736" r:id="rId34"/>
    <p:sldId id="851" r:id="rId35"/>
    <p:sldId id="882" r:id="rId36"/>
    <p:sldId id="737" r:id="rId37"/>
    <p:sldId id="738" r:id="rId38"/>
    <p:sldId id="739" r:id="rId39"/>
    <p:sldId id="740" r:id="rId40"/>
    <p:sldId id="751" r:id="rId41"/>
    <p:sldId id="752" r:id="rId42"/>
    <p:sldId id="753" r:id="rId43"/>
    <p:sldId id="754" r:id="rId44"/>
    <p:sldId id="755" r:id="rId45"/>
    <p:sldId id="756" r:id="rId46"/>
    <p:sldId id="757" r:id="rId47"/>
    <p:sldId id="758" r:id="rId48"/>
    <p:sldId id="759" r:id="rId49"/>
    <p:sldId id="760" r:id="rId50"/>
    <p:sldId id="761" r:id="rId51"/>
    <p:sldId id="762" r:id="rId52"/>
    <p:sldId id="770" r:id="rId53"/>
    <p:sldId id="771" r:id="rId54"/>
    <p:sldId id="772" r:id="rId55"/>
    <p:sldId id="773" r:id="rId56"/>
    <p:sldId id="774" r:id="rId57"/>
    <p:sldId id="775" r:id="rId58"/>
    <p:sldId id="776" r:id="rId59"/>
    <p:sldId id="778" r:id="rId60"/>
    <p:sldId id="779" r:id="rId61"/>
    <p:sldId id="780" r:id="rId62"/>
    <p:sldId id="781" r:id="rId63"/>
    <p:sldId id="782" r:id="rId64"/>
    <p:sldId id="783" r:id="rId65"/>
    <p:sldId id="883" r:id="rId66"/>
    <p:sldId id="884" r:id="rId67"/>
    <p:sldId id="885" r:id="rId68"/>
    <p:sldId id="886" r:id="rId69"/>
    <p:sldId id="887" r:id="rId70"/>
    <p:sldId id="888" r:id="rId71"/>
    <p:sldId id="858" r:id="rId72"/>
    <p:sldId id="859" r:id="rId73"/>
    <p:sldId id="877" r:id="rId74"/>
    <p:sldId id="878" r:id="rId75"/>
    <p:sldId id="860" r:id="rId76"/>
    <p:sldId id="861" r:id="rId77"/>
    <p:sldId id="862" r:id="rId78"/>
    <p:sldId id="863" r:id="rId79"/>
    <p:sldId id="874" r:id="rId80"/>
    <p:sldId id="864" r:id="rId81"/>
    <p:sldId id="865" r:id="rId82"/>
    <p:sldId id="786" r:id="rId83"/>
    <p:sldId id="787" r:id="rId84"/>
    <p:sldId id="788" r:id="rId85"/>
    <p:sldId id="789" r:id="rId86"/>
    <p:sldId id="790" r:id="rId87"/>
    <p:sldId id="876" r:id="rId88"/>
    <p:sldId id="880" r:id="rId89"/>
    <p:sldId id="784" r:id="rId90"/>
    <p:sldId id="785" r:id="rId91"/>
    <p:sldId id="879" r:id="rId92"/>
    <p:sldId id="793" r:id="rId93"/>
    <p:sldId id="795" r:id="rId94"/>
    <p:sldId id="796" r:id="rId95"/>
    <p:sldId id="797" r:id="rId96"/>
    <p:sldId id="798" r:id="rId97"/>
    <p:sldId id="799" r:id="rId98"/>
    <p:sldId id="800" r:id="rId99"/>
    <p:sldId id="801" r:id="rId100"/>
    <p:sldId id="802" r:id="rId101"/>
    <p:sldId id="803" r:id="rId102"/>
    <p:sldId id="804" r:id="rId103"/>
    <p:sldId id="805" r:id="rId104"/>
    <p:sldId id="806" r:id="rId105"/>
    <p:sldId id="807" r:id="rId106"/>
    <p:sldId id="712" r:id="rId107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0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9" autoAdjust="0"/>
    <p:restoredTop sz="79957" autoAdjust="0"/>
  </p:normalViewPr>
  <p:slideViewPr>
    <p:cSldViewPr>
      <p:cViewPr varScale="1">
        <p:scale>
          <a:sx n="59" d="100"/>
          <a:sy n="59" d="100"/>
        </p:scale>
        <p:origin x="1878" y="78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806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71207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72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7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08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4198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10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60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60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48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26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that P(x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b)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896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84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02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to make empirical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distristributions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50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how the do it with hard-core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maths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5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279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487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253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295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118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437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for queues.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1919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Lack of memory 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156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Byte is 8 bits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008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263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09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09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09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26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336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19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0214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219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Sometimes</a:t>
            </a:r>
            <a:r>
              <a:rPr lang="en-US" baseline="0" dirty="0" smtClean="0"/>
              <a:t> lying is useful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202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41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858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689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689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</a:t>
            </a:r>
            <a:r>
              <a:rPr lang="en-US" baseline="0" dirty="0" smtClean="0"/>
              <a:t> check calculations in multiple 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689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383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942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6554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10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382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661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727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396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647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102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590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Causation: smoking cause cancer</a:t>
            </a:r>
          </a:p>
          <a:p>
            <a:r>
              <a:rPr lang="en-US" dirty="0" smtClean="0"/>
              <a:t>Third-party:</a:t>
            </a:r>
            <a:r>
              <a:rPr lang="en-US" baseline="0" dirty="0" smtClean="0"/>
              <a:t> sleeping in shoes causes headaches, actually going to bed drunk</a:t>
            </a:r>
          </a:p>
          <a:p>
            <a:r>
              <a:rPr lang="en-US" baseline="0" dirty="0" smtClean="0"/>
              <a:t>Vicious circle: </a:t>
            </a:r>
            <a:r>
              <a:rPr lang="en-US" baseline="0" dirty="0" err="1" smtClean="0"/>
              <a:t>Bankrun</a:t>
            </a:r>
            <a:endParaRPr lang="en-US" baseline="0" dirty="0" smtClean="0"/>
          </a:p>
          <a:p>
            <a:r>
              <a:rPr lang="en-US" baseline="0" dirty="0" smtClean="0"/>
              <a:t>By chance:  SUV drivers say global warming and carbon emissions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04449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Newspapers</a:t>
            </a:r>
            <a:r>
              <a:rPr lang="en-US" baseline="0" dirty="0" smtClean="0"/>
              <a:t> report that crime is up because there have been so many arrests in the last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1949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0437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976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4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86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8</a:t>
            </a:r>
            <a:r>
              <a:rPr lang="en-US" altLang="en-US" sz="1200" b="0" i="0" smtClean="0">
                <a:solidFill>
                  <a:srgbClr val="0033CC"/>
                </a:solidFill>
                <a:cs typeface="+mn-cs"/>
              </a:rPr>
              <a:t>95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Histogram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5.wmf"/><Relationship Id="rId4" Type="http://schemas.openxmlformats.org/officeDocument/2006/relationships/image" Target="../media/image16.png"/><Relationship Id="rId9" Type="http://schemas.openxmlformats.org/officeDocument/2006/relationships/oleObject" Target="../embeddings/oleObject6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0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7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5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20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8.w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2.bin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9.w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25.bin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27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29.bin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55.wmf"/><Relationship Id="rId4" Type="http://schemas.openxmlformats.org/officeDocument/2006/relationships/oleObject" Target="../embeddings/oleObject30.bin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31.bin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32.bin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Input Analysis</a:t>
            </a: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Here is what is covered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/>
              <a:t>Data Types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Notation</a:t>
            </a:r>
          </a:p>
          <a:p>
            <a:pPr>
              <a:defRPr/>
            </a:pPr>
            <a:r>
              <a:rPr lang="en-US" sz="2800" dirty="0" smtClean="0"/>
              <a:t>Probability</a:t>
            </a:r>
          </a:p>
          <a:p>
            <a:pPr>
              <a:defRPr/>
            </a:pPr>
            <a:r>
              <a:rPr lang="en-US" sz="2800" dirty="0" smtClean="0"/>
              <a:t>Statistical Distributions</a:t>
            </a:r>
          </a:p>
          <a:p>
            <a:pPr>
              <a:defRPr/>
            </a:pPr>
            <a:r>
              <a:rPr lang="en-US" sz="2800" dirty="0" smtClean="0"/>
              <a:t>Joint Probability</a:t>
            </a:r>
          </a:p>
          <a:p>
            <a:pPr>
              <a:defRPr/>
            </a:pPr>
            <a:r>
              <a:rPr lang="en-US" sz="2800" dirty="0" smtClean="0"/>
              <a:t>Scatter Graphs</a:t>
            </a:r>
          </a:p>
          <a:p>
            <a:pPr>
              <a:defRPr/>
            </a:pPr>
            <a:r>
              <a:rPr lang="en-US" sz="2800" dirty="0" smtClean="0"/>
              <a:t>Correlation</a:t>
            </a:r>
          </a:p>
          <a:p>
            <a:pPr>
              <a:defRPr/>
            </a:pP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Prerequisite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160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lecture assumes that you have some basic knowledge of probability and statistics</a:t>
            </a:r>
          </a:p>
          <a:p>
            <a:r>
              <a:rPr lang="en-US" dirty="0" smtClean="0"/>
              <a:t>If you do not or need a refresher, I would suggest you do so now.</a:t>
            </a:r>
          </a:p>
          <a:p>
            <a:pPr lvl="1"/>
            <a:r>
              <a:rPr lang="en-US" dirty="0" smtClean="0"/>
              <a:t>There are many good probability and statistics books on the market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4766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Example Refresher Book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 bwMode="auto">
          <a:xfrm>
            <a:off x="5105400" y="1600200"/>
            <a:ext cx="35814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Probability and Statistics for Engineering and the Sciences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Jay Devore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2009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7</a:t>
            </a:r>
            <a:r>
              <a:rPr lang="en-US" baseline="30000" smtClean="0">
                <a:latin typeface="Arial" charset="0"/>
                <a:cs typeface="Arial" charset="0"/>
              </a:rPr>
              <a:t>th</a:t>
            </a:r>
            <a:r>
              <a:rPr lang="en-US" smtClean="0">
                <a:latin typeface="Arial" charset="0"/>
                <a:cs typeface="Arial" charset="0"/>
              </a:rPr>
              <a:t> Edition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Brooks Cole </a:t>
            </a:r>
          </a:p>
          <a:p>
            <a:r>
              <a:rPr lang="en-US" smtClean="0">
                <a:latin typeface="Arial" charset="0"/>
                <a:cs typeface="Arial" charset="0"/>
              </a:rPr>
              <a:t>$170</a:t>
            </a:r>
          </a:p>
          <a:p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15364" name="Picture 2" descr="Probability and Statistics for Engineering and the Sciences, Enhanced Review Edition"/>
          <p:cNvPicPr>
            <a:picLocks noChangeAspect="1" noChangeArrowheads="1"/>
          </p:cNvPicPr>
          <p:nvPr/>
        </p:nvPicPr>
        <p:blipFill>
          <a:blip r:embed="rId3" cstate="print"/>
          <a:srcRect t="18668"/>
          <a:stretch>
            <a:fillRect/>
          </a:stretch>
        </p:blipFill>
        <p:spPr bwMode="auto">
          <a:xfrm>
            <a:off x="0" y="1524000"/>
            <a:ext cx="5199063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6668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Math Symbols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219200"/>
            <a:ext cx="914400" cy="518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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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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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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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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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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</a:t>
            </a:r>
          </a:p>
          <a:p>
            <a:pPr>
              <a:buFontTx/>
              <a:buNone/>
            </a:pPr>
            <a:r>
              <a:rPr lang="en-US" sz="2400" smtClean="0">
                <a:sym typeface="Symbol" pitchFamily="18" charset="2"/>
              </a:rPr>
              <a:t>s.t.,  :</a:t>
            </a:r>
            <a:endParaRPr lang="en-US" sz="2400" smtClean="0"/>
          </a:p>
          <a:p>
            <a:pPr>
              <a:buFontTx/>
              <a:buNone/>
            </a:pPr>
            <a:endParaRPr lang="en-US" sz="2400" smtClean="0">
              <a:sym typeface="Symbol" pitchFamily="18" charset="2"/>
            </a:endParaRPr>
          </a:p>
          <a:p>
            <a:pPr>
              <a:buFont typeface="Symbol" pitchFamily="18" charset="2"/>
              <a:buChar char="&quot;"/>
            </a:pPr>
            <a:endParaRPr lang="en-US" sz="2400" smtClean="0">
              <a:sym typeface="Symbol" pitchFamily="18" charset="2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81200" y="1189038"/>
            <a:ext cx="6248400" cy="49831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Percentage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Square-root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Summation (x1 + x2 + x3 +…)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Product </a:t>
            </a:r>
            <a:r>
              <a:rPr lang="en-US" b="0" i="0" kern="0" dirty="0">
                <a:latin typeface="+mj-lt"/>
                <a:sym typeface="Symbol"/>
              </a:rPr>
              <a:t>(x1 . x2 . x3 …) 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Approximately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For all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Therefore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There exists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Implies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  <a:sym typeface="Symbol"/>
              </a:rPr>
              <a:t>Contradiction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>
                <a:latin typeface="+mj-lt"/>
                <a:cs typeface="+mn-cs"/>
              </a:rPr>
              <a:t>Such that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b="0" i="0" kern="0" dirty="0">
              <a:latin typeface="+mj-lt"/>
              <a:cs typeface="+mn-cs"/>
              <a:sym typeface="Symbol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Symbol"/>
              <a:buChar char="&quot;"/>
              <a:defRPr/>
            </a:pPr>
            <a:endParaRPr lang="en-US" b="0" i="0" kern="0" dirty="0">
              <a:latin typeface="+mj-lt"/>
              <a:cs typeface="+mn-cs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7822077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Math Symbols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219200"/>
            <a:ext cx="914400" cy="518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sz="2400" dirty="0" smtClean="0">
                <a:sym typeface="Symbol" pitchFamily="18" charset="2"/>
              </a:rPr>
              <a:t>~</a:t>
            </a:r>
          </a:p>
          <a:p>
            <a:pPr>
              <a:buFontTx/>
              <a:buNone/>
            </a:pPr>
            <a:r>
              <a:rPr lang="en-US" sz="2400" dirty="0" smtClean="0">
                <a:sym typeface="Symbol" pitchFamily="18" charset="2"/>
              </a:rPr>
              <a:t></a:t>
            </a:r>
          </a:p>
          <a:p>
            <a:pPr>
              <a:buFontTx/>
              <a:buNone/>
            </a:pPr>
            <a:endParaRPr lang="en-US" sz="2400" dirty="0" smtClean="0">
              <a:sym typeface="Symbol"/>
            </a:endParaRPr>
          </a:p>
          <a:p>
            <a:pPr>
              <a:buFontTx/>
              <a:buNone/>
            </a:pPr>
            <a:endParaRPr lang="en-US" sz="2400" dirty="0" smtClean="0">
              <a:sym typeface="Symbol"/>
            </a:endParaRPr>
          </a:p>
          <a:p>
            <a:pPr>
              <a:buFontTx/>
              <a:buNone/>
            </a:pPr>
            <a:r>
              <a:rPr lang="en-US" sz="2400" dirty="0" smtClean="0">
                <a:sym typeface="Symbol"/>
              </a:rPr>
              <a:t></a:t>
            </a:r>
            <a:endParaRPr lang="en-US" sz="2400" dirty="0" smtClean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2400" dirty="0" smtClean="0">
                <a:sym typeface="Symbol" pitchFamily="18" charset="2"/>
              </a:rPr>
              <a:t>#</a:t>
            </a:r>
          </a:p>
          <a:p>
            <a:pPr>
              <a:buNone/>
            </a:pPr>
            <a:r>
              <a:rPr lang="en-US" sz="2400" dirty="0" smtClean="0">
                <a:sym typeface="Symbol" pitchFamily="18" charset="2"/>
              </a:rPr>
              <a:t>o/w</a:t>
            </a:r>
          </a:p>
          <a:p>
            <a:pPr>
              <a:buNone/>
            </a:pPr>
            <a:endParaRPr lang="en-US" sz="2400" dirty="0" smtClean="0">
              <a:sym typeface="Symbol" pitchFamily="18" charset="2"/>
            </a:endParaRPr>
          </a:p>
          <a:p>
            <a:pPr>
              <a:buNone/>
            </a:pPr>
            <a:r>
              <a:rPr lang="en-US" sz="2400" dirty="0" smtClean="0">
                <a:sym typeface="Symbol" pitchFamily="18" charset="2"/>
              </a:rPr>
              <a:t>F’</a:t>
            </a:r>
          </a:p>
          <a:p>
            <a:pPr>
              <a:buNone/>
            </a:pPr>
            <a:r>
              <a:rPr lang="en-US" sz="2400" dirty="0" smtClean="0">
                <a:sym typeface="Symbol" pitchFamily="18" charset="2"/>
              </a:rPr>
              <a:t>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81200" y="1189038"/>
            <a:ext cx="6248400" cy="49831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 smtClean="0">
                <a:latin typeface="+mj-lt"/>
                <a:cs typeface="+mn-cs"/>
                <a:sym typeface="Symbol"/>
              </a:rPr>
              <a:t>Has distribution</a:t>
            </a:r>
            <a:endParaRPr lang="en-US" b="0" i="0" kern="0" dirty="0">
              <a:latin typeface="+mj-lt"/>
              <a:cs typeface="+mn-cs"/>
              <a:sym typeface="Symbol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 smtClean="0">
                <a:latin typeface="+mj-lt"/>
                <a:sym typeface="Symbol"/>
              </a:rPr>
              <a:t>Infinity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 smtClean="0">
                <a:latin typeface="+mj-lt"/>
                <a:cs typeface="+mn-cs"/>
                <a:sym typeface="Symbol"/>
              </a:rPr>
              <a:t>	- Not a number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b="0" i="0" kern="0" dirty="0">
              <a:latin typeface="+mj-lt"/>
              <a:cs typeface="+mn-cs"/>
              <a:sym typeface="Symbol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 smtClean="0">
                <a:latin typeface="+mj-lt"/>
                <a:sym typeface="Symbol"/>
              </a:rPr>
              <a:t>Not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 smtClean="0">
                <a:latin typeface="+mj-lt"/>
                <a:cs typeface="+mn-cs"/>
                <a:sym typeface="Symbol"/>
              </a:rPr>
              <a:t>Number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 smtClean="0">
                <a:latin typeface="+mj-lt"/>
                <a:sym typeface="Symbol"/>
              </a:rPr>
              <a:t>Otherwise</a:t>
            </a:r>
            <a:endParaRPr lang="en-US" b="0" i="0" kern="0" dirty="0" smtClean="0">
              <a:latin typeface="+mj-lt"/>
              <a:cs typeface="+mn-cs"/>
              <a:sym typeface="Symbol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b="0" i="0" kern="0" dirty="0" smtClean="0">
              <a:latin typeface="+mj-lt"/>
              <a:sym typeface="Symbol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 smtClean="0">
                <a:latin typeface="+mj-lt"/>
                <a:cs typeface="+mn-cs"/>
                <a:sym typeface="Symbol"/>
              </a:rPr>
              <a:t>Differential of </a:t>
            </a:r>
            <a:r>
              <a:rPr lang="en-US" b="0" i="0" kern="0" dirty="0" smtClean="0">
                <a:latin typeface="+mj-lt"/>
                <a:sym typeface="Symbol"/>
              </a:rPr>
              <a:t>‘F’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b="0" i="0" kern="0" dirty="0" smtClean="0">
                <a:latin typeface="+mj-lt"/>
                <a:cs typeface="+mn-cs"/>
                <a:sym typeface="Symbol"/>
              </a:rPr>
              <a:t>Integral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b="0" i="0" kern="0" dirty="0" smtClean="0">
              <a:latin typeface="+mj-lt"/>
              <a:sym typeface="Symbol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b="0" i="0" kern="0" dirty="0">
              <a:latin typeface="+mj-lt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b="0" i="0" kern="0" dirty="0">
              <a:latin typeface="+mj-lt"/>
              <a:cs typeface="+mn-cs"/>
              <a:sym typeface="Symbol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Symbol"/>
              <a:buChar char="&quot;"/>
              <a:defRPr/>
            </a:pPr>
            <a:endParaRPr lang="en-US" b="0" i="0" kern="0" dirty="0">
              <a:latin typeface="+mj-lt"/>
              <a:cs typeface="+mn-cs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573715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Numbers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smtClean="0"/>
              <a:t>Natural Numbers</a:t>
            </a:r>
          </a:p>
          <a:p>
            <a:pPr>
              <a:buFontTx/>
              <a:buNone/>
            </a:pPr>
            <a:r>
              <a:rPr lang="en-US" sz="2400" b="1" smtClean="0"/>
              <a:t>		N		</a:t>
            </a:r>
            <a:r>
              <a:rPr lang="en-US" sz="2400" smtClean="0"/>
              <a:t>(0), 1, 2, 3, 4, 5, 6, …</a:t>
            </a:r>
          </a:p>
          <a:p>
            <a:r>
              <a:rPr lang="en-US" sz="2400" smtClean="0"/>
              <a:t>Integers</a:t>
            </a:r>
          </a:p>
          <a:p>
            <a:pPr>
              <a:buFontTx/>
              <a:buNone/>
            </a:pPr>
            <a:r>
              <a:rPr lang="en-US" sz="2400" smtClean="0"/>
              <a:t>	</a:t>
            </a:r>
            <a:r>
              <a:rPr lang="en-US" sz="2400" b="1" smtClean="0"/>
              <a:t>	Z		</a:t>
            </a:r>
            <a:r>
              <a:rPr lang="en-US" sz="2400" smtClean="0"/>
              <a:t>…, -3, -2, -1, 0, 1, 2, 3, 4, 5, 6, …</a:t>
            </a:r>
          </a:p>
          <a:p>
            <a:pPr>
              <a:buFontTx/>
              <a:buNone/>
            </a:pPr>
            <a:r>
              <a:rPr lang="en-US" sz="2400" smtClean="0"/>
              <a:t>		</a:t>
            </a:r>
            <a:r>
              <a:rPr lang="en-US" sz="2400" b="1" smtClean="0"/>
              <a:t> Z</a:t>
            </a:r>
            <a:r>
              <a:rPr lang="en-US" sz="2400" b="1" baseline="30000" smtClean="0"/>
              <a:t>+</a:t>
            </a:r>
            <a:r>
              <a:rPr lang="en-US" sz="2400" b="1" smtClean="0"/>
              <a:t> , Z</a:t>
            </a:r>
            <a:r>
              <a:rPr lang="en-US" sz="2400" b="1" baseline="30000" smtClean="0"/>
              <a:t> -</a:t>
            </a:r>
            <a:r>
              <a:rPr lang="en-US" sz="2400" b="1" smtClean="0"/>
              <a:t> </a:t>
            </a:r>
            <a:r>
              <a:rPr lang="en-US" sz="2400" smtClean="0"/>
              <a:t>	</a:t>
            </a:r>
          </a:p>
          <a:p>
            <a:r>
              <a:rPr lang="en-US" sz="2400" smtClean="0"/>
              <a:t>Rational Numbers</a:t>
            </a:r>
          </a:p>
          <a:p>
            <a:pPr>
              <a:buFontTx/>
              <a:buNone/>
            </a:pPr>
            <a:r>
              <a:rPr lang="en-US" sz="2400" smtClean="0"/>
              <a:t>		</a:t>
            </a:r>
            <a:r>
              <a:rPr lang="en-US" sz="2400" b="1" smtClean="0"/>
              <a:t>Q		</a:t>
            </a:r>
            <a:r>
              <a:rPr lang="en-US" sz="2400" smtClean="0"/>
              <a:t>0, -1, 0.456, ½ </a:t>
            </a:r>
            <a:r>
              <a:rPr lang="en-US" sz="2400" smtClean="0">
                <a:sym typeface="Symbol" pitchFamily="18" charset="2"/>
              </a:rPr>
              <a:t>, 1/3, -0.11… </a:t>
            </a:r>
            <a:endParaRPr lang="en-US" sz="2400" b="1" smtClean="0"/>
          </a:p>
          <a:p>
            <a:r>
              <a:rPr lang="en-US" sz="2400" smtClean="0"/>
              <a:t>Real Numbers</a:t>
            </a:r>
          </a:p>
          <a:p>
            <a:pPr lvl="1">
              <a:buFontTx/>
              <a:buNone/>
            </a:pPr>
            <a:r>
              <a:rPr lang="en-US" sz="2000" b="1" smtClean="0"/>
              <a:t>		R		</a:t>
            </a:r>
            <a:r>
              <a:rPr lang="en-US" sz="2000" smtClean="0"/>
              <a:t>0, -1, 0.456, </a:t>
            </a:r>
            <a:r>
              <a:rPr lang="en-US" sz="2000" smtClean="0">
                <a:sym typeface="Symbol" pitchFamily="18" charset="2"/>
              </a:rPr>
              <a:t>, e, 1/3, -0.11… </a:t>
            </a:r>
            <a:endParaRPr lang="en-US" sz="2000" b="1" smtClean="0"/>
          </a:p>
          <a:p>
            <a:r>
              <a:rPr lang="en-US" sz="2400" smtClean="0"/>
              <a:t>Complex Numbers</a:t>
            </a:r>
          </a:p>
          <a:p>
            <a:pPr>
              <a:buFontTx/>
              <a:buNone/>
            </a:pPr>
            <a:r>
              <a:rPr lang="en-US" sz="2400" smtClean="0"/>
              <a:t>		</a:t>
            </a:r>
            <a:r>
              <a:rPr lang="en-US" sz="2400" b="1" smtClean="0"/>
              <a:t>C</a:t>
            </a:r>
            <a:r>
              <a:rPr lang="en-US" sz="2400" smtClean="0"/>
              <a:t>		</a:t>
            </a:r>
            <a:r>
              <a:rPr lang="en-US" sz="2400" smtClean="0">
                <a:sym typeface="Symbol" pitchFamily="18" charset="2"/>
              </a:rPr>
              <a:t>-1, 1/3 + ½. -1, …</a:t>
            </a: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27196865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err="1" smtClean="0"/>
              <a:t>DaTA</a:t>
            </a:r>
            <a:r>
              <a:rPr lang="en-US" dirty="0" smtClean="0"/>
              <a:t>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2556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can have different characteristics</a:t>
            </a:r>
          </a:p>
          <a:p>
            <a:r>
              <a:rPr lang="en-US" dirty="0" smtClean="0"/>
              <a:t>Thus data collections are categorized in different ways:</a:t>
            </a:r>
          </a:p>
          <a:p>
            <a:pPr lvl="1"/>
            <a:r>
              <a:rPr lang="en-US" dirty="0" smtClean="0"/>
              <a:t>Nominal</a:t>
            </a:r>
          </a:p>
          <a:p>
            <a:pPr lvl="1"/>
            <a:r>
              <a:rPr lang="en-US" dirty="0" smtClean="0"/>
              <a:t>Ordinal</a:t>
            </a:r>
          </a:p>
          <a:p>
            <a:pPr lvl="1"/>
            <a:r>
              <a:rPr lang="en-US" dirty="0" smtClean="0"/>
              <a:t>Interval</a:t>
            </a:r>
          </a:p>
          <a:p>
            <a:pPr lvl="1"/>
            <a:r>
              <a:rPr lang="en-US" dirty="0" smtClean="0"/>
              <a:t>Ratio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413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Nominal</a:t>
            </a:r>
            <a:r>
              <a:rPr lang="en-US" dirty="0" smtClean="0"/>
              <a:t>: unordered categorical data</a:t>
            </a:r>
          </a:p>
          <a:p>
            <a:pPr lvl="1"/>
            <a:r>
              <a:rPr lang="en-US" dirty="0" smtClean="0"/>
              <a:t>E.g., Bill, Fred, Sue, June</a:t>
            </a:r>
          </a:p>
          <a:p>
            <a:r>
              <a:rPr lang="en-US" b="1" dirty="0" smtClean="0"/>
              <a:t>Ordinal</a:t>
            </a:r>
            <a:r>
              <a:rPr lang="en-US" dirty="0" smtClean="0"/>
              <a:t>: order data but no implication of distance</a:t>
            </a:r>
          </a:p>
          <a:p>
            <a:pPr lvl="1"/>
            <a:r>
              <a:rPr lang="en-US" dirty="0" smtClean="0"/>
              <a:t>E.g., social class, </a:t>
            </a:r>
            <a:r>
              <a:rPr lang="en-US" dirty="0" err="1" smtClean="0"/>
              <a:t>Likert</a:t>
            </a:r>
            <a:r>
              <a:rPr lang="en-US" dirty="0" smtClean="0"/>
              <a:t> scale</a:t>
            </a:r>
          </a:p>
          <a:p>
            <a:r>
              <a:rPr lang="en-US" b="1" dirty="0" smtClean="0"/>
              <a:t>Interval</a:t>
            </a:r>
            <a:r>
              <a:rPr lang="en-US" dirty="0" smtClean="0"/>
              <a:t>: There are equal differences between successive points on a scale</a:t>
            </a:r>
          </a:p>
          <a:p>
            <a:pPr lvl="1"/>
            <a:r>
              <a:rPr lang="en-US" dirty="0" smtClean="0"/>
              <a:t>Position of zero is </a:t>
            </a:r>
            <a:r>
              <a:rPr lang="en-US" dirty="0" err="1" smtClean="0"/>
              <a:t>arbitary</a:t>
            </a:r>
            <a:endParaRPr lang="en-US" dirty="0" smtClean="0"/>
          </a:p>
          <a:p>
            <a:pPr lvl="1"/>
            <a:r>
              <a:rPr lang="en-US" dirty="0" smtClean="0"/>
              <a:t>E.g., Fahrenheit Scales, IQ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0825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Ratio</a:t>
            </a:r>
            <a:r>
              <a:rPr lang="en-US" dirty="0" smtClean="0"/>
              <a:t>: relative magnitude of datum can be observed</a:t>
            </a:r>
          </a:p>
          <a:p>
            <a:pPr lvl="1"/>
            <a:r>
              <a:rPr lang="en-US" dirty="0" smtClean="0"/>
              <a:t>Position of zero is fixed</a:t>
            </a:r>
          </a:p>
          <a:p>
            <a:pPr lvl="1"/>
            <a:r>
              <a:rPr lang="en-US" dirty="0" smtClean="0"/>
              <a:t>Highest level of measurement</a:t>
            </a:r>
          </a:p>
          <a:p>
            <a:pPr lvl="1"/>
            <a:r>
              <a:rPr lang="en-US" dirty="0" smtClean="0"/>
              <a:t>E.g., 1, 2, 3.3, -7, (4, 5)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0281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care about data types?</a:t>
            </a:r>
          </a:p>
          <a:p>
            <a:pPr lvl="1"/>
            <a:r>
              <a:rPr lang="en-US" dirty="0" smtClean="0"/>
              <a:t>Treat each type differently in statistics</a:t>
            </a:r>
          </a:p>
          <a:p>
            <a:pPr lvl="1"/>
            <a:r>
              <a:rPr lang="en-US" dirty="0" smtClean="0"/>
              <a:t>For example:</a:t>
            </a:r>
          </a:p>
          <a:p>
            <a:pPr lvl="2"/>
            <a:r>
              <a:rPr lang="en-US" dirty="0" smtClean="0"/>
              <a:t>Median of nominal data is meaningless but mode is not</a:t>
            </a:r>
          </a:p>
          <a:p>
            <a:pPr lvl="2"/>
            <a:r>
              <a:rPr lang="en-US" dirty="0" smtClean="0"/>
              <a:t>Describing percentage increases of interval data is meaningless</a:t>
            </a:r>
          </a:p>
          <a:p>
            <a:pPr lvl="3"/>
            <a:r>
              <a:rPr lang="en-US" dirty="0" smtClean="0"/>
              <a:t>E.g. does having an IQ of 140 mean that you are twice as intelligent as someone with IQ of 70?</a:t>
            </a:r>
          </a:p>
          <a:p>
            <a:pPr lvl="1"/>
            <a:r>
              <a:rPr lang="en-US" dirty="0" smtClean="0"/>
              <a:t>Non-parametric statistics is usually used for all non-ratio data types (usually!)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604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 common example of problems is the </a:t>
            </a:r>
            <a:r>
              <a:rPr lang="en-US" dirty="0" err="1" smtClean="0"/>
              <a:t>Likert</a:t>
            </a:r>
            <a:r>
              <a:rPr lang="en-US" dirty="0" smtClean="0"/>
              <a:t> Scale: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Strongly disagree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Disagree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Neither agree nor disagree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Agree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Strongly agree</a:t>
            </a:r>
          </a:p>
          <a:p>
            <a:pPr marL="0" indent="0">
              <a:buNone/>
            </a:pPr>
            <a:r>
              <a:rPr lang="en-US" dirty="0" smtClean="0"/>
              <a:t>Some people say it is an </a:t>
            </a:r>
            <a:r>
              <a:rPr lang="en-US" b="1" dirty="0" smtClean="0"/>
              <a:t>interval</a:t>
            </a:r>
            <a:r>
              <a:rPr lang="en-US" dirty="0" smtClean="0"/>
              <a:t> parameter so the mean has meaning. Other disagree.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892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Continuous</a:t>
            </a:r>
            <a:r>
              <a:rPr lang="en-US" sz="2800" dirty="0" smtClean="0"/>
              <a:t> variable: a variable that takes a real number value(s) or derivation off</a:t>
            </a:r>
          </a:p>
          <a:p>
            <a:pPr lvl="1"/>
            <a:r>
              <a:rPr lang="en-US" sz="2400" dirty="0" smtClean="0"/>
              <a:t>Real numbers ratio data</a:t>
            </a:r>
          </a:p>
          <a:p>
            <a:pPr lvl="1"/>
            <a:r>
              <a:rPr lang="en-US" sz="2400" dirty="0" smtClean="0"/>
              <a:t>E.g., 3, ½, 0.75, -6.2, e, </a:t>
            </a:r>
            <a:r>
              <a:rPr lang="en-US" sz="2400" dirty="0" smtClean="0">
                <a:sym typeface="Symbol"/>
              </a:rPr>
              <a:t></a:t>
            </a:r>
            <a:endParaRPr lang="en-US" sz="2400" dirty="0" smtClean="0"/>
          </a:p>
          <a:p>
            <a:pPr lvl="1"/>
            <a:r>
              <a:rPr lang="en-US" sz="2400" dirty="0" smtClean="0"/>
              <a:t>Between any two real numbers exist another at least one other real number</a:t>
            </a:r>
          </a:p>
          <a:p>
            <a:pPr lvl="2"/>
            <a:r>
              <a:rPr lang="en-US" sz="2000" dirty="0" smtClean="0"/>
              <a:t>In fact there are infinite real numbers there</a:t>
            </a:r>
          </a:p>
          <a:p>
            <a:pPr lvl="1"/>
            <a:r>
              <a:rPr lang="en-US" sz="2400" dirty="0" smtClean="0"/>
              <a:t>(Aside: complex numbers are also continuous)</a:t>
            </a:r>
          </a:p>
          <a:p>
            <a:pPr lvl="1"/>
            <a:r>
              <a:rPr lang="en-US" sz="2400" dirty="0" smtClean="0"/>
              <a:t>Vectors can also be continuous</a:t>
            </a:r>
          </a:p>
          <a:p>
            <a:pPr lvl="2"/>
            <a:r>
              <a:rPr lang="en-US" sz="2000" dirty="0" smtClean="0"/>
              <a:t>E.g., (1.5, 3)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or Discrete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333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Discrete </a:t>
            </a:r>
            <a:r>
              <a:rPr lang="en-US" sz="2800" dirty="0" smtClean="0"/>
              <a:t>variable: a variable that takes a value from a finite or countable set of possibilities</a:t>
            </a:r>
          </a:p>
          <a:p>
            <a:pPr lvl="1"/>
            <a:r>
              <a:rPr lang="en-US" sz="2400" dirty="0" smtClean="0"/>
              <a:t>Integers numbers are discrete and ratio data</a:t>
            </a:r>
          </a:p>
          <a:p>
            <a:pPr lvl="2"/>
            <a:r>
              <a:rPr lang="en-US" sz="2000" dirty="0" smtClean="0"/>
              <a:t>E.g., -1, 0, 1, 2, 3</a:t>
            </a:r>
          </a:p>
          <a:p>
            <a:pPr lvl="2"/>
            <a:r>
              <a:rPr lang="en-US" sz="2000" dirty="0" smtClean="0"/>
              <a:t>Integers are countable: 0, 1, -1, 2, -2, …</a:t>
            </a:r>
          </a:p>
          <a:p>
            <a:pPr lvl="1"/>
            <a:r>
              <a:rPr lang="en-US" dirty="0" smtClean="0"/>
              <a:t>Countable set just means that a direct (1 to 1) correspondences between  the set and the natural numbers exist </a:t>
            </a:r>
            <a:r>
              <a:rPr lang="en-US" i="1" dirty="0" smtClean="0"/>
              <a:t>in theory</a:t>
            </a:r>
            <a:r>
              <a:rPr lang="en-US" dirty="0" smtClean="0"/>
              <a:t>.</a:t>
            </a:r>
          </a:p>
          <a:p>
            <a:pPr lvl="2"/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or Discrete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8621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Continuous and discrete variables are handled differently in probability and statistics</a:t>
            </a:r>
          </a:p>
          <a:p>
            <a:r>
              <a:rPr lang="en-US" dirty="0" smtClean="0"/>
              <a:t>For example:</a:t>
            </a:r>
          </a:p>
          <a:p>
            <a:pPr lvl="1"/>
            <a:r>
              <a:rPr lang="en-US" dirty="0" smtClean="0"/>
              <a:t>Distributions of continuous variables are represented using the Probability Density Function (PDF): f(x)</a:t>
            </a:r>
          </a:p>
          <a:p>
            <a:pPr lvl="2"/>
            <a:endParaRPr lang="en-US" sz="2000" dirty="0" smtClean="0"/>
          </a:p>
          <a:p>
            <a:pPr lvl="1"/>
            <a:r>
              <a:rPr lang="en-US" dirty="0" smtClean="0"/>
              <a:t>Distributions </a:t>
            </a:r>
            <a:r>
              <a:rPr lang="en-US"/>
              <a:t>of </a:t>
            </a:r>
            <a:r>
              <a:rPr lang="en-US" smtClean="0"/>
              <a:t>discrete variables </a:t>
            </a:r>
            <a:r>
              <a:rPr lang="en-US" dirty="0"/>
              <a:t>are represented using the Probability </a:t>
            </a:r>
            <a:r>
              <a:rPr lang="en-US" dirty="0" smtClean="0"/>
              <a:t>Mass Function </a:t>
            </a:r>
            <a:r>
              <a:rPr lang="en-US" dirty="0"/>
              <a:t>(</a:t>
            </a:r>
            <a:r>
              <a:rPr lang="en-US" dirty="0" smtClean="0"/>
              <a:t>PMF</a:t>
            </a:r>
            <a:r>
              <a:rPr lang="en-US" dirty="0"/>
              <a:t>): f(x</a:t>
            </a:r>
            <a:r>
              <a:rPr lang="en-US" dirty="0" smtClean="0"/>
              <a:t>) = P(X=x)</a:t>
            </a:r>
            <a:endParaRPr lang="en-US" dirty="0"/>
          </a:p>
          <a:p>
            <a:pPr lvl="1"/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or Discrete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532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Agent-based Modeling and Simulation (ABMS), a developer is likely to use a number of different data sources.</a:t>
            </a:r>
          </a:p>
          <a:p>
            <a:r>
              <a:rPr lang="en-US" dirty="0" smtClean="0"/>
              <a:t>Be conscious of the data type</a:t>
            </a:r>
          </a:p>
          <a:p>
            <a:r>
              <a:rPr lang="en-US" dirty="0" smtClean="0"/>
              <a:t>For example:</a:t>
            </a:r>
          </a:p>
          <a:p>
            <a:pPr lvl="1"/>
            <a:r>
              <a:rPr lang="en-US" dirty="0" smtClean="0"/>
              <a:t>If you label your agents say 1, 2, …, 10 then saying the average agent is 5.5 is meaningless as you are using arbitrary labels.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705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Notation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667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Probability is a function that returns the chance of some event.</a:t>
            </a:r>
          </a:p>
          <a:p>
            <a:r>
              <a:rPr lang="en-US" sz="2800" dirty="0" smtClean="0"/>
              <a:t>P(event ‘A’) </a:t>
            </a:r>
            <a:r>
              <a:rPr lang="en-US" sz="2800" dirty="0" smtClean="0">
                <a:sym typeface="Symbol"/>
              </a:rPr>
              <a:t> [0, 1]      0  </a:t>
            </a:r>
            <a:r>
              <a:rPr lang="en-US" sz="2800" dirty="0" smtClean="0"/>
              <a:t>P(event ‘A’)  </a:t>
            </a:r>
            <a:r>
              <a:rPr lang="en-US" sz="2800" dirty="0" smtClean="0">
                <a:sym typeface="Symbol"/>
              </a:rPr>
              <a:t> 1</a:t>
            </a:r>
          </a:p>
          <a:p>
            <a:r>
              <a:rPr lang="en-US" sz="2800" dirty="0" smtClean="0">
                <a:sym typeface="Symbol"/>
              </a:rPr>
              <a:t>‘P(A) = 0’ means that event ‘A’ </a:t>
            </a:r>
            <a:r>
              <a:rPr lang="en-US" sz="2800" b="1" dirty="0" smtClean="0">
                <a:sym typeface="Symbol"/>
              </a:rPr>
              <a:t>never</a:t>
            </a:r>
            <a:r>
              <a:rPr lang="en-US" sz="2800" dirty="0" smtClean="0">
                <a:sym typeface="Symbol"/>
              </a:rPr>
              <a:t> happens</a:t>
            </a:r>
          </a:p>
          <a:p>
            <a:pPr lvl="1"/>
            <a:r>
              <a:rPr lang="en-US" sz="2400" dirty="0" smtClean="0">
                <a:sym typeface="Symbol"/>
              </a:rPr>
              <a:t>0% chance</a:t>
            </a:r>
          </a:p>
          <a:p>
            <a:r>
              <a:rPr lang="en-US" sz="2800" dirty="0" smtClean="0">
                <a:sym typeface="Symbol"/>
              </a:rPr>
              <a:t>‘P(A) = 1’ means that event ‘A’ </a:t>
            </a:r>
            <a:r>
              <a:rPr lang="en-US" sz="2800" b="1" dirty="0" smtClean="0">
                <a:sym typeface="Symbol"/>
              </a:rPr>
              <a:t>always</a:t>
            </a:r>
            <a:r>
              <a:rPr lang="en-US" sz="2800" dirty="0" smtClean="0">
                <a:sym typeface="Symbol"/>
              </a:rPr>
              <a:t> happens</a:t>
            </a:r>
          </a:p>
          <a:p>
            <a:pPr lvl="1"/>
            <a:r>
              <a:rPr lang="en-US" sz="2400" dirty="0" smtClean="0">
                <a:sym typeface="Symbol"/>
              </a:rPr>
              <a:t>100% chance</a:t>
            </a:r>
          </a:p>
          <a:p>
            <a:pPr>
              <a:buNone/>
            </a:pPr>
            <a:endParaRPr lang="en-US" dirty="0" smtClean="0">
              <a:sym typeface="Symbol"/>
            </a:endParaRPr>
          </a:p>
          <a:p>
            <a:pPr>
              <a:buNone/>
            </a:pPr>
            <a:endParaRPr lang="en-US" dirty="0" smtClean="0">
              <a:sym typeface="Symbol"/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623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Random Numbers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Random </a:t>
            </a:r>
            <a:r>
              <a:rPr lang="en-US" sz="2800" b="1" dirty="0" smtClean="0"/>
              <a:t>Variable</a:t>
            </a:r>
            <a:r>
              <a:rPr lang="en-US" sz="2800" dirty="0" smtClean="0"/>
              <a:t> ‘X’</a:t>
            </a:r>
          </a:p>
          <a:p>
            <a:pPr lvl="1"/>
            <a:r>
              <a:rPr lang="en-US" sz="2400" dirty="0" smtClean="0"/>
              <a:t>Is some variable with associated probability distribution</a:t>
            </a:r>
          </a:p>
          <a:p>
            <a:pPr lvl="1"/>
            <a:r>
              <a:rPr lang="en-US" sz="2400" dirty="0" smtClean="0"/>
              <a:t>Represent with a CAPITIAL letters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Random </a:t>
            </a:r>
            <a:r>
              <a:rPr lang="en-US" sz="2800" b="1" dirty="0" err="1" smtClean="0"/>
              <a:t>Variate</a:t>
            </a:r>
            <a:r>
              <a:rPr lang="en-US" sz="2800" dirty="0" smtClean="0"/>
              <a:t> ‘x’</a:t>
            </a:r>
          </a:p>
          <a:p>
            <a:pPr lvl="1"/>
            <a:r>
              <a:rPr lang="en-US" sz="2400" dirty="0" smtClean="0"/>
              <a:t>Is a single sample of the random variable</a:t>
            </a:r>
          </a:p>
          <a:p>
            <a:pPr lvl="1"/>
            <a:r>
              <a:rPr lang="en-US" sz="2400" dirty="0" smtClean="0"/>
              <a:t>Fixed and realized</a:t>
            </a:r>
          </a:p>
          <a:p>
            <a:pPr lvl="1"/>
            <a:r>
              <a:rPr lang="en-US" sz="2400" dirty="0" smtClean="0"/>
              <a:t>Represent with lowercase letters</a:t>
            </a:r>
          </a:p>
        </p:txBody>
      </p:sp>
    </p:spTree>
    <p:extLst>
      <p:ext uri="{BB962C8B-B14F-4D97-AF65-F5344CB8AC3E}">
        <p14:creationId xmlns:p14="http://schemas.microsoft.com/office/powerpoint/2010/main" val="8069402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X = {Value from the roll of a fair dice}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P(X</a:t>
            </a:r>
            <a:r>
              <a:rPr lang="en-US" dirty="0" smtClean="0">
                <a:sym typeface="Symbol"/>
              </a:rPr>
              <a:t> </a:t>
            </a:r>
            <a:r>
              <a:rPr lang="en-US" dirty="0" smtClean="0"/>
              <a:t> 6) = 1</a:t>
            </a:r>
          </a:p>
          <a:p>
            <a:r>
              <a:rPr lang="en-US" dirty="0" smtClean="0"/>
              <a:t>P(X</a:t>
            </a:r>
            <a:r>
              <a:rPr lang="en-US" dirty="0" smtClean="0">
                <a:sym typeface="Symbol"/>
              </a:rPr>
              <a:t> </a:t>
            </a:r>
            <a:r>
              <a:rPr lang="en-US" dirty="0" smtClean="0"/>
              <a:t> 5) = 5/6</a:t>
            </a:r>
          </a:p>
          <a:p>
            <a:r>
              <a:rPr lang="en-US" dirty="0" smtClean="0"/>
              <a:t>P(X</a:t>
            </a:r>
            <a:r>
              <a:rPr lang="en-US" dirty="0" smtClean="0">
                <a:sym typeface="Symbol"/>
              </a:rPr>
              <a:t> &gt;</a:t>
            </a:r>
            <a:r>
              <a:rPr lang="en-US" dirty="0" smtClean="0"/>
              <a:t> 5) = P(X=6) = 1/6</a:t>
            </a:r>
          </a:p>
          <a:p>
            <a:pPr>
              <a:buNone/>
            </a:pPr>
            <a:r>
              <a:rPr lang="en-US" dirty="0" smtClean="0"/>
              <a:t> 			= 1 - P(X</a:t>
            </a:r>
            <a:r>
              <a:rPr lang="en-US" dirty="0" smtClean="0">
                <a:sym typeface="Symbol"/>
              </a:rPr>
              <a:t> </a:t>
            </a:r>
            <a:r>
              <a:rPr lang="en-US" dirty="0" smtClean="0"/>
              <a:t> 5) = 1/6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9583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or Discrete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Discrete</a:t>
            </a:r>
          </a:p>
          <a:p>
            <a:pPr lvl="1"/>
            <a:r>
              <a:rPr lang="en-US" dirty="0" smtClean="0">
                <a:sym typeface="Symbol"/>
              </a:rPr>
              <a:t>x </a:t>
            </a:r>
            <a:r>
              <a:rPr lang="en-US" dirty="0" err="1" smtClean="0">
                <a:sym typeface="Symbol"/>
              </a:rPr>
              <a:t>s.t</a:t>
            </a:r>
            <a:r>
              <a:rPr lang="en-US" dirty="0" smtClean="0">
                <a:sym typeface="Symbol"/>
              </a:rPr>
              <a:t>. P(X = x) &gt; 0</a:t>
            </a:r>
          </a:p>
          <a:p>
            <a:pPr lvl="1"/>
            <a:endParaRPr lang="en-US" dirty="0" smtClean="0">
              <a:sym typeface="Symbol"/>
            </a:endParaRPr>
          </a:p>
          <a:p>
            <a:r>
              <a:rPr lang="en-US" dirty="0" smtClean="0">
                <a:sym typeface="Symbol"/>
              </a:rPr>
              <a:t>Continuous</a:t>
            </a:r>
          </a:p>
          <a:p>
            <a:pPr lvl="1"/>
            <a:r>
              <a:rPr lang="en-US" dirty="0" smtClean="0">
                <a:sym typeface="Symbol"/>
              </a:rPr>
              <a:t></a:t>
            </a:r>
            <a:r>
              <a:rPr lang="en-US" dirty="0" err="1" smtClean="0">
                <a:sym typeface="Symbol"/>
              </a:rPr>
              <a:t>x</a:t>
            </a:r>
            <a:r>
              <a:rPr lang="en-US" b="1" dirty="0" err="1" smtClean="0">
                <a:sym typeface="Symbol"/>
              </a:rPr>
              <a:t>R</a:t>
            </a:r>
            <a:r>
              <a:rPr lang="en-US" dirty="0" smtClean="0">
                <a:sym typeface="Symbol"/>
              </a:rPr>
              <a:t>  P(X = x) = 0</a:t>
            </a:r>
          </a:p>
          <a:p>
            <a:pPr lvl="1"/>
            <a:r>
              <a:rPr lang="en-US" dirty="0" smtClean="0">
                <a:sym typeface="Symbol"/>
              </a:rPr>
              <a:t>Probability density function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43200" y="4876800"/>
          <a:ext cx="397933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Equation" r:id="rId3" imgW="1193760" imgH="228600" progId="Equation.DSMT4">
                  <p:embed/>
                </p:oleObj>
              </mc:Choice>
              <mc:Fallback>
                <p:oleObj name="Equation" r:id="rId3" imgW="1193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876800"/>
                        <a:ext cx="397933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82869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Might see  P(</a:t>
            </a:r>
            <a:r>
              <a:rPr lang="en-US" dirty="0" smtClean="0">
                <a:sym typeface="Symbol"/>
              </a:rPr>
              <a:t>s S : X(s) = x)</a:t>
            </a:r>
          </a:p>
          <a:p>
            <a:pPr lvl="1"/>
            <a:r>
              <a:rPr lang="en-US" dirty="0" smtClean="0"/>
              <a:t>Same as P(</a:t>
            </a:r>
            <a:r>
              <a:rPr lang="en-US" dirty="0" smtClean="0">
                <a:sym typeface="Symbol"/>
              </a:rPr>
              <a:t>X = x)</a:t>
            </a:r>
          </a:p>
          <a:p>
            <a:pPr lvl="1"/>
            <a:r>
              <a:rPr lang="en-US" dirty="0" smtClean="0">
                <a:sym typeface="Symbol"/>
              </a:rPr>
              <a:t>‘S’ is the sample space of the universe (man)</a:t>
            </a:r>
          </a:p>
          <a:p>
            <a:pPr lvl="1"/>
            <a:r>
              <a:rPr lang="en-US" dirty="0" smtClean="0">
                <a:sym typeface="Symbol"/>
              </a:rPr>
              <a:t>‘S’ includes all things so P(X = 6)  will include:</a:t>
            </a:r>
          </a:p>
          <a:p>
            <a:pPr lvl="2"/>
            <a:r>
              <a:rPr lang="en-US" dirty="0" smtClean="0">
                <a:sym typeface="Symbol"/>
              </a:rPr>
              <a:t>When I rolled a ‘6’ and I sneezed</a:t>
            </a:r>
          </a:p>
          <a:p>
            <a:pPr lvl="2"/>
            <a:r>
              <a:rPr lang="en-US" dirty="0" smtClean="0">
                <a:sym typeface="Symbol"/>
              </a:rPr>
              <a:t>When I rolled a ‘6’ and I did not sneeze</a:t>
            </a:r>
          </a:p>
          <a:p>
            <a:pPr lvl="2"/>
            <a:r>
              <a:rPr lang="en-US" dirty="0" smtClean="0">
                <a:sym typeface="Symbol"/>
              </a:rPr>
              <a:t>Etc</a:t>
            </a:r>
          </a:p>
          <a:p>
            <a:r>
              <a:rPr lang="en-US" dirty="0" smtClean="0">
                <a:sym typeface="Symbol"/>
              </a:rPr>
              <a:t>Do not worry about this notation</a:t>
            </a:r>
          </a:p>
          <a:p>
            <a:pPr lvl="2"/>
            <a:endParaRPr lang="en-US" dirty="0" smtClean="0">
              <a:sym typeface="Symbol"/>
            </a:endParaRPr>
          </a:p>
          <a:p>
            <a:pPr lvl="1"/>
            <a:endParaRPr lang="en-US" dirty="0" smtClean="0">
              <a:sym typeface="Symbol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5233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267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‘X’ </a:t>
            </a:r>
            <a:r>
              <a:rPr lang="en-US" dirty="0" smtClean="0">
                <a:sym typeface="Symbol"/>
              </a:rPr>
              <a:t> </a:t>
            </a:r>
            <a:r>
              <a:rPr lang="en-US" b="1" dirty="0" smtClean="0">
                <a:sym typeface="Symbol"/>
              </a:rPr>
              <a:t>R</a:t>
            </a:r>
            <a:r>
              <a:rPr lang="en-US" dirty="0" smtClean="0">
                <a:sym typeface="Symbol"/>
              </a:rPr>
              <a:t>		</a:t>
            </a:r>
            <a:r>
              <a:rPr lang="en-US" dirty="0" smtClean="0"/>
              <a:t>a random variable</a:t>
            </a:r>
          </a:p>
          <a:p>
            <a:pPr>
              <a:buNone/>
            </a:pPr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x)  is an increasing function on ‘x’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		x &lt; y then </a:t>
            </a:r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x)  </a:t>
            </a:r>
            <a:r>
              <a:rPr lang="en-US" dirty="0" smtClean="0"/>
              <a:t> P(X </a:t>
            </a:r>
            <a:r>
              <a:rPr lang="en-US" dirty="0" smtClean="0">
                <a:sym typeface="Symbol"/>
              </a:rPr>
              <a:t> y)</a:t>
            </a:r>
          </a:p>
          <a:p>
            <a:endParaRPr lang="en-US" dirty="0" smtClean="0">
              <a:sym typeface="Symbol"/>
            </a:endParaRPr>
          </a:p>
          <a:p>
            <a:pPr>
              <a:buNone/>
            </a:pPr>
            <a:r>
              <a:rPr lang="en-US" dirty="0" smtClean="0">
                <a:sym typeface="Symbol"/>
              </a:rPr>
              <a:t>P(A) = 1 – P(A)</a:t>
            </a:r>
          </a:p>
          <a:p>
            <a:r>
              <a:rPr lang="en-US" dirty="0" smtClean="0"/>
              <a:t>P(x &gt; b) = 1 – P(x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b)</a:t>
            </a:r>
          </a:p>
          <a:p>
            <a:r>
              <a:rPr lang="en-US" dirty="0" smtClean="0"/>
              <a:t>P(a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x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b) = P(x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b) – P(x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a)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>
              <a:sym typeface="Symbol"/>
            </a:endParaRPr>
          </a:p>
          <a:p>
            <a:pPr>
              <a:buNone/>
            </a:pPr>
            <a:endParaRPr lang="en-US" sz="2800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40630746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A  = &lt;a</a:t>
            </a:r>
            <a:r>
              <a:rPr lang="en-US" baseline="-25000" dirty="0" smtClean="0"/>
              <a:t>1</a:t>
            </a:r>
            <a:r>
              <a:rPr lang="en-US" dirty="0" smtClean="0"/>
              <a:t>, a</a:t>
            </a:r>
            <a:r>
              <a:rPr lang="en-US" baseline="-25000" dirty="0" smtClean="0"/>
              <a:t>2</a:t>
            </a:r>
            <a:r>
              <a:rPr lang="en-US" dirty="0" smtClean="0"/>
              <a:t>, …, a</a:t>
            </a:r>
            <a:r>
              <a:rPr lang="en-US" baseline="-25000" dirty="0" smtClean="0"/>
              <a:t>n</a:t>
            </a:r>
            <a:r>
              <a:rPr lang="en-US" dirty="0" smtClean="0"/>
              <a:t>&gt;</a:t>
            </a:r>
            <a:r>
              <a:rPr lang="en-US" dirty="0" smtClean="0">
                <a:sym typeface="Symbol"/>
              </a:rPr>
              <a:t> </a:t>
            </a:r>
            <a:r>
              <a:rPr lang="en-US" b="1" dirty="0" smtClean="0">
                <a:sym typeface="Symbol"/>
              </a:rPr>
              <a:t>R</a:t>
            </a:r>
            <a:r>
              <a:rPr lang="en-US" dirty="0" smtClean="0"/>
              <a:t> 	B = [b1, b2]</a:t>
            </a:r>
          </a:p>
          <a:p>
            <a:r>
              <a:rPr lang="en-US" dirty="0" smtClean="0"/>
              <a:t>X is a discrete random variable on ‘A’</a:t>
            </a:r>
          </a:p>
          <a:p>
            <a:pPr lvl="1"/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 </a:t>
            </a:r>
            <a:r>
              <a:rPr lang="en-US" dirty="0" err="1" smtClean="0">
                <a:sym typeface="Symbol"/>
              </a:rPr>
              <a:t>a</a:t>
            </a:r>
            <a:r>
              <a:rPr lang="en-US" baseline="-25000" dirty="0" err="1" smtClean="0">
                <a:sym typeface="Symbol"/>
              </a:rPr>
              <a:t>k</a:t>
            </a:r>
            <a:r>
              <a:rPr lang="en-US" dirty="0" smtClean="0">
                <a:sym typeface="Symbol"/>
              </a:rPr>
              <a:t>)  = F(</a:t>
            </a:r>
            <a:r>
              <a:rPr lang="en-US" dirty="0" err="1" smtClean="0">
                <a:sym typeface="Symbol"/>
              </a:rPr>
              <a:t>a</a:t>
            </a:r>
            <a:r>
              <a:rPr lang="en-US" baseline="-25000" dirty="0" err="1" smtClean="0">
                <a:sym typeface="Symbol"/>
              </a:rPr>
              <a:t>k</a:t>
            </a:r>
            <a:r>
              <a:rPr lang="en-US" dirty="0" smtClean="0">
                <a:sym typeface="Symbol"/>
              </a:rPr>
              <a:t>) =  </a:t>
            </a:r>
            <a:r>
              <a:rPr lang="en-US" baseline="-25000" dirty="0" smtClean="0">
                <a:sym typeface="Symbol"/>
              </a:rPr>
              <a:t>ai &lt; </a:t>
            </a:r>
            <a:r>
              <a:rPr lang="en-US" baseline="-25000" dirty="0" err="1" smtClean="0">
                <a:sym typeface="Symbol"/>
              </a:rPr>
              <a:t>ak</a:t>
            </a:r>
            <a:r>
              <a:rPr lang="en-US" dirty="0" smtClean="0">
                <a:sym typeface="Symbol"/>
              </a:rPr>
              <a:t>  P(X = a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) </a:t>
            </a:r>
          </a:p>
          <a:p>
            <a:pPr lvl="1"/>
            <a:r>
              <a:rPr lang="en-US" sz="4400" b="1" dirty="0" smtClean="0">
                <a:sym typeface="Symbol"/>
              </a:rPr>
              <a:t></a:t>
            </a:r>
            <a:r>
              <a:rPr lang="en-US" sz="4400" b="1" baseline="-25000" dirty="0" smtClean="0">
                <a:sym typeface="Symbol"/>
              </a:rPr>
              <a:t>ai  A</a:t>
            </a:r>
            <a:r>
              <a:rPr lang="en-US" sz="4400" b="1" dirty="0" smtClean="0">
                <a:sym typeface="Symbol"/>
              </a:rPr>
              <a:t>  P(X = a</a:t>
            </a:r>
            <a:r>
              <a:rPr lang="en-US" sz="4400" b="1" baseline="-25000" dirty="0" smtClean="0">
                <a:sym typeface="Symbol"/>
              </a:rPr>
              <a:t>i</a:t>
            </a:r>
            <a:r>
              <a:rPr lang="en-US" sz="4400" b="1" dirty="0" smtClean="0">
                <a:sym typeface="Symbol"/>
              </a:rPr>
              <a:t>) =  1 </a:t>
            </a:r>
            <a:endParaRPr lang="en-US" sz="4400" b="1" dirty="0" smtClean="0"/>
          </a:p>
          <a:p>
            <a:endParaRPr lang="en-US" dirty="0" smtClean="0"/>
          </a:p>
          <a:p>
            <a:r>
              <a:rPr lang="en-US" dirty="0"/>
              <a:t>X</a:t>
            </a:r>
            <a:r>
              <a:rPr lang="en-US" dirty="0" smtClean="0"/>
              <a:t> is continuous random variable on ‘B’</a:t>
            </a:r>
          </a:p>
          <a:p>
            <a:pPr lvl="1"/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 b) = F(b) = </a:t>
            </a:r>
            <a:r>
              <a:rPr lang="en-US" dirty="0" smtClean="0">
                <a:sym typeface="Symbol" pitchFamily="18" charset="2"/>
              </a:rPr>
              <a:t> </a:t>
            </a:r>
            <a:r>
              <a:rPr lang="en-US" baseline="-25000" dirty="0" smtClean="0">
                <a:sym typeface="Symbol"/>
              </a:rPr>
              <a:t>z  (-, b)</a:t>
            </a:r>
            <a:r>
              <a:rPr lang="en-US" dirty="0" smtClean="0">
                <a:sym typeface="Symbol"/>
              </a:rPr>
              <a:t>  f(z) </a:t>
            </a:r>
            <a:r>
              <a:rPr lang="en-US" dirty="0" err="1" smtClean="0">
                <a:sym typeface="Symbol"/>
              </a:rPr>
              <a:t>dz</a:t>
            </a:r>
            <a:r>
              <a:rPr lang="en-US" dirty="0" smtClean="0">
                <a:sym typeface="Symbol"/>
              </a:rPr>
              <a:t> </a:t>
            </a:r>
          </a:p>
          <a:p>
            <a:pPr lvl="1"/>
            <a:r>
              <a:rPr lang="en-US" sz="4800" b="1" dirty="0" smtClean="0">
                <a:sym typeface="Symbol" pitchFamily="18" charset="2"/>
              </a:rPr>
              <a:t> </a:t>
            </a:r>
            <a:r>
              <a:rPr lang="en-US" sz="4800" b="1" baseline="-25000" dirty="0" smtClean="0">
                <a:sym typeface="Symbol"/>
              </a:rPr>
              <a:t>z  B</a:t>
            </a:r>
            <a:r>
              <a:rPr lang="en-US" sz="4800" b="1" dirty="0" smtClean="0">
                <a:sym typeface="Symbol"/>
              </a:rPr>
              <a:t>  f(z) </a:t>
            </a:r>
            <a:r>
              <a:rPr lang="en-US" sz="4800" b="1" dirty="0" err="1" smtClean="0">
                <a:sym typeface="Symbol"/>
              </a:rPr>
              <a:t>dz</a:t>
            </a:r>
            <a:r>
              <a:rPr lang="en-US" sz="4800" b="1" dirty="0" smtClean="0">
                <a:sym typeface="Symbol"/>
              </a:rPr>
              <a:t>  =  1</a:t>
            </a:r>
            <a:endParaRPr lang="en-US" sz="4800" b="1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6426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X = {Value from the roll of a fair dice}</a:t>
            </a:r>
          </a:p>
          <a:p>
            <a:r>
              <a:rPr lang="en-US" dirty="0" smtClean="0"/>
              <a:t>P(X</a:t>
            </a:r>
            <a:r>
              <a:rPr lang="en-US" dirty="0" smtClean="0">
                <a:sym typeface="Symbol"/>
              </a:rPr>
              <a:t> </a:t>
            </a:r>
            <a:r>
              <a:rPr lang="en-US" dirty="0" smtClean="0"/>
              <a:t> 3) = P(X=1) + P(X=2) + P(X=3) </a:t>
            </a:r>
          </a:p>
          <a:p>
            <a:pPr>
              <a:buNone/>
            </a:pPr>
            <a:r>
              <a:rPr lang="en-US" dirty="0" smtClean="0"/>
              <a:t>			= 1/6 + 1/6 + 1/6</a:t>
            </a:r>
          </a:p>
          <a:p>
            <a:pPr>
              <a:buNone/>
            </a:pPr>
            <a:r>
              <a:rPr lang="en-US" dirty="0" smtClean="0"/>
              <a:t>			= 1/2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U~U(0,6)</a:t>
            </a:r>
          </a:p>
          <a:p>
            <a:r>
              <a:rPr lang="en-US" dirty="0" smtClean="0"/>
              <a:t>P(U</a:t>
            </a:r>
            <a:r>
              <a:rPr lang="en-US" dirty="0" smtClean="0">
                <a:sym typeface="Symbol"/>
              </a:rPr>
              <a:t> </a:t>
            </a:r>
            <a:r>
              <a:rPr lang="en-US" dirty="0" smtClean="0"/>
              <a:t> 3) =</a:t>
            </a:r>
            <a:r>
              <a:rPr lang="en-US" dirty="0" smtClean="0">
                <a:sym typeface="Symbol" pitchFamily="18" charset="2"/>
              </a:rPr>
              <a:t> </a:t>
            </a:r>
            <a:r>
              <a:rPr lang="en-US" baseline="-25000" dirty="0" smtClean="0">
                <a:sym typeface="Symbol"/>
              </a:rPr>
              <a:t>u  [0, 3]</a:t>
            </a:r>
            <a:r>
              <a:rPr lang="en-US" dirty="0" smtClean="0">
                <a:sym typeface="Symbol"/>
              </a:rPr>
              <a:t>  1 du = [u]</a:t>
            </a:r>
            <a:r>
              <a:rPr lang="en-US" baseline="-25000" dirty="0" smtClean="0">
                <a:sym typeface="Symbol"/>
              </a:rPr>
              <a:t> u  [0, 3]</a:t>
            </a:r>
            <a:r>
              <a:rPr lang="en-US" dirty="0" smtClean="0">
                <a:sym typeface="Symbol"/>
              </a:rPr>
              <a:t> = 0.5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5562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Distributions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047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Distribution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52400" y="3124200"/>
            <a:ext cx="3200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00800" y="4572000"/>
            <a:ext cx="279400" cy="261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 rot="16200000">
            <a:off x="304125" y="2896275"/>
            <a:ext cx="122501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P(X</a:t>
            </a:r>
            <a:r>
              <a:rPr lang="en-US" dirty="0" smtClean="0">
                <a:sym typeface="Symbol"/>
              </a:rPr>
              <a:t> x)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1" y="1066800"/>
            <a:ext cx="2133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Cumulative Distribution Function (CDF)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1447800" y="4114800"/>
            <a:ext cx="914400" cy="381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362200" y="3733800"/>
            <a:ext cx="914400" cy="762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276600" y="3352800"/>
            <a:ext cx="914400" cy="1143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191000" y="2971800"/>
            <a:ext cx="914400" cy="152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105400" y="2590800"/>
            <a:ext cx="914400" cy="1905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019800" y="2209800"/>
            <a:ext cx="914400" cy="2286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143000" y="4495800"/>
            <a:ext cx="5791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90600" y="3962400"/>
            <a:ext cx="380232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/>
              <a:t>1/6</a:t>
            </a:r>
            <a:endParaRPr lang="en-US" sz="1100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032186" y="2209800"/>
            <a:ext cx="263214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/>
              <a:t>1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1295400" y="5029200"/>
            <a:ext cx="38074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F(x) = P(X </a:t>
            </a:r>
            <a:r>
              <a:rPr lang="en-US" dirty="0" smtClean="0">
                <a:sym typeface="Symbol"/>
              </a:rPr>
              <a:t>  x)</a:t>
            </a:r>
          </a:p>
          <a:p>
            <a:r>
              <a:rPr lang="en-US" dirty="0" smtClean="0"/>
              <a:t>	 F(x)  is increasing</a:t>
            </a:r>
          </a:p>
          <a:p>
            <a:r>
              <a:rPr lang="en-US" dirty="0" smtClean="0"/>
              <a:t>	0 </a:t>
            </a:r>
            <a:r>
              <a:rPr lang="en-US" dirty="0" smtClean="0">
                <a:sym typeface="Symbol"/>
              </a:rPr>
              <a:t>  F(x)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8628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Distribution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52400" y="3124200"/>
            <a:ext cx="3200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00800" y="4572000"/>
            <a:ext cx="279400" cy="261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 rot="16200000">
            <a:off x="256034" y="2896275"/>
            <a:ext cx="1321196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P(X</a:t>
            </a:r>
            <a:r>
              <a:rPr lang="en-US" dirty="0" smtClean="0">
                <a:sym typeface="Symbol"/>
              </a:rPr>
              <a:t> = x)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81800" y="1066800"/>
            <a:ext cx="2133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Probability</a:t>
            </a:r>
          </a:p>
          <a:p>
            <a:r>
              <a:rPr lang="en-US" dirty="0" smtClean="0"/>
              <a:t>Mass Function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1447800" y="4114800"/>
            <a:ext cx="914400" cy="381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362200" y="4114800"/>
            <a:ext cx="914400" cy="381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276600" y="4114800"/>
            <a:ext cx="914400" cy="381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191000" y="4114800"/>
            <a:ext cx="914400" cy="381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105400" y="4114800"/>
            <a:ext cx="914400" cy="381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6019800" y="4114800"/>
            <a:ext cx="914400" cy="381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143000" y="4495800"/>
            <a:ext cx="5791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90600" y="3962400"/>
            <a:ext cx="380232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/>
              <a:t>1/6</a:t>
            </a:r>
            <a:endParaRPr lang="en-US" sz="1100" dirty="0"/>
          </a:p>
        </p:txBody>
      </p:sp>
      <p:sp>
        <p:nvSpPr>
          <p:cNvPr id="25" name="TextBox 24"/>
          <p:cNvSpPr txBox="1"/>
          <p:nvPr/>
        </p:nvSpPr>
        <p:spPr>
          <a:xfrm>
            <a:off x="381000" y="5410200"/>
            <a:ext cx="8183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Frequency of ‘a’ = (# occurrence of ‘a’)/(# occurrences)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5710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Distribution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52400" y="3124200"/>
            <a:ext cx="3200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00800" y="4572000"/>
            <a:ext cx="279400" cy="261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 rot="16200000">
            <a:off x="304125" y="2896275"/>
            <a:ext cx="122501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P(X</a:t>
            </a:r>
            <a:r>
              <a:rPr lang="en-US" dirty="0" smtClean="0">
                <a:sym typeface="Symbol"/>
              </a:rPr>
              <a:t> x)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81800" y="1066800"/>
            <a:ext cx="2133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Cumulative Distribution Function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143000" y="4495800"/>
            <a:ext cx="5791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295400" y="5029200"/>
            <a:ext cx="38074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F(x) = P(X </a:t>
            </a:r>
            <a:r>
              <a:rPr lang="en-US" dirty="0" smtClean="0">
                <a:sym typeface="Symbol"/>
              </a:rPr>
              <a:t>  x)</a:t>
            </a:r>
          </a:p>
          <a:p>
            <a:r>
              <a:rPr lang="en-US" dirty="0" smtClean="0"/>
              <a:t>	 F(x)  is increasing</a:t>
            </a:r>
          </a:p>
          <a:p>
            <a:r>
              <a:rPr lang="en-US" dirty="0" smtClean="0"/>
              <a:t>	0 </a:t>
            </a:r>
            <a:r>
              <a:rPr lang="en-US" dirty="0" smtClean="0">
                <a:sym typeface="Symbol"/>
              </a:rPr>
              <a:t>  F(x) 1</a:t>
            </a:r>
            <a:endParaRPr lang="en-US" dirty="0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032186" y="1752600"/>
            <a:ext cx="263214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/>
              <a:t>1</a:t>
            </a:r>
            <a:endParaRPr lang="en-US" sz="11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770" t="18268" r="3058" b="4091"/>
          <a:stretch>
            <a:fillRect/>
          </a:stretch>
        </p:blipFill>
        <p:spPr bwMode="auto">
          <a:xfrm>
            <a:off x="1524000" y="1828800"/>
            <a:ext cx="5181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987800" y="4572000"/>
            <a:ext cx="263214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/>
              <a:t>0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375633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Distribution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52400" y="3124200"/>
            <a:ext cx="3200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00800" y="4572000"/>
            <a:ext cx="279400" cy="261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/>
              <a:t>X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 rot="16200000">
            <a:off x="584650" y="2896275"/>
            <a:ext cx="663964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f(x)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81800" y="1066800"/>
            <a:ext cx="2133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Probability</a:t>
            </a:r>
          </a:p>
          <a:p>
            <a:r>
              <a:rPr lang="en-US" dirty="0" smtClean="0"/>
              <a:t>Density Function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143000" y="4495800"/>
            <a:ext cx="5791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381000" y="5410200"/>
            <a:ext cx="26356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P(X = x) =0</a:t>
            </a:r>
          </a:p>
          <a:p>
            <a:r>
              <a:rPr lang="en-US" dirty="0" smtClean="0"/>
              <a:t>P( -a  &lt; X &lt; a) &gt; 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343400" y="5486400"/>
            <a:ext cx="1662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F’(x) = f(x)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 t="13701" b="4091"/>
          <a:stretch>
            <a:fillRect/>
          </a:stretch>
        </p:blipFill>
        <p:spPr bwMode="auto">
          <a:xfrm>
            <a:off x="1600200" y="1676400"/>
            <a:ext cx="48609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032186" y="1752600"/>
            <a:ext cx="380232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/>
              <a:t>0.4</a:t>
            </a:r>
            <a:endParaRPr lang="en-US" sz="1100" dirty="0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851586" y="4572000"/>
            <a:ext cx="263214" cy="2616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/>
              <a:t>0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441793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Histograms can be used to approximate the PDF of a continuous variable</a:t>
            </a:r>
          </a:p>
          <a:p>
            <a:r>
              <a:rPr lang="en-US" dirty="0" smtClean="0"/>
              <a:t>A </a:t>
            </a:r>
            <a:r>
              <a:rPr lang="en-US" dirty="0"/>
              <a:t>histogram is a representation of tabulated frequencies, shown as adjacent rectangles, erected over discrete intervals (bins), with an area equal to the frequency of the observations in the interval.</a:t>
            </a:r>
            <a:endParaRPr lang="en-US" dirty="0" smtClean="0"/>
          </a:p>
          <a:p>
            <a:r>
              <a:rPr lang="en-US" dirty="0">
                <a:hlinkClick r:id="rId2"/>
              </a:rPr>
              <a:t>http://en.wikipedia.org/wiki/Histogram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5950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38100" y="4152900"/>
            <a:ext cx="2667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</p:cxnSp>
      <p:cxnSp>
        <p:nvCxnSpPr>
          <p:cNvPr id="6" name="Straight Connector 5"/>
          <p:cNvCxnSpPr/>
          <p:nvPr/>
        </p:nvCxnSpPr>
        <p:spPr bwMode="auto">
          <a:xfrm rot="10800000">
            <a:off x="914400" y="5105400"/>
            <a:ext cx="6629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2057400" y="4648200"/>
            <a:ext cx="1600200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800600" y="2819400"/>
            <a:ext cx="914400" cy="2286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715000" y="4648200"/>
            <a:ext cx="1600200" cy="4572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657600" y="3657600"/>
            <a:ext cx="1183333" cy="1447800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ight Brace 14"/>
          <p:cNvSpPr/>
          <p:nvPr/>
        </p:nvSpPr>
        <p:spPr bwMode="auto">
          <a:xfrm rot="10800000">
            <a:off x="1524000" y="4648200"/>
            <a:ext cx="533400" cy="457200"/>
          </a:xfrm>
          <a:prstGeom prst="rightBrace">
            <a:avLst>
              <a:gd name="adj1" fmla="val 7262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ight Brace 15"/>
          <p:cNvSpPr/>
          <p:nvPr/>
        </p:nvSpPr>
        <p:spPr bwMode="auto">
          <a:xfrm rot="5400000">
            <a:off x="2647950" y="4895850"/>
            <a:ext cx="419100" cy="1600200"/>
          </a:xfrm>
          <a:prstGeom prst="rightBrace">
            <a:avLst>
              <a:gd name="adj1" fmla="val 7262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0" y="5943600"/>
            <a:ext cx="1034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Width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" y="4648200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Height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" y="25146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f(x)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905000" y="51054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505200" y="51054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057400" y="1447800"/>
            <a:ext cx="2786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Area = P(a </a:t>
            </a:r>
            <a:r>
              <a:rPr lang="en-US" dirty="0" smtClean="0">
                <a:sym typeface="Symbol"/>
              </a:rPr>
              <a:t>  </a:t>
            </a:r>
            <a:r>
              <a:rPr lang="en-US" dirty="0" err="1" smtClean="0">
                <a:sym typeface="Symbol"/>
              </a:rPr>
              <a:t>Xb</a:t>
            </a:r>
            <a:r>
              <a:rPr lang="en-US" dirty="0" smtClean="0">
                <a:sym typeface="Symbol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7834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Normal Distribution</a:t>
            </a:r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563" y="1022350"/>
            <a:ext cx="8016875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24000" y="5105400"/>
            <a:ext cx="609600" cy="762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2133600" y="5029200"/>
            <a:ext cx="609600" cy="1524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2743200" y="4572000"/>
            <a:ext cx="609600" cy="6096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3352800" y="3429000"/>
            <a:ext cx="609600" cy="17526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4" name="Rectangle 7"/>
          <p:cNvSpPr>
            <a:spLocks noChangeArrowheads="1"/>
          </p:cNvSpPr>
          <p:nvPr/>
        </p:nvSpPr>
        <p:spPr bwMode="auto">
          <a:xfrm>
            <a:off x="3962400" y="2133600"/>
            <a:ext cx="609600" cy="30480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5" name="Rectangle 8"/>
          <p:cNvSpPr>
            <a:spLocks noChangeArrowheads="1"/>
          </p:cNvSpPr>
          <p:nvPr/>
        </p:nvSpPr>
        <p:spPr bwMode="auto">
          <a:xfrm>
            <a:off x="4572000" y="1828800"/>
            <a:ext cx="609600" cy="33528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6" name="Rectangle 9"/>
          <p:cNvSpPr>
            <a:spLocks noChangeArrowheads="1"/>
          </p:cNvSpPr>
          <p:nvPr/>
        </p:nvSpPr>
        <p:spPr bwMode="auto">
          <a:xfrm>
            <a:off x="5181600" y="2057400"/>
            <a:ext cx="609600" cy="31242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7" name="Rectangle 10"/>
          <p:cNvSpPr>
            <a:spLocks noChangeArrowheads="1"/>
          </p:cNvSpPr>
          <p:nvPr/>
        </p:nvSpPr>
        <p:spPr bwMode="auto">
          <a:xfrm>
            <a:off x="5791200" y="3429000"/>
            <a:ext cx="609600" cy="17526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8" name="Rectangle 11"/>
          <p:cNvSpPr>
            <a:spLocks noChangeArrowheads="1"/>
          </p:cNvSpPr>
          <p:nvPr/>
        </p:nvSpPr>
        <p:spPr bwMode="auto">
          <a:xfrm>
            <a:off x="6400800" y="4572000"/>
            <a:ext cx="609600" cy="6096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7010400" y="5029200"/>
            <a:ext cx="609600" cy="1524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4350" name="Rectangle 13"/>
          <p:cNvSpPr>
            <a:spLocks noChangeArrowheads="1"/>
          </p:cNvSpPr>
          <p:nvPr/>
        </p:nvSpPr>
        <p:spPr bwMode="auto">
          <a:xfrm>
            <a:off x="7620000" y="5105400"/>
            <a:ext cx="609600" cy="762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-1178868" y="308386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Frequency per unit Area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6629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Normal Distribution</a:t>
            </a:r>
          </a:p>
        </p:txBody>
      </p:sp>
      <p:pic>
        <p:nvPicPr>
          <p:cNvPr id="1536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3" y="1022350"/>
            <a:ext cx="8016875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1524000" y="5135563"/>
            <a:ext cx="304800" cy="46037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2438400" y="5029200"/>
            <a:ext cx="304800" cy="1524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2743200" y="4876800"/>
            <a:ext cx="304800" cy="3048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3352800" y="4114800"/>
            <a:ext cx="304800" cy="10668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68" name="Rectangle 7"/>
          <p:cNvSpPr>
            <a:spLocks noChangeArrowheads="1"/>
          </p:cNvSpPr>
          <p:nvPr/>
        </p:nvSpPr>
        <p:spPr bwMode="auto">
          <a:xfrm>
            <a:off x="3962400" y="2743200"/>
            <a:ext cx="304800" cy="24384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69" name="Rectangle 8"/>
          <p:cNvSpPr>
            <a:spLocks noChangeArrowheads="1"/>
          </p:cNvSpPr>
          <p:nvPr/>
        </p:nvSpPr>
        <p:spPr bwMode="auto">
          <a:xfrm>
            <a:off x="4572000" y="1828800"/>
            <a:ext cx="304800" cy="33528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5181600" y="2133600"/>
            <a:ext cx="304800" cy="30480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1" name="Rectangle 10"/>
          <p:cNvSpPr>
            <a:spLocks noChangeArrowheads="1"/>
          </p:cNvSpPr>
          <p:nvPr/>
        </p:nvSpPr>
        <p:spPr bwMode="auto">
          <a:xfrm>
            <a:off x="5791200" y="3429000"/>
            <a:ext cx="304800" cy="17526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2" name="Rectangle 11"/>
          <p:cNvSpPr>
            <a:spLocks noChangeArrowheads="1"/>
          </p:cNvSpPr>
          <p:nvPr/>
        </p:nvSpPr>
        <p:spPr bwMode="auto">
          <a:xfrm>
            <a:off x="6400800" y="4572000"/>
            <a:ext cx="304800" cy="6096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3" name="Rectangle 12"/>
          <p:cNvSpPr>
            <a:spLocks noChangeArrowheads="1"/>
          </p:cNvSpPr>
          <p:nvPr/>
        </p:nvSpPr>
        <p:spPr bwMode="auto">
          <a:xfrm>
            <a:off x="7010400" y="5029200"/>
            <a:ext cx="304800" cy="1524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4" name="Rectangle 13"/>
          <p:cNvSpPr>
            <a:spLocks noChangeArrowheads="1"/>
          </p:cNvSpPr>
          <p:nvPr/>
        </p:nvSpPr>
        <p:spPr bwMode="auto">
          <a:xfrm>
            <a:off x="7620000" y="5105400"/>
            <a:ext cx="304800" cy="762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5" name="Rectangle 14"/>
          <p:cNvSpPr>
            <a:spLocks noChangeArrowheads="1"/>
          </p:cNvSpPr>
          <p:nvPr/>
        </p:nvSpPr>
        <p:spPr bwMode="auto">
          <a:xfrm>
            <a:off x="1828800" y="5105400"/>
            <a:ext cx="304800" cy="762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7924800" y="5135563"/>
            <a:ext cx="304800" cy="46037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2133600" y="5105400"/>
            <a:ext cx="304800" cy="762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3048000" y="4572000"/>
            <a:ext cx="304800" cy="6096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3657600" y="3429000"/>
            <a:ext cx="304800" cy="17526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4267200" y="2133600"/>
            <a:ext cx="304800" cy="30480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4876800" y="1828800"/>
            <a:ext cx="304800" cy="33528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5486400" y="2743200"/>
            <a:ext cx="304800" cy="24384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6096000" y="4114800"/>
            <a:ext cx="304800" cy="10668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84" name="Rectangle 24"/>
          <p:cNvSpPr>
            <a:spLocks noChangeArrowheads="1"/>
          </p:cNvSpPr>
          <p:nvPr/>
        </p:nvSpPr>
        <p:spPr bwMode="auto">
          <a:xfrm>
            <a:off x="6705600" y="4876800"/>
            <a:ext cx="304800" cy="3048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7315200" y="5105400"/>
            <a:ext cx="304800" cy="76200"/>
          </a:xfrm>
          <a:prstGeom prst="rect">
            <a:avLst/>
          </a:prstGeom>
          <a:solidFill>
            <a:srgbClr val="618FFD"/>
          </a:solidFill>
          <a:ln w="12700" algn="ctr">
            <a:solidFill>
              <a:srgbClr val="00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1100">
              <a:latin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-1178868" y="308386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Frequency per unit Area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4747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Normal Distribution</a:t>
            </a:r>
          </a:p>
        </p:txBody>
      </p:sp>
      <p:pic>
        <p:nvPicPr>
          <p:cNvPr id="1638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563" y="1022350"/>
            <a:ext cx="8016875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16200000">
            <a:off x="-1178868" y="308386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PDF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8304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A  = &lt;a1, a2, …, an&gt;</a:t>
            </a:r>
            <a:r>
              <a:rPr lang="en-US" dirty="0" smtClean="0">
                <a:sym typeface="Symbol"/>
              </a:rPr>
              <a:t> </a:t>
            </a:r>
            <a:r>
              <a:rPr lang="en-US" b="1" dirty="0" smtClean="0">
                <a:sym typeface="Symbol"/>
              </a:rPr>
              <a:t>R</a:t>
            </a:r>
            <a:r>
              <a:rPr lang="en-US" dirty="0" smtClean="0"/>
              <a:t> 	B = [b1, b2]</a:t>
            </a:r>
          </a:p>
          <a:p>
            <a:r>
              <a:rPr lang="en-US" dirty="0" smtClean="0"/>
              <a:t>X is a discrete random variable on ‘A’</a:t>
            </a:r>
          </a:p>
          <a:p>
            <a:pPr lvl="1"/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 </a:t>
            </a:r>
            <a:r>
              <a:rPr lang="en-US" dirty="0" err="1" smtClean="0">
                <a:sym typeface="Symbol"/>
              </a:rPr>
              <a:t>ak</a:t>
            </a:r>
            <a:r>
              <a:rPr lang="en-US" dirty="0" smtClean="0">
                <a:sym typeface="Symbol"/>
              </a:rPr>
              <a:t>)  = F(</a:t>
            </a:r>
            <a:r>
              <a:rPr lang="en-US" dirty="0" err="1" smtClean="0">
                <a:sym typeface="Symbol"/>
              </a:rPr>
              <a:t>ak</a:t>
            </a:r>
            <a:r>
              <a:rPr lang="en-US" dirty="0" smtClean="0">
                <a:sym typeface="Symbol"/>
              </a:rPr>
              <a:t>) =  </a:t>
            </a:r>
            <a:r>
              <a:rPr lang="en-US" baseline="-25000" dirty="0" smtClean="0">
                <a:sym typeface="Symbol"/>
              </a:rPr>
              <a:t>ai &lt; </a:t>
            </a:r>
            <a:r>
              <a:rPr lang="en-US" baseline="-25000" dirty="0" err="1" smtClean="0">
                <a:sym typeface="Symbol"/>
              </a:rPr>
              <a:t>ak</a:t>
            </a:r>
            <a:r>
              <a:rPr lang="en-US" dirty="0" smtClean="0">
                <a:sym typeface="Symbol"/>
              </a:rPr>
              <a:t>  P(X = ai) </a:t>
            </a:r>
          </a:p>
          <a:p>
            <a:pPr lvl="1"/>
            <a:r>
              <a:rPr lang="en-US" dirty="0" smtClean="0">
                <a:sym typeface="Symbol"/>
              </a:rPr>
              <a:t></a:t>
            </a:r>
            <a:r>
              <a:rPr lang="en-US" baseline="-25000" dirty="0" smtClean="0">
                <a:sym typeface="Symbol"/>
              </a:rPr>
              <a:t>ai  A</a:t>
            </a:r>
            <a:r>
              <a:rPr lang="en-US" dirty="0" smtClean="0">
                <a:sym typeface="Symbol"/>
              </a:rPr>
              <a:t>  P(X = ai) =  1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 is continuous random variable on ‘B’</a:t>
            </a:r>
          </a:p>
          <a:p>
            <a:pPr lvl="1"/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 b) = F(b) = </a:t>
            </a:r>
            <a:r>
              <a:rPr lang="en-US" dirty="0" smtClean="0">
                <a:sym typeface="Symbol" pitchFamily="18" charset="2"/>
              </a:rPr>
              <a:t> </a:t>
            </a:r>
            <a:r>
              <a:rPr lang="en-US" baseline="-25000" dirty="0" smtClean="0">
                <a:sym typeface="Symbol"/>
              </a:rPr>
              <a:t>z  (-, b)</a:t>
            </a:r>
            <a:r>
              <a:rPr lang="en-US" dirty="0" smtClean="0">
                <a:sym typeface="Symbol"/>
              </a:rPr>
              <a:t>  f(z) </a:t>
            </a:r>
            <a:r>
              <a:rPr lang="en-US" dirty="0" err="1" smtClean="0">
                <a:sym typeface="Symbol"/>
              </a:rPr>
              <a:t>dx</a:t>
            </a:r>
            <a:r>
              <a:rPr lang="en-US" dirty="0" smtClean="0">
                <a:sym typeface="Symbol"/>
              </a:rPr>
              <a:t> </a:t>
            </a:r>
          </a:p>
          <a:p>
            <a:pPr lvl="1"/>
            <a:r>
              <a:rPr lang="en-US" b="1" dirty="0" smtClean="0">
                <a:sym typeface="Symbol" pitchFamily="18" charset="2"/>
              </a:rPr>
              <a:t> </a:t>
            </a:r>
            <a:r>
              <a:rPr lang="en-US" b="1" baseline="-25000" dirty="0" smtClean="0">
                <a:sym typeface="Symbol"/>
              </a:rPr>
              <a:t>z  B</a:t>
            </a:r>
            <a:r>
              <a:rPr lang="en-US" b="1" dirty="0" smtClean="0">
                <a:sym typeface="Symbol"/>
              </a:rPr>
              <a:t>  f(z) </a:t>
            </a:r>
            <a:r>
              <a:rPr lang="en-US" b="1" dirty="0" err="1" smtClean="0">
                <a:sym typeface="Symbol"/>
              </a:rPr>
              <a:t>dz</a:t>
            </a:r>
            <a:r>
              <a:rPr lang="en-US" b="1" dirty="0" smtClean="0">
                <a:sym typeface="Symbol"/>
              </a:rPr>
              <a:t>  =  1 </a:t>
            </a:r>
            <a:r>
              <a:rPr lang="en-US" dirty="0" smtClean="0">
                <a:sym typeface="Symbol"/>
              </a:rPr>
              <a:t>		</a:t>
            </a:r>
            <a:r>
              <a:rPr lang="en-US" dirty="0" smtClean="0">
                <a:sym typeface="Symbol" pitchFamily="18" charset="2"/>
              </a:rPr>
              <a:t> </a:t>
            </a:r>
            <a:r>
              <a:rPr lang="en-US" baseline="-25000" dirty="0" smtClean="0">
                <a:sym typeface="Symbol"/>
              </a:rPr>
              <a:t>z  </a:t>
            </a:r>
            <a:r>
              <a:rPr lang="en-US" b="1" baseline="-25000" dirty="0" smtClean="0">
                <a:sym typeface="Symbol"/>
              </a:rPr>
              <a:t>R</a:t>
            </a:r>
            <a:r>
              <a:rPr lang="en-US" dirty="0" smtClean="0">
                <a:sym typeface="Symbol"/>
              </a:rPr>
              <a:t>  f(z) </a:t>
            </a:r>
            <a:r>
              <a:rPr lang="en-US" dirty="0" err="1" smtClean="0">
                <a:sym typeface="Symbol"/>
              </a:rPr>
              <a:t>dz</a:t>
            </a:r>
            <a:r>
              <a:rPr lang="en-US" dirty="0" smtClean="0">
                <a:sym typeface="Symbol"/>
              </a:rPr>
              <a:t>  =  1 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8442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Distributions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397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Distributions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Generalize complex things to a random distribution:</a:t>
            </a:r>
          </a:p>
          <a:p>
            <a:pPr lvl="1"/>
            <a:r>
              <a:rPr lang="en-US" dirty="0" smtClean="0"/>
              <a:t>Owner of 101 Smithfield Road, Suffolk.</a:t>
            </a:r>
          </a:p>
          <a:p>
            <a:pPr lvl="2"/>
            <a:r>
              <a:rPr lang="en-US" dirty="0" smtClean="0"/>
              <a:t>Distribution say has 80% being republican.</a:t>
            </a:r>
          </a:p>
          <a:p>
            <a:pPr lvl="1"/>
            <a:r>
              <a:rPr lang="en-US" dirty="0" smtClean="0"/>
              <a:t>If had more information, could make better estimate (i.e. sex, </a:t>
            </a:r>
            <a:r>
              <a:rPr lang="en-US" dirty="0" err="1" smtClean="0"/>
              <a:t>ethinicy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It is not random….</a:t>
            </a:r>
          </a:p>
          <a:p>
            <a:r>
              <a:rPr lang="en-US" dirty="0" smtClean="0"/>
              <a:t>Top card of a deck is not random but we approximate to be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79590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Bernoulli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Simple single probability distribution</a:t>
            </a:r>
            <a:r>
              <a:rPr lang="en-US" sz="2800" b="0" i="0" kern="0" dirty="0" smtClean="0">
                <a:latin typeface="+mn-lt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 smtClean="0">
                <a:latin typeface="+mn-lt"/>
              </a:rPr>
              <a:t>Toss of a coin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 smtClean="0">
                <a:latin typeface="+mn-lt"/>
              </a:rPr>
              <a:t>X ~ Bernoulli (P)</a:t>
            </a:r>
            <a:endParaRPr lang="en-US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cxnSp>
        <p:nvCxnSpPr>
          <p:cNvPr id="22532" name="Straight Connector 5"/>
          <p:cNvCxnSpPr>
            <a:cxnSpLocks noChangeShapeType="1"/>
          </p:cNvCxnSpPr>
          <p:nvPr/>
        </p:nvCxnSpPr>
        <p:spPr bwMode="auto">
          <a:xfrm rot="16200000" flipH="1">
            <a:off x="-876300" y="2857500"/>
            <a:ext cx="3048000" cy="762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</p:cxnSp>
      <p:cxnSp>
        <p:nvCxnSpPr>
          <p:cNvPr id="22533" name="Straight Connector 6"/>
          <p:cNvCxnSpPr>
            <a:cxnSpLocks noChangeShapeType="1"/>
          </p:cNvCxnSpPr>
          <p:nvPr/>
        </p:nvCxnSpPr>
        <p:spPr bwMode="auto">
          <a:xfrm>
            <a:off x="457200" y="4191000"/>
            <a:ext cx="32766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</p:cxnSp>
      <p:sp>
        <p:nvSpPr>
          <p:cNvPr id="22534" name="Rectangle 9"/>
          <p:cNvSpPr>
            <a:spLocks noChangeArrowheads="1"/>
          </p:cNvSpPr>
          <p:nvPr/>
        </p:nvSpPr>
        <p:spPr bwMode="auto">
          <a:xfrm>
            <a:off x="1066800" y="2209800"/>
            <a:ext cx="762000" cy="1981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2362200" y="3200400"/>
            <a:ext cx="762000" cy="9906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2536" name="TextBox 11"/>
          <p:cNvSpPr txBox="1">
            <a:spLocks noChangeArrowheads="1"/>
          </p:cNvSpPr>
          <p:nvPr/>
        </p:nvSpPr>
        <p:spPr bwMode="auto">
          <a:xfrm>
            <a:off x="1295400" y="426720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22537" name="TextBox 12"/>
          <p:cNvSpPr txBox="1">
            <a:spLocks noChangeArrowheads="1"/>
          </p:cNvSpPr>
          <p:nvPr/>
        </p:nvSpPr>
        <p:spPr bwMode="auto">
          <a:xfrm>
            <a:off x="2590800" y="426720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2538" name="TextBox 13"/>
          <p:cNvSpPr txBox="1">
            <a:spLocks noChangeArrowheads="1"/>
          </p:cNvSpPr>
          <p:nvPr/>
        </p:nvSpPr>
        <p:spPr bwMode="auto">
          <a:xfrm>
            <a:off x="3124200" y="2969418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22539" name="TextBox 14"/>
          <p:cNvSpPr txBox="1">
            <a:spLocks noChangeArrowheads="1"/>
          </p:cNvSpPr>
          <p:nvPr/>
        </p:nvSpPr>
        <p:spPr bwMode="auto">
          <a:xfrm>
            <a:off x="1828800" y="1978819"/>
            <a:ext cx="6461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1-p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219200" y="5105400"/>
          <a:ext cx="2590800" cy="1074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4" imgW="1041120" imgH="431640" progId="Equation.DSMT4">
                  <p:embed/>
                </p:oleObj>
              </mc:Choice>
              <mc:Fallback>
                <p:oleObj name="Equation" r:id="rId4" imgW="10411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05400"/>
                        <a:ext cx="2590800" cy="10742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119937"/>
              </p:ext>
            </p:extLst>
          </p:nvPr>
        </p:nvGraphicFramePr>
        <p:xfrm>
          <a:off x="5087938" y="5029200"/>
          <a:ext cx="2779712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6" imgW="1117440" imgH="431640" progId="Equation.DSMT4">
                  <p:embed/>
                </p:oleObj>
              </mc:Choice>
              <mc:Fallback>
                <p:oleObj name="Equation" r:id="rId6" imgW="11174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8" y="5029200"/>
                        <a:ext cx="2779712" cy="1074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23105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Binomial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1"/>
            <a:ext cx="3352800" cy="3276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smtClean="0">
                <a:latin typeface="+mn-lt"/>
              </a:rPr>
              <a:t># occurrences </a:t>
            </a:r>
            <a:r>
              <a:rPr lang="en-US" sz="2800" b="0" i="0" kern="0" dirty="0">
                <a:latin typeface="+mn-lt"/>
              </a:rPr>
              <a:t>after multiple Bernoulli events  (i.e. how many heads after </a:t>
            </a:r>
            <a:r>
              <a:rPr lang="en-US" sz="2800" b="0" i="0" kern="0" dirty="0" smtClean="0">
                <a:latin typeface="+mn-lt"/>
              </a:rPr>
              <a:t>’n’ </a:t>
            </a:r>
            <a:r>
              <a:rPr lang="en-US" sz="2800" b="0" i="0" kern="0" dirty="0">
                <a:latin typeface="+mn-lt"/>
              </a:rPr>
              <a:t>tosses of a coin).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smtClean="0">
                <a:latin typeface="+mn-lt"/>
              </a:rPr>
              <a:t>X ~ b(n, p)</a:t>
            </a:r>
            <a:endParaRPr lang="en-US" sz="2800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066800"/>
            <a:ext cx="50355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62" name="Object 2"/>
          <p:cNvGraphicFramePr>
            <a:graphicFrameLocks noChangeAspect="1"/>
          </p:cNvGraphicFramePr>
          <p:nvPr/>
        </p:nvGraphicFramePr>
        <p:xfrm>
          <a:off x="381000" y="4572000"/>
          <a:ext cx="4422776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Equation" r:id="rId5" imgW="1777680" imgH="685800" progId="Equation.DSMT4">
                  <p:embed/>
                </p:oleObj>
              </mc:Choice>
              <mc:Fallback>
                <p:oleObj name="Equation" r:id="rId5" imgW="177768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572000"/>
                        <a:ext cx="4422776" cy="170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200400" y="5562600"/>
          <a:ext cx="2878667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Equation" r:id="rId7" imgW="1015920" imgH="457200" progId="Equation.DSMT4">
                  <p:embed/>
                </p:oleObj>
              </mc:Choice>
              <mc:Fallback>
                <p:oleObj name="Equation" r:id="rId7" imgW="10159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562600"/>
                        <a:ext cx="2878667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4" name="Object 4"/>
          <p:cNvGraphicFramePr>
            <a:graphicFrameLocks noChangeAspect="1"/>
          </p:cNvGraphicFramePr>
          <p:nvPr/>
        </p:nvGraphicFramePr>
        <p:xfrm>
          <a:off x="5926138" y="4800600"/>
          <a:ext cx="2968625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Equation" r:id="rId9" imgW="1193760" imgH="431640" progId="Equation.DSMT4">
                  <p:embed/>
                </p:oleObj>
              </mc:Choice>
              <mc:Fallback>
                <p:oleObj name="Equation" r:id="rId9" imgW="11937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6138" y="4800600"/>
                        <a:ext cx="2968625" cy="1074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1857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X</a:t>
            </a:r>
            <a:r>
              <a:rPr lang="en-US" baseline="-25000" dirty="0">
                <a:sym typeface="Symbol"/>
              </a:rPr>
              <a:t>i</a:t>
            </a:r>
            <a:r>
              <a:rPr lang="en-US" dirty="0" smtClean="0"/>
              <a:t> IID </a:t>
            </a:r>
            <a:r>
              <a:rPr lang="en-US" dirty="0" err="1" smtClean="0"/>
              <a:t>s.t.</a:t>
            </a:r>
            <a:r>
              <a:rPr lang="en-US" dirty="0" smtClean="0"/>
              <a:t> X</a:t>
            </a:r>
            <a:r>
              <a:rPr lang="en-US" baseline="-25000" dirty="0" smtClean="0">
                <a:sym typeface="Symbol"/>
              </a:rPr>
              <a:t>i </a:t>
            </a:r>
            <a:r>
              <a:rPr lang="en-US" dirty="0" smtClean="0"/>
              <a:t>~ Bernoulli (p)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		</a:t>
            </a:r>
            <a:r>
              <a:rPr lang="en-US" sz="4800" dirty="0" smtClean="0">
                <a:sym typeface="Symbol"/>
              </a:rPr>
              <a:t>X</a:t>
            </a:r>
            <a:r>
              <a:rPr lang="en-US" sz="4800" baseline="-25000" dirty="0" smtClean="0">
                <a:sym typeface="Symbol"/>
              </a:rPr>
              <a:t>i</a:t>
            </a:r>
            <a:r>
              <a:rPr lang="en-US" sz="4800" dirty="0" smtClean="0">
                <a:sym typeface="Symbol"/>
              </a:rPr>
              <a:t> ~ b(</a:t>
            </a:r>
            <a:r>
              <a:rPr lang="en-US" sz="4800" dirty="0" err="1" smtClean="0">
                <a:sym typeface="Symbol"/>
              </a:rPr>
              <a:t>n,p</a:t>
            </a:r>
            <a:r>
              <a:rPr lang="en-US" sz="4800" dirty="0" smtClean="0">
                <a:sym typeface="Symbol"/>
              </a:rPr>
              <a:t>)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 ‘n’ becomes large looks like Normal distribution.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9405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Geometric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Discrete version of the exponential.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endParaRPr lang="en-US" sz="2800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Given Bernoulli distribution, the number of failures until a success</a:t>
            </a:r>
            <a:r>
              <a:rPr lang="en-US" sz="2800" b="0" i="0" kern="0" dirty="0" smtClean="0">
                <a:latin typeface="+mn-lt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endParaRPr lang="en-US" sz="2800" b="0" i="0" kern="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err="1" smtClean="0">
                <a:latin typeface="+mn-lt"/>
              </a:rPr>
              <a:t>X~Geometric</a:t>
            </a:r>
            <a:r>
              <a:rPr lang="en-US" sz="2800" b="0" i="0" kern="0" dirty="0" smtClean="0">
                <a:latin typeface="+mn-lt"/>
              </a:rPr>
              <a:t>(p)</a:t>
            </a:r>
            <a:endParaRPr lang="en-US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3000"/>
            <a:ext cx="5181600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6258" name="Object 2"/>
          <p:cNvGraphicFramePr>
            <a:graphicFrameLocks noChangeAspect="1"/>
          </p:cNvGraphicFramePr>
          <p:nvPr/>
        </p:nvGraphicFramePr>
        <p:xfrm>
          <a:off x="533400" y="4876800"/>
          <a:ext cx="3379788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5" imgW="1358640" imgH="482400" progId="Equation.DSMT4">
                  <p:embed/>
                </p:oleObj>
              </mc:Choice>
              <mc:Fallback>
                <p:oleObj name="Equation" r:id="rId5" imgW="13586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876800"/>
                        <a:ext cx="3379788" cy="1201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9" name="Object 3"/>
          <p:cNvGraphicFramePr>
            <a:graphicFrameLocks noChangeAspect="1"/>
          </p:cNvGraphicFramePr>
          <p:nvPr/>
        </p:nvGraphicFramePr>
        <p:xfrm>
          <a:off x="4724400" y="5486400"/>
          <a:ext cx="3157537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7" imgW="1269720" imgH="457200" progId="Equation.DSMT4">
                  <p:embed/>
                </p:oleObj>
              </mc:Choice>
              <mc:Fallback>
                <p:oleObj name="Equation" r:id="rId7" imgW="12697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486400"/>
                        <a:ext cx="3157537" cy="1138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70562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Negative </a:t>
            </a:r>
            <a:r>
              <a:rPr lang="en-US" dirty="0"/>
              <a:t>Binomial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smtClean="0">
                <a:latin typeface="+mn-lt"/>
              </a:rPr>
              <a:t>Total number of failures until a observed ‘r’ successes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2800" b="0" i="0" kern="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err="1" smtClean="0">
                <a:latin typeface="+mn-lt"/>
              </a:rPr>
              <a:t>X~nb</a:t>
            </a:r>
            <a:r>
              <a:rPr lang="en-US" sz="2800" b="0" i="0" kern="0" dirty="0" smtClean="0">
                <a:latin typeface="+mn-lt"/>
              </a:rPr>
              <a:t>(r, p)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14400"/>
            <a:ext cx="50403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4211" name="Object 3"/>
          <p:cNvGraphicFramePr>
            <a:graphicFrameLocks noChangeAspect="1"/>
          </p:cNvGraphicFramePr>
          <p:nvPr/>
        </p:nvGraphicFramePr>
        <p:xfrm>
          <a:off x="533400" y="4953000"/>
          <a:ext cx="5053012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5" imgW="2031840" imgH="660240" progId="Equation.DSMT4">
                  <p:embed/>
                </p:oleObj>
              </mc:Choice>
              <mc:Fallback>
                <p:oleObj name="Equation" r:id="rId5" imgW="203184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953000"/>
                        <a:ext cx="5053012" cy="164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6143625" y="4343400"/>
          <a:ext cx="3000375" cy="227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7" imgW="1206360" imgH="914400" progId="Equation.DSMT4">
                  <p:embed/>
                </p:oleObj>
              </mc:Choice>
              <mc:Fallback>
                <p:oleObj name="Equation" r:id="rId7" imgW="1206360" imgH="914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5" y="4343400"/>
                        <a:ext cx="3000375" cy="227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80143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Binomial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have ‘r’ geometric distributed events, then total times has this distribution.</a:t>
            </a:r>
          </a:p>
          <a:p>
            <a:pPr>
              <a:buNone/>
            </a:pPr>
            <a:r>
              <a:rPr lang="en-US" dirty="0" smtClean="0"/>
              <a:t>		X</a:t>
            </a:r>
            <a:r>
              <a:rPr lang="en-US" baseline="-25000" dirty="0" smtClean="0"/>
              <a:t>i</a:t>
            </a:r>
            <a:r>
              <a:rPr lang="en-US" dirty="0" smtClean="0"/>
              <a:t> IID</a:t>
            </a:r>
          </a:p>
          <a:p>
            <a:pPr>
              <a:buNone/>
            </a:pPr>
            <a:r>
              <a:rPr lang="en-US" dirty="0" smtClean="0"/>
              <a:t>		X</a:t>
            </a:r>
            <a:r>
              <a:rPr lang="en-US" baseline="-25000" dirty="0" smtClean="0"/>
              <a:t>i</a:t>
            </a:r>
            <a:r>
              <a:rPr lang="en-US" dirty="0" smtClean="0"/>
              <a:t> ~ Geometric(p)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	then </a:t>
            </a:r>
          </a:p>
          <a:p>
            <a:pPr>
              <a:buNone/>
            </a:pPr>
            <a:r>
              <a:rPr lang="en-US" dirty="0">
                <a:sym typeface="Symbol"/>
              </a:rPr>
              <a:t>	</a:t>
            </a:r>
            <a:r>
              <a:rPr lang="en-US" dirty="0" smtClean="0">
                <a:sym typeface="Symbol"/>
              </a:rPr>
              <a:t>	</a:t>
            </a:r>
            <a:r>
              <a:rPr lang="en-US" dirty="0" smtClean="0"/>
              <a:t> X</a:t>
            </a:r>
            <a:r>
              <a:rPr lang="en-US" baseline="-25000" dirty="0"/>
              <a:t>i</a:t>
            </a:r>
            <a:r>
              <a:rPr lang="en-US" dirty="0" smtClean="0"/>
              <a:t> ~ </a:t>
            </a:r>
            <a:r>
              <a:rPr lang="en-US" dirty="0" err="1" smtClean="0"/>
              <a:t>nb</a:t>
            </a:r>
            <a:r>
              <a:rPr lang="en-US" dirty="0" smtClean="0"/>
              <a:t>(</a:t>
            </a:r>
            <a:r>
              <a:rPr lang="en-US" dirty="0" err="1" smtClean="0"/>
              <a:t>r,p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549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 from a flip of a single coin</a:t>
            </a:r>
          </a:p>
          <a:p>
            <a:pPr lvl="1"/>
            <a:r>
              <a:rPr lang="en-US" dirty="0" smtClean="0"/>
              <a:t>Bernoulli</a:t>
            </a:r>
          </a:p>
          <a:p>
            <a:r>
              <a:rPr lang="en-US" dirty="0" smtClean="0"/>
              <a:t>#Heads in 10 flips</a:t>
            </a:r>
          </a:p>
          <a:p>
            <a:pPr lvl="1"/>
            <a:r>
              <a:rPr lang="en-US" dirty="0" smtClean="0"/>
              <a:t>Binomial</a:t>
            </a:r>
          </a:p>
          <a:p>
            <a:r>
              <a:rPr lang="en-US" dirty="0" smtClean="0"/>
              <a:t>#flips till get one head</a:t>
            </a:r>
          </a:p>
          <a:p>
            <a:pPr lvl="1"/>
            <a:r>
              <a:rPr lang="en-US" dirty="0" smtClean="0"/>
              <a:t>Geometric</a:t>
            </a:r>
          </a:p>
          <a:p>
            <a:r>
              <a:rPr lang="en-US" dirty="0" smtClean="0"/>
              <a:t>#flips till get 10 heads</a:t>
            </a:r>
          </a:p>
          <a:p>
            <a:pPr lvl="1"/>
            <a:r>
              <a:rPr lang="en-US" dirty="0" smtClean="0"/>
              <a:t>Negative Binomial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750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Poisson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Number of arrivals in a fixed period.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 smtClean="0">
                <a:latin typeface="+mn-lt"/>
              </a:rPr>
              <a:t>Poisson </a:t>
            </a:r>
            <a:r>
              <a:rPr lang="en-US" sz="2800" b="0" i="0" kern="0" dirty="0">
                <a:latin typeface="+mn-lt"/>
              </a:rPr>
              <a:t>Process: Events are independent of each other</a:t>
            </a:r>
            <a:r>
              <a:rPr lang="en-US" sz="2800" b="0" i="0" kern="0" dirty="0" smtClean="0">
                <a:latin typeface="+mn-lt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2800" b="0" i="0" kern="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err="1" smtClean="0">
                <a:latin typeface="+mn-lt"/>
              </a:rPr>
              <a:t>X~pois</a:t>
            </a:r>
            <a:r>
              <a:rPr lang="en-US" sz="2800" b="0" i="0" kern="0" dirty="0" smtClean="0">
                <a:latin typeface="+mn-lt"/>
              </a:rPr>
              <a:t>(</a:t>
            </a:r>
            <a:r>
              <a:rPr lang="en-US" sz="2800" b="0" i="0" kern="0" dirty="0" smtClean="0">
                <a:latin typeface="+mn-lt"/>
                <a:sym typeface="Symbol"/>
              </a:rPr>
              <a:t>)</a:t>
            </a:r>
            <a:endParaRPr lang="en-US" sz="2800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endParaRPr lang="en-US" sz="2800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066800"/>
            <a:ext cx="511810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5234" name="Object 2"/>
          <p:cNvGraphicFramePr>
            <a:graphicFrameLocks noChangeAspect="1"/>
          </p:cNvGraphicFramePr>
          <p:nvPr/>
        </p:nvGraphicFramePr>
        <p:xfrm>
          <a:off x="1981200" y="5029200"/>
          <a:ext cx="3286125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5" imgW="1320480" imgH="634680" progId="Equation.DSMT4">
                  <p:embed/>
                </p:oleObj>
              </mc:Choice>
              <mc:Fallback>
                <p:oleObj name="Equation" r:id="rId5" imgW="132048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029200"/>
                        <a:ext cx="3286125" cy="158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5" name="Object 3"/>
          <p:cNvGraphicFramePr>
            <a:graphicFrameLocks noChangeAspect="1"/>
          </p:cNvGraphicFramePr>
          <p:nvPr/>
        </p:nvGraphicFramePr>
        <p:xfrm>
          <a:off x="5867400" y="5257800"/>
          <a:ext cx="1800225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7" imgW="723600" imgH="431640" progId="Equation.DSMT4">
                  <p:embed/>
                </p:oleObj>
              </mc:Choice>
              <mc:Fallback>
                <p:oleObj name="Equation" r:id="rId7" imgW="7236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257800"/>
                        <a:ext cx="1800225" cy="1074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51949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buses arrived with a Poisson distribution with an expected time of arrival of 20 </a:t>
            </a:r>
            <a:r>
              <a:rPr lang="en-US" dirty="0" err="1" smtClean="0"/>
              <a:t>mins</a:t>
            </a:r>
            <a:r>
              <a:rPr lang="en-US" dirty="0" smtClean="0"/>
              <a:t> then:</a:t>
            </a:r>
          </a:p>
          <a:p>
            <a:endParaRPr lang="en-US" dirty="0" smtClean="0"/>
          </a:p>
          <a:p>
            <a:r>
              <a:rPr lang="en-US" dirty="0" smtClean="0"/>
              <a:t>Expect time that bus will arrive given you just got to the bus stop is: 20 </a:t>
            </a:r>
            <a:r>
              <a:rPr lang="en-US" dirty="0" err="1" smtClean="0"/>
              <a:t>mins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Expect time that bus will arrive given you </a:t>
            </a:r>
            <a:r>
              <a:rPr lang="en-US" dirty="0" smtClean="0"/>
              <a:t>have around waited 15 </a:t>
            </a:r>
            <a:r>
              <a:rPr lang="en-US" dirty="0" err="1" smtClean="0"/>
              <a:t>mins</a:t>
            </a:r>
            <a:r>
              <a:rPr lang="en-US" dirty="0" smtClean="0"/>
              <a:t>: </a:t>
            </a:r>
            <a:r>
              <a:rPr lang="en-US" b="1" i="1" dirty="0" smtClean="0"/>
              <a:t>20 </a:t>
            </a:r>
            <a:r>
              <a:rPr lang="en-US" b="1" i="1" dirty="0" err="1"/>
              <a:t>mins</a:t>
            </a:r>
            <a:endParaRPr lang="en-US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051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Distributions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560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 Distribution</a:t>
            </a:r>
            <a:endParaRPr lang="en-US" dirty="0"/>
          </a:p>
        </p:txBody>
      </p:sp>
      <p:pic>
        <p:nvPicPr>
          <p:cNvPr id="84993" name="Picture 1"/>
          <p:cNvPicPr>
            <a:picLocks noChangeAspect="1" noChangeArrowheads="1"/>
          </p:cNvPicPr>
          <p:nvPr/>
        </p:nvPicPr>
        <p:blipFill>
          <a:blip r:embed="rId2" cstate="print"/>
          <a:srcRect l="14931" t="38000" r="58333" b="20000"/>
          <a:stretch>
            <a:fillRect/>
          </a:stretch>
        </p:blipFill>
        <p:spPr bwMode="auto">
          <a:xfrm>
            <a:off x="1143000" y="1524000"/>
            <a:ext cx="5867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048000" y="1676400"/>
            <a:ext cx="1386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=P(X</a:t>
            </a:r>
            <a:r>
              <a:rPr lang="en-US" b="0" dirty="0" smtClean="0">
                <a:sym typeface="Symbol"/>
              </a:rPr>
              <a:t> x)</a:t>
            </a:r>
            <a:endParaRPr lang="en-US" b="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5410200"/>
            <a:ext cx="7353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If have finite data points, can construct a distribution.</a:t>
            </a:r>
            <a:endParaRPr lang="en-US" b="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819400" y="2895600"/>
            <a:ext cx="1676400" cy="13716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2590800" y="3810000"/>
            <a:ext cx="609600" cy="4572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5400000" flipH="1" flipV="1">
            <a:off x="3162300" y="3086100"/>
            <a:ext cx="762000" cy="685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4495800" y="2590800"/>
            <a:ext cx="4572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3886200" y="2590800"/>
            <a:ext cx="609600" cy="4572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082786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Normal</a:t>
            </a:r>
          </a:p>
        </p:txBody>
      </p:sp>
      <p:sp>
        <p:nvSpPr>
          <p:cNvPr id="13315" name="Content Placeholder 4"/>
          <p:cNvSpPr>
            <a:spLocks noGrp="1"/>
          </p:cNvSpPr>
          <p:nvPr>
            <p:ph idx="1"/>
          </p:nvPr>
        </p:nvSpPr>
        <p:spPr bwMode="auto">
          <a:xfrm>
            <a:off x="5334000" y="1219200"/>
            <a:ext cx="3352800" cy="3047999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Found everywhere: heights, weight, etc.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Z~N(</a:t>
            </a:r>
            <a:r>
              <a:rPr lang="en-US" sz="2800" dirty="0" smtClean="0">
                <a:sym typeface="Symbol"/>
              </a:rPr>
              <a:t>, </a:t>
            </a:r>
            <a:r>
              <a:rPr lang="en-US" sz="2800" baseline="30000" dirty="0" smtClean="0">
                <a:sym typeface="Symbol"/>
              </a:rPr>
              <a:t>2</a:t>
            </a:r>
            <a:r>
              <a:rPr lang="en-US" sz="2800" dirty="0" smtClean="0"/>
              <a:t>)</a:t>
            </a:r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48895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7282" name="Object 2"/>
          <p:cNvGraphicFramePr>
            <a:graphicFrameLocks noChangeAspect="1"/>
          </p:cNvGraphicFramePr>
          <p:nvPr/>
        </p:nvGraphicFramePr>
        <p:xfrm>
          <a:off x="6584950" y="4648200"/>
          <a:ext cx="1893888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4" imgW="761760" imgH="457200" progId="Equation.DSMT4">
                  <p:embed/>
                </p:oleObj>
              </mc:Choice>
              <mc:Fallback>
                <p:oleObj name="Equation" r:id="rId4" imgW="761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4950" y="4648200"/>
                        <a:ext cx="1893888" cy="1138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381000" y="5029200"/>
          <a:ext cx="5526088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6" imgW="2222280" imgH="444240" progId="Equation.DSMT4">
                  <p:embed/>
                </p:oleObj>
              </mc:Choice>
              <mc:Fallback>
                <p:oleObj name="Equation" r:id="rId6" imgW="22222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029200"/>
                        <a:ext cx="5526088" cy="1108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81247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27025" y="1924050"/>
          <a:ext cx="5443538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Equation" r:id="rId3" imgW="2374560" imgH="2082600" progId="Equation.DSMT4">
                  <p:embed/>
                </p:oleObj>
              </mc:Choice>
              <mc:Fallback>
                <p:oleObj name="Equation" r:id="rId3" imgW="2374560" imgH="20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" y="1924050"/>
                        <a:ext cx="5443538" cy="468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629400" y="2895600"/>
          <a:ext cx="1404937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Equation" r:id="rId5" imgW="622080" imgH="393480" progId="Equation.DSMT4">
                  <p:embed/>
                </p:oleObj>
              </mc:Choice>
              <mc:Fallback>
                <p:oleObj name="Equation" r:id="rId5" imgW="6220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2895600"/>
                        <a:ext cx="1404937" cy="1103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1066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X~N(0,1)  then Z = </a:t>
            </a:r>
            <a:r>
              <a:rPr lang="en-US" dirty="0" smtClean="0">
                <a:sym typeface="Symbol"/>
              </a:rPr>
              <a:t></a:t>
            </a:r>
            <a:r>
              <a:rPr lang="en-US" dirty="0" smtClean="0"/>
              <a:t>.X+ </a:t>
            </a:r>
            <a:r>
              <a:rPr lang="en-US" dirty="0" smtClean="0">
                <a:sym typeface="Symbol"/>
              </a:rPr>
              <a:t></a:t>
            </a:r>
            <a:r>
              <a:rPr lang="en-US" dirty="0" smtClean="0"/>
              <a:t> ~ N(</a:t>
            </a:r>
            <a:r>
              <a:rPr lang="en-US" dirty="0" smtClean="0">
                <a:sym typeface="Symbol"/>
              </a:rPr>
              <a:t></a:t>
            </a:r>
            <a:r>
              <a:rPr lang="en-US" dirty="0" smtClean="0"/>
              <a:t>, </a:t>
            </a:r>
            <a:r>
              <a:rPr lang="en-US" dirty="0" smtClean="0">
                <a:sym typeface="Symbol"/>
              </a:rPr>
              <a:t>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u="sng" dirty="0" smtClean="0"/>
              <a:t>Proof: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7251612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Chi-squared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The square of a normal distributed variable has a chi-squared distribution.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 smtClean="0">
                <a:latin typeface="+mn-lt"/>
              </a:rPr>
              <a:t>Used </a:t>
            </a:r>
            <a:r>
              <a:rPr lang="en-US" sz="2800" b="0" i="0" kern="0" dirty="0">
                <a:latin typeface="+mn-lt"/>
              </a:rPr>
              <a:t>in the ‘Good of Fit’ </a:t>
            </a:r>
            <a:r>
              <a:rPr lang="en-US" sz="2800" b="0" i="0" kern="0" dirty="0" smtClean="0">
                <a:latin typeface="+mn-lt"/>
              </a:rPr>
              <a:t>test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smtClean="0">
                <a:latin typeface="+mn-lt"/>
              </a:rPr>
              <a:t>X~</a:t>
            </a:r>
            <a:r>
              <a:rPr lang="en-US" sz="2800" b="0" i="0" kern="0" dirty="0" smtClean="0">
                <a:latin typeface="+mn-lt"/>
                <a:sym typeface="Symbol"/>
              </a:rPr>
              <a:t></a:t>
            </a:r>
            <a:r>
              <a:rPr lang="en-US" sz="2800" b="0" i="0" kern="0" baseline="30000" dirty="0" smtClean="0">
                <a:latin typeface="+mn-lt"/>
                <a:sym typeface="Symbol"/>
              </a:rPr>
              <a:t>2</a:t>
            </a:r>
            <a:r>
              <a:rPr lang="en-US" sz="2800" b="0" i="0" kern="0" dirty="0" smtClean="0">
                <a:latin typeface="+mn-lt"/>
                <a:sym typeface="Symbol"/>
              </a:rPr>
              <a:t>(n)</a:t>
            </a:r>
            <a:endParaRPr lang="en-US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90600"/>
            <a:ext cx="5283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8306" name="Object 2"/>
          <p:cNvGraphicFramePr>
            <a:graphicFrameLocks noChangeAspect="1"/>
          </p:cNvGraphicFramePr>
          <p:nvPr/>
        </p:nvGraphicFramePr>
        <p:xfrm>
          <a:off x="6665913" y="4943475"/>
          <a:ext cx="1957387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4" imgW="787320" imgH="431640" progId="Equation.DSMT4">
                  <p:embed/>
                </p:oleObj>
              </mc:Choice>
              <mc:Fallback>
                <p:oleObj name="Equation" r:id="rId4" imgW="7873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5913" y="4943475"/>
                        <a:ext cx="1957387" cy="1074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7" name="Object 3"/>
          <p:cNvGraphicFramePr>
            <a:graphicFrameLocks noChangeAspect="1"/>
          </p:cNvGraphicFramePr>
          <p:nvPr/>
        </p:nvGraphicFramePr>
        <p:xfrm>
          <a:off x="1090613" y="4729163"/>
          <a:ext cx="4105275" cy="170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tion" r:id="rId6" imgW="1650960" imgH="685800" progId="Equation.DSMT4">
                  <p:embed/>
                </p:oleObj>
              </mc:Choice>
              <mc:Fallback>
                <p:oleObj name="Equation" r:id="rId6" imgW="165096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13" y="4729163"/>
                        <a:ext cx="4105275" cy="170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20689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Chi-squared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X ~N(0,1)   then X</a:t>
            </a:r>
            <a:r>
              <a:rPr lang="en-US" baseline="30000" dirty="0" smtClean="0"/>
              <a:t>2</a:t>
            </a:r>
            <a:r>
              <a:rPr lang="en-US" dirty="0" smtClean="0"/>
              <a:t> ~</a:t>
            </a:r>
            <a:r>
              <a:rPr lang="en-US" dirty="0" smtClean="0">
                <a:sym typeface="Symbol"/>
              </a:rPr>
              <a:t> 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(1)</a:t>
            </a:r>
          </a:p>
          <a:p>
            <a:pPr>
              <a:buNone/>
            </a:pPr>
            <a:endParaRPr lang="en-US" dirty="0" smtClean="0">
              <a:sym typeface="Symbol"/>
            </a:endParaRPr>
          </a:p>
          <a:p>
            <a:pPr>
              <a:buNone/>
            </a:pPr>
            <a:r>
              <a:rPr lang="en-US" dirty="0" smtClean="0"/>
              <a:t> If Yi ~</a:t>
            </a:r>
            <a:r>
              <a:rPr lang="en-US" dirty="0" smtClean="0">
                <a:sym typeface="Symbol"/>
              </a:rPr>
              <a:t> 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(1)  IID  then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	</a:t>
            </a:r>
            <a:r>
              <a:rPr lang="en-US" baseline="30000" dirty="0" smtClean="0">
                <a:sym typeface="Symbol"/>
              </a:rPr>
              <a:t>n</a:t>
            </a:r>
            <a:r>
              <a:rPr lang="en-US" dirty="0" smtClean="0"/>
              <a:t> Yi ~</a:t>
            </a:r>
            <a:r>
              <a:rPr lang="en-US" dirty="0" smtClean="0">
                <a:sym typeface="Symbol"/>
              </a:rPr>
              <a:t> 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(n)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If Y ~</a:t>
            </a:r>
            <a:r>
              <a:rPr lang="en-US" dirty="0" smtClean="0">
                <a:sym typeface="Symbol"/>
              </a:rPr>
              <a:t> 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(r)  and Z </a:t>
            </a:r>
            <a:r>
              <a:rPr lang="en-US" dirty="0" smtClean="0"/>
              <a:t>~</a:t>
            </a:r>
            <a:r>
              <a:rPr lang="en-US" dirty="0" smtClean="0">
                <a:sym typeface="Symbol"/>
              </a:rPr>
              <a:t> 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(s)  IID  then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	</a:t>
            </a:r>
            <a:r>
              <a:rPr lang="en-US" dirty="0" smtClean="0"/>
              <a:t>Y+Z ~</a:t>
            </a:r>
            <a:r>
              <a:rPr lang="en-US" dirty="0" smtClean="0">
                <a:sym typeface="Symbol"/>
              </a:rPr>
              <a:t> 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</a:t>
            </a:r>
            <a:r>
              <a:rPr lang="en-US" dirty="0" err="1" smtClean="0">
                <a:sym typeface="Symbol"/>
              </a:rPr>
              <a:t>r+s</a:t>
            </a:r>
            <a:r>
              <a:rPr lang="en-US" dirty="0" smtClean="0">
                <a:sym typeface="Symbol"/>
              </a:rPr>
              <a:t>) 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514600" y="1066799"/>
          <a:ext cx="2286000" cy="944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3" imgW="1168200" imgH="482400" progId="Equation.DSMT4">
                  <p:embed/>
                </p:oleObj>
              </mc:Choice>
              <mc:Fallback>
                <p:oleObj name="Equation" r:id="rId3" imgW="11682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066799"/>
                        <a:ext cx="2286000" cy="9442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08876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Student’s T-Distribution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Skinny version of the Normal.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 smtClean="0">
                <a:latin typeface="+mn-lt"/>
              </a:rPr>
              <a:t>Used </a:t>
            </a:r>
            <a:r>
              <a:rPr lang="en-US" sz="2800" b="0" i="0" kern="0" dirty="0">
                <a:latin typeface="+mn-lt"/>
              </a:rPr>
              <a:t>to determine if two </a:t>
            </a:r>
            <a:r>
              <a:rPr lang="en-US" sz="2800" b="0" i="0" kern="0" dirty="0" smtClean="0">
                <a:latin typeface="+mn-lt"/>
              </a:rPr>
              <a:t>samples </a:t>
            </a:r>
            <a:r>
              <a:rPr lang="en-US" sz="2800" b="0" i="0" kern="0" dirty="0">
                <a:latin typeface="+mn-lt"/>
              </a:rPr>
              <a:t>come from the same population</a:t>
            </a:r>
            <a:r>
              <a:rPr lang="en-US" sz="2800" b="0" i="0" kern="0" dirty="0" smtClean="0">
                <a:latin typeface="+mn-lt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err="1" smtClean="0">
                <a:latin typeface="+mn-lt"/>
              </a:rPr>
              <a:t>X~t</a:t>
            </a:r>
            <a:r>
              <a:rPr lang="en-US" sz="2800" b="0" i="0" kern="0" dirty="0" smtClean="0">
                <a:latin typeface="+mn-lt"/>
              </a:rPr>
              <a:t>(n)</a:t>
            </a:r>
            <a:endParaRPr lang="en-US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44563"/>
            <a:ext cx="5181600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9330" name="Object 2"/>
          <p:cNvGraphicFramePr>
            <a:graphicFrameLocks noChangeAspect="1"/>
          </p:cNvGraphicFramePr>
          <p:nvPr/>
        </p:nvGraphicFramePr>
        <p:xfrm>
          <a:off x="6475413" y="4484688"/>
          <a:ext cx="2336800" cy="199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Equation" r:id="rId4" imgW="939600" imgH="799920" progId="Equation.DSMT4">
                  <p:embed/>
                </p:oleObj>
              </mc:Choice>
              <mc:Fallback>
                <p:oleObj name="Equation" r:id="rId4" imgW="939600" imgH="799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5413" y="4484688"/>
                        <a:ext cx="2336800" cy="1992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70221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Student’s 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00400"/>
            <a:ext cx="8229600" cy="3001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X ~N(0,1)  and Y ~ </a:t>
            </a:r>
            <a:r>
              <a:rPr lang="en-US" dirty="0" smtClean="0">
                <a:sym typeface="Symbol"/>
              </a:rPr>
              <a:t>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(n)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		x/(Y/n)~ t(n)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As n become large t(n) ~ N(0,1)</a:t>
            </a:r>
            <a:endParaRPr lang="en-US" dirty="0"/>
          </a:p>
        </p:txBody>
      </p:sp>
      <p:graphicFrame>
        <p:nvGraphicFramePr>
          <p:cNvPr id="100354" name="Object 2"/>
          <p:cNvGraphicFramePr>
            <a:graphicFrameLocks noChangeAspect="1"/>
          </p:cNvGraphicFramePr>
          <p:nvPr/>
        </p:nvGraphicFramePr>
        <p:xfrm>
          <a:off x="1798638" y="1349375"/>
          <a:ext cx="4927600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3" imgW="1981080" imgH="520560" progId="Equation.DSMT4">
                  <p:embed/>
                </p:oleObj>
              </mc:Choice>
              <mc:Fallback>
                <p:oleObj name="Equation" r:id="rId3" imgW="1981080" imgH="520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638" y="1349375"/>
                        <a:ext cx="4927600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00691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Exponential Distribution</a:t>
            </a:r>
            <a:endParaRPr lang="en-US" i="0" smtClean="0">
              <a:latin typeface="Arial" charset="0"/>
              <a:cs typeface="Arial" charset="0"/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45974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Content Placeholder 2"/>
          <p:cNvSpPr>
            <a:spLocks noGrp="1"/>
          </p:cNvSpPr>
          <p:nvPr>
            <p:ph idx="1"/>
          </p:nvPr>
        </p:nvSpPr>
        <p:spPr bwMode="auto">
          <a:xfrm>
            <a:off x="5334000" y="1066800"/>
            <a:ext cx="33528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Has the “lack of memory property”:</a:t>
            </a:r>
          </a:p>
          <a:p>
            <a:pPr>
              <a:buFontTx/>
              <a:buNone/>
            </a:pPr>
            <a:r>
              <a:rPr lang="en-US" sz="2400" dirty="0" smtClean="0"/>
              <a:t>P(X&gt;x +y | X &gt; y) </a:t>
            </a:r>
          </a:p>
          <a:p>
            <a:pPr>
              <a:buFontTx/>
              <a:buNone/>
            </a:pPr>
            <a:r>
              <a:rPr lang="en-US" sz="2400" dirty="0" smtClean="0"/>
              <a:t>	= P(X &gt; x)</a:t>
            </a:r>
          </a:p>
          <a:p>
            <a:pPr>
              <a:buFontTx/>
              <a:buNone/>
            </a:pPr>
            <a:endParaRPr lang="en-US" dirty="0" smtClean="0"/>
          </a:p>
          <a:p>
            <a:r>
              <a:rPr lang="en-US" sz="2400" dirty="0" smtClean="0"/>
              <a:t>Used for inter-arrival time because of this property</a:t>
            </a:r>
          </a:p>
          <a:p>
            <a:r>
              <a:rPr lang="en-US" sz="2400" dirty="0" smtClean="0"/>
              <a:t>ONLY continuous distribution that has this property!</a:t>
            </a:r>
          </a:p>
        </p:txBody>
      </p:sp>
      <p:sp>
        <p:nvSpPr>
          <p:cNvPr id="12293" name="TextBox 13"/>
          <p:cNvSpPr txBox="1">
            <a:spLocks noChangeArrowheads="1"/>
          </p:cNvSpPr>
          <p:nvPr/>
        </p:nvSpPr>
        <p:spPr bwMode="auto">
          <a:xfrm>
            <a:off x="228600" y="4724400"/>
            <a:ext cx="4876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http://en.wikipedia.org/wiki/List_of_probability_distributions</a:t>
            </a:r>
          </a:p>
        </p:txBody>
      </p:sp>
    </p:spTree>
    <p:extLst>
      <p:ext uri="{BB962C8B-B14F-4D97-AF65-F5344CB8AC3E}">
        <p14:creationId xmlns:p14="http://schemas.microsoft.com/office/powerpoint/2010/main" val="24494420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Triangular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90600"/>
            <a:ext cx="4953000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smtClean="0">
                <a:latin typeface="+mn-lt"/>
              </a:rPr>
              <a:t>Use this when </a:t>
            </a:r>
            <a:r>
              <a:rPr lang="en-US" sz="2800" b="0" i="0" kern="0" dirty="0">
                <a:latin typeface="+mn-lt"/>
              </a:rPr>
              <a:t>got limited data and have no reason to assume got the normal distribution or uniform.</a:t>
            </a:r>
            <a:endParaRPr lang="en-US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65809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Gamma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Family of distributions </a:t>
            </a:r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b="0" i="0" kern="0" dirty="0">
                <a:latin typeface="+mn-lt"/>
              </a:rPr>
              <a:t>Exponential</a:t>
            </a:r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b="0" i="0" kern="0" dirty="0">
                <a:latin typeface="+mn-lt"/>
              </a:rPr>
              <a:t>Chi-squared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2800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Time until ‘n’ exponentials arrive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800" y="1028700"/>
            <a:ext cx="50292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38289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Lognormal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b="0" i="0" kern="0" dirty="0">
                <a:latin typeface="Arial" pitchFamily="34" charset="0"/>
                <a:cs typeface="Arial" pitchFamily="34" charset="0"/>
              </a:rPr>
              <a:t>Some consider a better version of normal because is always positive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endParaRPr lang="en-US" b="0" dirty="0">
              <a:latin typeface="Arial" pitchFamily="34" charset="0"/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Examples</a:t>
            </a:r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Number </a:t>
            </a:r>
            <a:r>
              <a:rPr lang="en-US" b="0" dirty="0">
                <a:latin typeface="Arial" pitchFamily="34" charset="0"/>
                <a:cs typeface="Arial" pitchFamily="34" charset="0"/>
              </a:rPr>
              <a:t>of words written in sentences by George Bernard Shaw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endParaRPr lang="en-US" b="0" i="0" kern="0" dirty="0">
              <a:latin typeface="Arial" pitchFamily="34" charset="0"/>
              <a:cs typeface="Arial" pitchFamily="34" charset="0"/>
            </a:endParaRPr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b="0" i="0" kern="0" dirty="0">
                <a:latin typeface="Arial" pitchFamily="34" charset="0"/>
                <a:cs typeface="Arial" pitchFamily="34" charset="0"/>
              </a:rPr>
              <a:t>Bombing radius!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2000" b="0" i="0" kern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527843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57705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Weibull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>
                <a:latin typeface="+mn-lt"/>
              </a:rPr>
              <a:t>Related to Exponential distribution.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endParaRPr lang="en-US" sz="2800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 smtClean="0">
                <a:latin typeface="+mn-lt"/>
              </a:rPr>
              <a:t>Example</a:t>
            </a:r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800" b="0" i="0" kern="0" dirty="0" smtClean="0">
                <a:latin typeface="+mn-lt"/>
              </a:rPr>
              <a:t>Life-time </a:t>
            </a:r>
            <a:r>
              <a:rPr lang="en-US" sz="2800" b="0" i="0" kern="0" dirty="0">
                <a:latin typeface="+mn-lt"/>
              </a:rPr>
              <a:t>of light bulbs!</a:t>
            </a:r>
            <a:endParaRPr lang="en-US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52734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cs typeface="Arial" charset="0"/>
              </a:rPr>
              <a:t>Beta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34000" y="1066800"/>
            <a:ext cx="3352800" cy="5059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r>
              <a:rPr lang="en-US" sz="2800" b="0" i="0" kern="0" dirty="0" smtClean="0">
                <a:latin typeface="+mn-lt"/>
              </a:rPr>
              <a:t>Used </a:t>
            </a:r>
            <a:r>
              <a:rPr lang="en-US" sz="2800" b="0" i="0" kern="0" dirty="0">
                <a:latin typeface="+mn-lt"/>
              </a:rPr>
              <a:t>in Bayesian statistics, if prior is Beta then so is posterior.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2800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endParaRPr lang="en-US" sz="2800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endParaRPr lang="en-US" b="0" i="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defRPr/>
            </a:pPr>
            <a:endParaRPr lang="en-US" sz="3200" b="0" i="0" kern="0" dirty="0">
              <a:latin typeface="+mn-lt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95400"/>
            <a:ext cx="42672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8352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Continuous value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894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can only represent discrete variables accurately</a:t>
            </a:r>
          </a:p>
          <a:p>
            <a:r>
              <a:rPr lang="en-US" dirty="0" smtClean="0"/>
              <a:t>Current computers are limited to the number of decimal place that the can hold in memory</a:t>
            </a:r>
          </a:p>
          <a:p>
            <a:pPr lvl="1"/>
            <a:r>
              <a:rPr lang="en-US" dirty="0" smtClean="0"/>
              <a:t>Thus, approximate continuous variables as discrete ones</a:t>
            </a:r>
          </a:p>
          <a:p>
            <a:r>
              <a:rPr lang="en-US" dirty="0" smtClean="0"/>
              <a:t>There are some ways to represent some irrational numbers analytical, e.g., i = e</a:t>
            </a:r>
            <a:r>
              <a:rPr lang="en-US" baseline="30000" dirty="0" smtClean="0"/>
              <a:t>-</a:t>
            </a:r>
            <a:r>
              <a:rPr lang="en-US" baseline="30000" dirty="0" smtClean="0">
                <a:sym typeface="Symbol"/>
              </a:rPr>
              <a:t></a:t>
            </a:r>
            <a:endParaRPr lang="en-US" baseline="300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Continuous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3655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Machine code is binary</a:t>
            </a:r>
          </a:p>
          <a:p>
            <a:pPr>
              <a:buNone/>
            </a:pPr>
            <a:r>
              <a:rPr lang="en-US" dirty="0" smtClean="0"/>
              <a:t>0  </a:t>
            </a:r>
            <a:r>
              <a:rPr lang="en-US" dirty="0" smtClean="0">
                <a:sym typeface="Symbol"/>
              </a:rPr>
              <a:t></a:t>
            </a:r>
            <a:r>
              <a:rPr lang="en-US" dirty="0" smtClean="0"/>
              <a:t> 0, 1  </a:t>
            </a:r>
            <a:r>
              <a:rPr lang="en-US" dirty="0" smtClean="0">
                <a:sym typeface="Symbol"/>
              </a:rPr>
              <a:t></a:t>
            </a:r>
            <a:r>
              <a:rPr lang="en-US" dirty="0" smtClean="0"/>
              <a:t> 1, 10  </a:t>
            </a:r>
            <a:r>
              <a:rPr lang="en-US" dirty="0" smtClean="0">
                <a:sym typeface="Symbol"/>
              </a:rPr>
              <a:t></a:t>
            </a:r>
            <a:r>
              <a:rPr lang="en-US" dirty="0" smtClean="0"/>
              <a:t> 2, 11  </a:t>
            </a:r>
            <a:r>
              <a:rPr lang="en-US" dirty="0" smtClean="0">
                <a:sym typeface="Symbol"/>
              </a:rPr>
              <a:t></a:t>
            </a:r>
            <a:r>
              <a:rPr lang="en-US" dirty="0" smtClean="0"/>
              <a:t> 3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bit </a:t>
            </a:r>
            <a:r>
              <a:rPr lang="en-US" dirty="0" smtClean="0">
                <a:sym typeface="Symbol"/>
              </a:rPr>
              <a:t>{0, 1}</a:t>
            </a:r>
          </a:p>
          <a:p>
            <a:r>
              <a:rPr lang="en-US" dirty="0" smtClean="0"/>
              <a:t>1 byte = 8 bits </a:t>
            </a:r>
          </a:p>
          <a:p>
            <a:r>
              <a:rPr lang="en-US" dirty="0" smtClean="0"/>
              <a:t>4 byte example:  10011001100110011001100110011001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0692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400" dirty="0" err="1" smtClean="0"/>
              <a:t>Int</a:t>
            </a:r>
            <a:r>
              <a:rPr lang="en-US" sz="2400" dirty="0" smtClean="0"/>
              <a:t>			(4 bytes)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-2,147,483,648   to 2,147,483,64</a:t>
            </a:r>
            <a:r>
              <a:rPr lang="en-US" sz="2000" b="1" dirty="0" smtClean="0">
                <a:solidFill>
                  <a:srgbClr val="FF0000"/>
                </a:solidFill>
              </a:rPr>
              <a:t>7</a:t>
            </a:r>
          </a:p>
          <a:p>
            <a:pPr lvl="1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Float 		(4 bytes)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1.2 x 10</a:t>
            </a:r>
            <a:r>
              <a:rPr lang="en-US" sz="2000" baseline="30000" dirty="0" smtClean="0"/>
              <a:t>-38</a:t>
            </a:r>
            <a:r>
              <a:rPr lang="en-US" sz="2000" dirty="0" smtClean="0"/>
              <a:t>  to 3.4 x 10</a:t>
            </a:r>
            <a:r>
              <a:rPr lang="en-US" sz="2000" baseline="30000" dirty="0" smtClean="0"/>
              <a:t>38</a:t>
            </a:r>
          </a:p>
          <a:p>
            <a:pPr lvl="1"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Double  		(4 bytes)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2.2 x 10</a:t>
            </a:r>
            <a:r>
              <a:rPr lang="en-US" sz="2000" baseline="30000" dirty="0" smtClean="0"/>
              <a:t>-308</a:t>
            </a:r>
            <a:r>
              <a:rPr lang="en-US" sz="2000" dirty="0" smtClean="0"/>
              <a:t>  to 1.8 x 10</a:t>
            </a:r>
            <a:r>
              <a:rPr lang="en-US" sz="2000" baseline="30000" dirty="0" smtClean="0"/>
              <a:t>308</a:t>
            </a:r>
          </a:p>
          <a:p>
            <a:pPr lvl="1">
              <a:buFont typeface="Wingdings" pitchFamily="2" charset="2"/>
              <a:buChar char="§"/>
            </a:pPr>
            <a:endParaRPr lang="en-US" sz="2000" baseline="30000" dirty="0" smtClean="0"/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Long Double 	(10 bytes)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3.4 x 10</a:t>
            </a:r>
            <a:r>
              <a:rPr lang="en-US" sz="2000" baseline="30000" dirty="0" smtClean="0"/>
              <a:t>-4932</a:t>
            </a:r>
            <a:r>
              <a:rPr lang="en-US" sz="2000" dirty="0" smtClean="0"/>
              <a:t>  to 1.1 x 10</a:t>
            </a:r>
            <a:r>
              <a:rPr lang="en-US" sz="2000" baseline="30000" dirty="0" smtClean="0"/>
              <a:t>4932</a:t>
            </a:r>
          </a:p>
          <a:p>
            <a:pPr lvl="1"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57800" y="1600200"/>
            <a:ext cx="3886200" cy="4525963"/>
          </a:xfrm>
          <a:prstGeom prst="rect">
            <a:avLst/>
          </a:prstGeom>
        </p:spPr>
        <p:txBody>
          <a:bodyPr/>
          <a:lstStyle/>
          <a:p>
            <a:pPr marL="342900" lvl="0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en-US" b="0" i="0" dirty="0" smtClean="0">
                <a:sym typeface="Symbol"/>
              </a:rPr>
              <a:t> </a:t>
            </a:r>
            <a:r>
              <a:rPr lang="en-US" b="0" i="0" dirty="0" smtClean="0"/>
              <a:t>7 x 10</a:t>
            </a:r>
            <a:r>
              <a:rPr lang="en-US" b="0" i="0" baseline="30000" dirty="0" smtClean="0"/>
              <a:t>9</a:t>
            </a:r>
            <a:r>
              <a:rPr lang="en-US" b="0" i="0" dirty="0" smtClean="0"/>
              <a:t>  </a:t>
            </a:r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en-US" b="0" i="0" dirty="0" smtClean="0"/>
              <a:t>people</a:t>
            </a:r>
          </a:p>
          <a:p>
            <a:pPr marL="342900" lvl="0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endParaRPr lang="en-US" b="0" i="0" dirty="0" smtClean="0"/>
          </a:p>
          <a:p>
            <a:pPr marL="342900" lvl="0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en-US" b="0" i="0" dirty="0" smtClean="0">
                <a:sym typeface="Symbol"/>
              </a:rPr>
              <a:t> </a:t>
            </a:r>
            <a:r>
              <a:rPr lang="en-US" b="0" i="0" dirty="0" smtClean="0"/>
              <a:t>1 x 10</a:t>
            </a:r>
            <a:r>
              <a:rPr lang="en-US" b="0" i="0" baseline="30000" dirty="0" smtClean="0"/>
              <a:t>22</a:t>
            </a:r>
            <a:endParaRPr lang="en-US" b="0" i="0" dirty="0" smtClean="0"/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en-US" b="0" i="0" dirty="0" smtClean="0"/>
              <a:t>Stars in universe</a:t>
            </a:r>
          </a:p>
          <a:p>
            <a:pPr marL="800100" lvl="1" indent="-342900" eaLnBrk="0" hangingPunct="0">
              <a:spcBef>
                <a:spcPct val="20000"/>
              </a:spcBef>
              <a:buSzPct val="100000"/>
            </a:pPr>
            <a:endParaRPr lang="en-US" b="0" i="0" dirty="0" smtClean="0"/>
          </a:p>
          <a:p>
            <a:pPr marL="342900" lvl="0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en-US" b="0" i="0" dirty="0" smtClean="0">
                <a:sym typeface="Symbol"/>
              </a:rPr>
              <a:t> </a:t>
            </a:r>
            <a:r>
              <a:rPr lang="en-US" b="0" i="0" dirty="0" smtClean="0"/>
              <a:t>1 x 10</a:t>
            </a:r>
            <a:r>
              <a:rPr lang="en-US" b="0" i="0" baseline="30000" dirty="0" smtClean="0"/>
              <a:t>80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en-US" sz="2800" b="0" i="0" kern="0" dirty="0" smtClean="0">
                <a:latin typeface="+mn-lt"/>
              </a:rPr>
              <a:t>atoms in universe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en-US" sz="3200" b="0" i="0" dirty="0" smtClean="0">
                <a:sym typeface="Symbol"/>
              </a:rPr>
              <a:t> </a:t>
            </a:r>
            <a:r>
              <a:rPr lang="en-US" sz="3200" b="0" i="0" dirty="0" smtClean="0"/>
              <a:t>1 x 10</a:t>
            </a:r>
            <a:r>
              <a:rPr lang="en-US" sz="3200" b="0" i="0" baseline="30000" dirty="0" smtClean="0"/>
              <a:t>-14</a:t>
            </a:r>
            <a:r>
              <a:rPr lang="en-US" sz="3600" b="0" i="0" kern="0" dirty="0" smtClean="0"/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</a:p>
          <a:p>
            <a:pPr marL="800100" lvl="1" indent="-342900" eaLnBrk="0" hangingPunct="0">
              <a:spcBef>
                <a:spcPct val="20000"/>
              </a:spcBef>
              <a:buSzPct val="100000"/>
              <a:buFont typeface="Wingdings" pitchFamily="2" charset="2"/>
              <a:buChar char="§"/>
            </a:pPr>
            <a:r>
              <a:rPr lang="en-US" sz="3200" b="0" i="0" kern="0" noProof="0" dirty="0" smtClean="0">
                <a:latin typeface="+mn-lt"/>
              </a:rPr>
              <a:t>Size of atom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07642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Rounding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Excel 2007</a:t>
            </a:r>
          </a:p>
          <a:p>
            <a:pPr lvl="1"/>
            <a:r>
              <a:rPr lang="en-US" dirty="0" smtClean="0"/>
              <a:t>=exp(700)</a:t>
            </a:r>
          </a:p>
          <a:p>
            <a:pPr lvl="2"/>
            <a:r>
              <a:rPr lang="en-US" dirty="0" smtClean="0"/>
              <a:t>e</a:t>
            </a:r>
            <a:r>
              <a:rPr lang="en-US" baseline="30000" dirty="0" smtClean="0"/>
              <a:t>700</a:t>
            </a:r>
          </a:p>
          <a:p>
            <a:pPr lvl="1"/>
            <a:r>
              <a:rPr lang="en-US" dirty="0" smtClean="0"/>
              <a:t>=exp(800) not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I used long doubles on exp(1/</a:t>
            </a:r>
            <a:r>
              <a:rPr lang="en-US" dirty="0" smtClean="0">
                <a:sym typeface="Symbol"/>
              </a:rPr>
              <a:t></a:t>
            </a:r>
            <a:r>
              <a:rPr lang="en-US" dirty="0" smtClean="0"/>
              <a:t>)</a:t>
            </a:r>
          </a:p>
          <a:p>
            <a:r>
              <a:rPr lang="en-US" dirty="0" smtClean="0"/>
              <a:t>Wanted ‘</a:t>
            </a:r>
            <a:r>
              <a:rPr lang="en-US" dirty="0" smtClean="0">
                <a:sym typeface="Symbol"/>
              </a:rPr>
              <a:t>’ as small as possible</a:t>
            </a:r>
          </a:p>
          <a:p>
            <a:r>
              <a:rPr lang="en-US" dirty="0" smtClean="0">
                <a:sym typeface="Symbol"/>
              </a:rPr>
              <a:t>Min () = 0.0001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01043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or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Ability to measure?</a:t>
            </a:r>
          </a:p>
          <a:p>
            <a:r>
              <a:rPr lang="en-US" dirty="0" smtClean="0"/>
              <a:t>Example of continuous variable:</a:t>
            </a:r>
          </a:p>
          <a:p>
            <a:pPr lvl="1"/>
            <a:r>
              <a:rPr lang="en-US" dirty="0" smtClean="0"/>
              <a:t>Height?</a:t>
            </a:r>
          </a:p>
          <a:p>
            <a:pPr lvl="2"/>
            <a:r>
              <a:rPr lang="en-US" dirty="0" smtClean="0">
                <a:sym typeface="Symbol"/>
              </a:rPr>
              <a:t> </a:t>
            </a:r>
            <a:r>
              <a:rPr lang="en-US" dirty="0" smtClean="0"/>
              <a:t>1 x 10</a:t>
            </a:r>
            <a:r>
              <a:rPr lang="en-US" baseline="30000" dirty="0" smtClean="0"/>
              <a:t>-14</a:t>
            </a:r>
            <a:r>
              <a:rPr lang="en-US" dirty="0" smtClean="0"/>
              <a:t> m?</a:t>
            </a:r>
          </a:p>
          <a:p>
            <a:pPr lvl="2"/>
            <a:r>
              <a:rPr lang="en-US" dirty="0" smtClean="0"/>
              <a:t>Space in-between atoms?</a:t>
            </a:r>
          </a:p>
          <a:p>
            <a:pPr lvl="1"/>
            <a:r>
              <a:rPr lang="en-US" dirty="0" smtClean="0"/>
              <a:t>Time?  </a:t>
            </a:r>
          </a:p>
          <a:p>
            <a:endParaRPr lang="en-US" dirty="0" smtClean="0"/>
          </a:p>
          <a:p>
            <a:r>
              <a:rPr lang="en-US" dirty="0" smtClean="0"/>
              <a:t>If worried use Sensitivity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8050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Probability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117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Discrete case:</a:t>
            </a:r>
          </a:p>
          <a:p>
            <a:pPr marL="0" indent="0">
              <a:buNone/>
            </a:pPr>
            <a:r>
              <a:rPr lang="en-US" dirty="0" smtClean="0"/>
              <a:t>	P(X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</a:t>
            </a:r>
            <a:r>
              <a:rPr lang="en-US" dirty="0"/>
              <a:t> </a:t>
            </a:r>
            <a:r>
              <a:rPr lang="en-US" dirty="0" smtClean="0"/>
              <a:t>x, Y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</a:t>
            </a:r>
            <a:r>
              <a:rPr lang="en-US" dirty="0"/>
              <a:t> </a:t>
            </a:r>
            <a:r>
              <a:rPr lang="en-US" dirty="0" smtClean="0"/>
              <a:t>y) </a:t>
            </a:r>
          </a:p>
          <a:p>
            <a:pPr marL="0" indent="0">
              <a:buNone/>
            </a:pPr>
            <a:r>
              <a:rPr lang="en-US" dirty="0" smtClean="0"/>
              <a:t>	= </a:t>
            </a:r>
            <a:r>
              <a:rPr lang="en-US" dirty="0" smtClean="0">
                <a:sym typeface="Symbol"/>
              </a:rPr>
              <a:t>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baseline="-25000" dirty="0" smtClean="0">
                <a:sym typeface="Symbol" pitchFamily="18" charset="2"/>
              </a:rPr>
              <a:t>u  x</a:t>
            </a:r>
            <a:r>
              <a:rPr lang="en-US" dirty="0" smtClean="0">
                <a:sym typeface="Symbol"/>
              </a:rPr>
              <a:t> </a:t>
            </a:r>
            <a:r>
              <a:rPr lang="en-US" baseline="-25000" dirty="0" smtClean="0">
                <a:sym typeface="Symbol" pitchFamily="18" charset="2"/>
              </a:rPr>
              <a:t>v </a:t>
            </a:r>
            <a:r>
              <a:rPr lang="en-US" baseline="-25000" dirty="0">
                <a:sym typeface="Symbol" pitchFamily="18" charset="2"/>
              </a:rPr>
              <a:t> </a:t>
            </a:r>
            <a:r>
              <a:rPr lang="en-US" baseline="-25000" dirty="0" smtClean="0">
                <a:sym typeface="Symbol" pitchFamily="18" charset="2"/>
              </a:rPr>
              <a:t>y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/>
              <a:t>P(X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= u, Y = v)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Continuous case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	P(X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</a:t>
            </a:r>
            <a:r>
              <a:rPr lang="en-US" dirty="0"/>
              <a:t> x, Y</a:t>
            </a:r>
            <a:r>
              <a:rPr lang="en-US" dirty="0">
                <a:sym typeface="Symbol"/>
              </a:rPr>
              <a:t> </a:t>
            </a:r>
            <a:r>
              <a:rPr lang="en-US" dirty="0"/>
              <a:t> y) </a:t>
            </a:r>
          </a:p>
          <a:p>
            <a:pPr marL="0" indent="0">
              <a:buNone/>
            </a:pPr>
            <a:r>
              <a:rPr lang="en-US" dirty="0" smtClean="0"/>
              <a:t>	= </a:t>
            </a:r>
            <a:r>
              <a:rPr lang="en-US" dirty="0" smtClean="0">
                <a:sym typeface="Symbol" pitchFamily="18" charset="2"/>
              </a:rPr>
              <a:t> </a:t>
            </a:r>
            <a:r>
              <a:rPr lang="en-US" baseline="-25000" dirty="0">
                <a:sym typeface="Symbol" pitchFamily="18" charset="2"/>
              </a:rPr>
              <a:t>u</a:t>
            </a:r>
            <a:r>
              <a:rPr lang="en-US" baseline="-25000" dirty="0">
                <a:sym typeface="Symbol"/>
              </a:rPr>
              <a:t>(-,x] </a:t>
            </a:r>
            <a:r>
              <a:rPr lang="en-US" dirty="0">
                <a:sym typeface="Symbol" pitchFamily="18" charset="2"/>
              </a:rPr>
              <a:t> </a:t>
            </a:r>
            <a:r>
              <a:rPr lang="en-US" baseline="-25000" dirty="0">
                <a:sym typeface="Symbol" pitchFamily="18" charset="2"/>
              </a:rPr>
              <a:t>v</a:t>
            </a:r>
            <a:r>
              <a:rPr lang="en-US" baseline="-25000" dirty="0">
                <a:sym typeface="Symbol"/>
              </a:rPr>
              <a:t>(-,v] </a:t>
            </a:r>
            <a:r>
              <a:rPr lang="en-US" dirty="0" err="1">
                <a:sym typeface="Symbol"/>
              </a:rPr>
              <a:t>f</a:t>
            </a:r>
            <a:r>
              <a:rPr lang="en-US" baseline="-25000" dirty="0" err="1">
                <a:sym typeface="Symbol"/>
              </a:rPr>
              <a:t>XY</a:t>
            </a:r>
            <a:r>
              <a:rPr lang="en-US" dirty="0">
                <a:sym typeface="Symbol"/>
              </a:rPr>
              <a:t>(</a:t>
            </a:r>
            <a:r>
              <a:rPr lang="en-US" dirty="0" err="1">
                <a:sym typeface="Symbol"/>
              </a:rPr>
              <a:t>u,v</a:t>
            </a:r>
            <a:r>
              <a:rPr lang="en-US" dirty="0">
                <a:sym typeface="Symbol"/>
              </a:rPr>
              <a:t>) </a:t>
            </a:r>
            <a:r>
              <a:rPr lang="en-US" dirty="0" err="1">
                <a:sym typeface="Symbol"/>
              </a:rPr>
              <a:t>dvdu</a:t>
            </a:r>
            <a:endParaRPr lang="en-US" dirty="0">
              <a:sym typeface="Symbol"/>
            </a:endParaRPr>
          </a:p>
          <a:p>
            <a:pPr marL="342900" lvl="1" indent="-342900">
              <a:buFontTx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342900" lvl="1" indent="-342900">
              <a:buFontTx/>
              <a:buChar char="•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Probability</a:t>
            </a:r>
          </a:p>
        </p:txBody>
      </p:sp>
    </p:spTree>
    <p:extLst>
      <p:ext uri="{BB962C8B-B14F-4D97-AF65-F5344CB8AC3E}">
        <p14:creationId xmlns:p14="http://schemas.microsoft.com/office/powerpoint/2010/main" val="12702304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Discrete case:</a:t>
            </a:r>
          </a:p>
          <a:p>
            <a:pPr marL="0" indent="0">
              <a:buNone/>
            </a:pPr>
            <a:r>
              <a:rPr lang="en-US" dirty="0" smtClean="0"/>
              <a:t>	P</a:t>
            </a:r>
            <a:r>
              <a:rPr lang="en-US" baseline="-25000" dirty="0" smtClean="0"/>
              <a:t>Y</a:t>
            </a:r>
            <a:r>
              <a:rPr lang="en-US" dirty="0" smtClean="0"/>
              <a:t>(X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</a:t>
            </a:r>
            <a:r>
              <a:rPr lang="en-US" dirty="0"/>
              <a:t> </a:t>
            </a:r>
            <a:r>
              <a:rPr lang="en-US" dirty="0" smtClean="0"/>
              <a:t>x) </a:t>
            </a:r>
          </a:p>
          <a:p>
            <a:pPr marL="0" indent="0">
              <a:buNone/>
            </a:pPr>
            <a:r>
              <a:rPr lang="en-US" dirty="0" smtClean="0"/>
              <a:t>	= </a:t>
            </a:r>
            <a:r>
              <a:rPr lang="en-US" dirty="0" smtClean="0">
                <a:sym typeface="Symbol"/>
              </a:rPr>
              <a:t>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baseline="-25000" dirty="0" smtClean="0">
                <a:sym typeface="Symbol" pitchFamily="18" charset="2"/>
              </a:rPr>
              <a:t>u  x</a:t>
            </a:r>
            <a:r>
              <a:rPr lang="en-US" dirty="0" smtClean="0">
                <a:sym typeface="Symbol"/>
              </a:rPr>
              <a:t> </a:t>
            </a:r>
            <a:r>
              <a:rPr lang="en-US" baseline="-25000" dirty="0" smtClean="0">
                <a:sym typeface="Symbol" pitchFamily="18" charset="2"/>
              </a:rPr>
              <a:t>v </a:t>
            </a:r>
            <a:r>
              <a:rPr lang="en-US" baseline="-25000" dirty="0">
                <a:sym typeface="Symbol" pitchFamily="18" charset="2"/>
              </a:rPr>
              <a:t> </a:t>
            </a:r>
            <a:r>
              <a:rPr lang="en-US" baseline="-25000" dirty="0">
                <a:sym typeface="Symbol"/>
              </a:rPr>
              <a:t> 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/>
              <a:t>P(X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= u, Y = v)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Continuous </a:t>
            </a:r>
            <a:r>
              <a:rPr lang="en-US" dirty="0" smtClean="0"/>
              <a:t>case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	P</a:t>
            </a:r>
            <a:r>
              <a:rPr lang="en-US" baseline="-25000" dirty="0" smtClean="0"/>
              <a:t>Y</a:t>
            </a:r>
            <a:r>
              <a:rPr lang="en-US" dirty="0" smtClean="0"/>
              <a:t>(X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</a:t>
            </a:r>
            <a:r>
              <a:rPr lang="en-US" dirty="0"/>
              <a:t> </a:t>
            </a:r>
            <a:r>
              <a:rPr lang="en-US" dirty="0" smtClean="0"/>
              <a:t>x)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= </a:t>
            </a:r>
            <a:r>
              <a:rPr lang="en-US" dirty="0" smtClean="0">
                <a:sym typeface="Symbol" pitchFamily="18" charset="2"/>
              </a:rPr>
              <a:t> </a:t>
            </a:r>
            <a:r>
              <a:rPr lang="en-US" baseline="-25000" dirty="0">
                <a:sym typeface="Symbol" pitchFamily="18" charset="2"/>
              </a:rPr>
              <a:t>u</a:t>
            </a:r>
            <a:r>
              <a:rPr lang="en-US" baseline="-25000" dirty="0">
                <a:sym typeface="Symbol"/>
              </a:rPr>
              <a:t>(-,x] </a:t>
            </a:r>
            <a:r>
              <a:rPr lang="en-US" dirty="0">
                <a:sym typeface="Symbol" pitchFamily="18" charset="2"/>
              </a:rPr>
              <a:t> </a:t>
            </a:r>
            <a:r>
              <a:rPr lang="en-US" baseline="-25000" dirty="0">
                <a:sym typeface="Symbol" pitchFamily="18" charset="2"/>
              </a:rPr>
              <a:t>v</a:t>
            </a:r>
            <a:r>
              <a:rPr lang="en-US" baseline="-25000" dirty="0">
                <a:sym typeface="Symbol"/>
              </a:rPr>
              <a:t>(-</a:t>
            </a:r>
            <a:r>
              <a:rPr lang="en-US" baseline="-25000" dirty="0" smtClean="0">
                <a:sym typeface="Symbol"/>
              </a:rPr>
              <a:t>,</a:t>
            </a:r>
            <a:r>
              <a:rPr lang="en-US" baseline="-25000" dirty="0">
                <a:sym typeface="Symbol"/>
              </a:rPr>
              <a:t> </a:t>
            </a:r>
            <a:r>
              <a:rPr lang="en-US" baseline="-25000" dirty="0" smtClean="0">
                <a:sym typeface="Symbol"/>
              </a:rPr>
              <a:t>) </a:t>
            </a:r>
            <a:r>
              <a:rPr lang="en-US" dirty="0" err="1">
                <a:sym typeface="Symbol"/>
              </a:rPr>
              <a:t>f</a:t>
            </a:r>
            <a:r>
              <a:rPr lang="en-US" baseline="-25000" dirty="0" err="1">
                <a:sym typeface="Symbol"/>
              </a:rPr>
              <a:t>XY</a:t>
            </a:r>
            <a:r>
              <a:rPr lang="en-US" dirty="0">
                <a:sym typeface="Symbol"/>
              </a:rPr>
              <a:t>(</a:t>
            </a:r>
            <a:r>
              <a:rPr lang="en-US" dirty="0" err="1">
                <a:sym typeface="Symbol"/>
              </a:rPr>
              <a:t>u,v</a:t>
            </a:r>
            <a:r>
              <a:rPr lang="en-US" dirty="0">
                <a:sym typeface="Symbol"/>
              </a:rPr>
              <a:t>) </a:t>
            </a:r>
            <a:r>
              <a:rPr lang="en-US" dirty="0" err="1">
                <a:sym typeface="Symbol"/>
              </a:rPr>
              <a:t>dvdu</a:t>
            </a:r>
            <a:endParaRPr lang="en-US" dirty="0">
              <a:sym typeface="Symbol"/>
            </a:endParaRPr>
          </a:p>
          <a:p>
            <a:pPr marL="342900" lvl="1" indent="-342900">
              <a:buFontTx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342900" lvl="1" indent="-342900">
              <a:buFontTx/>
              <a:buChar char="•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Marginal Probability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803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Discrete case: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ym typeface="Symbol"/>
              </a:rPr>
              <a:t></a:t>
            </a:r>
            <a:r>
              <a:rPr lang="en-US" dirty="0" smtClean="0">
                <a:sym typeface="Symbol" pitchFamily="18" charset="2"/>
              </a:rPr>
              <a:t> </a:t>
            </a:r>
            <a:r>
              <a:rPr lang="en-US" baseline="-25000" dirty="0" smtClean="0">
                <a:sym typeface="Symbol" pitchFamily="18" charset="2"/>
              </a:rPr>
              <a:t>u  </a:t>
            </a:r>
            <a:r>
              <a:rPr lang="en-US" baseline="-25000" dirty="0">
                <a:sym typeface="Symbol"/>
              </a:rPr>
              <a:t> </a:t>
            </a:r>
            <a:r>
              <a:rPr lang="en-US" dirty="0" smtClean="0">
                <a:sym typeface="Symbol"/>
              </a:rPr>
              <a:t> </a:t>
            </a:r>
            <a:r>
              <a:rPr lang="en-US" baseline="-25000" dirty="0" smtClean="0">
                <a:sym typeface="Symbol" pitchFamily="18" charset="2"/>
              </a:rPr>
              <a:t>v </a:t>
            </a:r>
            <a:r>
              <a:rPr lang="en-US" baseline="-25000" dirty="0">
                <a:sym typeface="Symbol" pitchFamily="18" charset="2"/>
              </a:rPr>
              <a:t> </a:t>
            </a:r>
            <a:r>
              <a:rPr lang="en-US" baseline="-25000" dirty="0">
                <a:sym typeface="Symbol"/>
              </a:rPr>
              <a:t> 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/>
              <a:t>P(X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= u, Y = v)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Continuous </a:t>
            </a:r>
            <a:r>
              <a:rPr lang="en-US" dirty="0" smtClean="0"/>
              <a:t>case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	 </a:t>
            </a:r>
            <a:r>
              <a:rPr lang="en-US" dirty="0" smtClean="0">
                <a:sym typeface="Symbol" pitchFamily="18" charset="2"/>
              </a:rPr>
              <a:t> </a:t>
            </a:r>
            <a:r>
              <a:rPr lang="en-US" baseline="-25000" dirty="0">
                <a:sym typeface="Symbol" pitchFamily="18" charset="2"/>
              </a:rPr>
              <a:t>u</a:t>
            </a:r>
            <a:r>
              <a:rPr lang="en-US" baseline="-25000" dirty="0">
                <a:sym typeface="Symbol"/>
              </a:rPr>
              <a:t>(-</a:t>
            </a:r>
            <a:r>
              <a:rPr lang="en-US" baseline="-25000" dirty="0" smtClean="0">
                <a:sym typeface="Symbol"/>
              </a:rPr>
              <a:t>, </a:t>
            </a:r>
            <a:r>
              <a:rPr lang="en-US" baseline="-25000" dirty="0">
                <a:sym typeface="Symbol"/>
              </a:rPr>
              <a:t>)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>
                <a:sym typeface="Symbol" pitchFamily="18" charset="2"/>
              </a:rPr>
              <a:t> </a:t>
            </a:r>
            <a:r>
              <a:rPr lang="en-US" baseline="-25000" dirty="0">
                <a:sym typeface="Symbol" pitchFamily="18" charset="2"/>
              </a:rPr>
              <a:t>v</a:t>
            </a:r>
            <a:r>
              <a:rPr lang="en-US" baseline="-25000" dirty="0">
                <a:sym typeface="Symbol"/>
              </a:rPr>
              <a:t>(-</a:t>
            </a:r>
            <a:r>
              <a:rPr lang="en-US" baseline="-25000" dirty="0" smtClean="0">
                <a:sym typeface="Symbol"/>
              </a:rPr>
              <a:t>,</a:t>
            </a:r>
            <a:r>
              <a:rPr lang="en-US" baseline="-25000" dirty="0">
                <a:sym typeface="Symbol"/>
              </a:rPr>
              <a:t> </a:t>
            </a:r>
            <a:r>
              <a:rPr lang="en-US" baseline="-25000" dirty="0" smtClean="0">
                <a:sym typeface="Symbol"/>
              </a:rPr>
              <a:t>) </a:t>
            </a:r>
            <a:r>
              <a:rPr lang="en-US" dirty="0" err="1">
                <a:sym typeface="Symbol"/>
              </a:rPr>
              <a:t>f</a:t>
            </a:r>
            <a:r>
              <a:rPr lang="en-US" baseline="-25000" dirty="0" err="1">
                <a:sym typeface="Symbol"/>
              </a:rPr>
              <a:t>XY</a:t>
            </a:r>
            <a:r>
              <a:rPr lang="en-US" dirty="0">
                <a:sym typeface="Symbol"/>
              </a:rPr>
              <a:t>(</a:t>
            </a:r>
            <a:r>
              <a:rPr lang="en-US" dirty="0" err="1">
                <a:sym typeface="Symbol"/>
              </a:rPr>
              <a:t>u,v</a:t>
            </a:r>
            <a:r>
              <a:rPr lang="en-US" dirty="0">
                <a:sym typeface="Symbol"/>
              </a:rPr>
              <a:t>) </a:t>
            </a:r>
            <a:r>
              <a:rPr lang="en-US" dirty="0" err="1" smtClean="0">
                <a:sym typeface="Symbol"/>
              </a:rPr>
              <a:t>dvdu</a:t>
            </a:r>
            <a:r>
              <a:rPr lang="en-US" dirty="0" smtClean="0">
                <a:sym typeface="Symbol"/>
              </a:rPr>
              <a:t> = 1</a:t>
            </a:r>
            <a:endParaRPr lang="en-US" dirty="0">
              <a:sym typeface="Symbol"/>
            </a:endParaRPr>
          </a:p>
          <a:p>
            <a:pPr marL="342900" lvl="1" indent="-342900">
              <a:buFontTx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342900" lvl="1" indent="-342900">
              <a:buFontTx/>
              <a:buChar char="•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Probability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8106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188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Two random variables ‘X’ &amp; ‘Y’ are called independent if: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P(X, Y) =  P(X).P(Y)</a:t>
            </a:r>
          </a:p>
          <a:p>
            <a:pPr>
              <a:buNone/>
            </a:pPr>
            <a:r>
              <a:rPr lang="en-US" dirty="0" smtClean="0"/>
              <a:t>	P(X</a:t>
            </a:r>
            <a:r>
              <a:rPr lang="en-US" dirty="0" smtClean="0">
                <a:sym typeface="Symbol"/>
              </a:rPr>
              <a:t> x, Y  y) = </a:t>
            </a:r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x</a:t>
            </a:r>
            <a:r>
              <a:rPr lang="en-US" dirty="0" smtClean="0"/>
              <a:t>).P(Y </a:t>
            </a:r>
            <a:r>
              <a:rPr lang="en-US" dirty="0" smtClean="0">
                <a:sym typeface="Symbol"/>
              </a:rPr>
              <a:t> y</a:t>
            </a:r>
            <a:r>
              <a:rPr lang="en-US" dirty="0" smtClean="0"/>
              <a:t>)</a:t>
            </a:r>
            <a:r>
              <a:rPr lang="en-US" dirty="0" smtClean="0">
                <a:sym typeface="Symbol"/>
              </a:rPr>
              <a:t>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Independence means that probability of one of the variables does not change if the other is known.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170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X = {Value from the roll of a fair dice}</a:t>
            </a:r>
          </a:p>
          <a:p>
            <a:pPr>
              <a:buNone/>
            </a:pPr>
            <a:r>
              <a:rPr lang="en-US" dirty="0" smtClean="0"/>
              <a:t>Y = {Value is odd or even}</a:t>
            </a:r>
          </a:p>
          <a:p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3; </a:t>
            </a:r>
            <a:r>
              <a:rPr lang="en-US" dirty="0" smtClean="0"/>
              <a:t>Y = even)</a:t>
            </a:r>
          </a:p>
          <a:p>
            <a:pPr>
              <a:buNone/>
            </a:pPr>
            <a:r>
              <a:rPr lang="en-US" dirty="0" smtClean="0"/>
              <a:t>	= P(X=2) = 1/6</a:t>
            </a:r>
          </a:p>
          <a:p>
            <a:r>
              <a:rPr lang="en-US" dirty="0" smtClean="0"/>
              <a:t>P(X </a:t>
            </a:r>
            <a:r>
              <a:rPr lang="en-US" dirty="0" smtClean="0">
                <a:sym typeface="Symbol"/>
              </a:rPr>
              <a:t> 3) = 3/6; </a:t>
            </a:r>
            <a:r>
              <a:rPr lang="en-US" dirty="0" smtClean="0"/>
              <a:t>P(Y = even</a:t>
            </a:r>
            <a:r>
              <a:rPr lang="en-US" dirty="0" smtClean="0">
                <a:sym typeface="Symbol"/>
              </a:rPr>
              <a:t>) = 3/6;</a:t>
            </a:r>
          </a:p>
          <a:p>
            <a:pPr>
              <a:buNone/>
            </a:pPr>
            <a:r>
              <a:rPr lang="en-US" dirty="0" smtClean="0"/>
              <a:t>	=&gt;	P(X </a:t>
            </a:r>
            <a:r>
              <a:rPr lang="en-US" dirty="0" smtClean="0">
                <a:sym typeface="Symbol"/>
              </a:rPr>
              <a:t> 3).</a:t>
            </a:r>
            <a:r>
              <a:rPr lang="en-US" dirty="0" smtClean="0"/>
              <a:t>P(Y = even</a:t>
            </a:r>
            <a:r>
              <a:rPr lang="en-US" dirty="0" smtClean="0">
                <a:sym typeface="Symbol"/>
              </a:rPr>
              <a:t>) = 1/4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They are not independent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01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Scatter Graphs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792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Scatter graphs are a good way to explore relationships between variables including outputs</a:t>
            </a:r>
          </a:p>
          <a:p>
            <a:r>
              <a:rPr lang="en-US" dirty="0" smtClean="0"/>
              <a:t>“Fuzzing” data can enable you see data points that would normally be overlapped on the graph</a:t>
            </a:r>
          </a:p>
          <a:p>
            <a:pPr lvl="1"/>
            <a:r>
              <a:rPr lang="en-US" dirty="0" smtClean="0"/>
              <a:t>Randomly perturb data point in each direction</a:t>
            </a:r>
          </a:p>
          <a:p>
            <a:pPr lvl="2"/>
            <a:r>
              <a:rPr lang="en-US" dirty="0" smtClean="0"/>
              <a:t>(x</a:t>
            </a:r>
            <a:r>
              <a:rPr lang="en-US" baseline="-25000" dirty="0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j</a:t>
            </a:r>
            <a:r>
              <a:rPr lang="en-US" dirty="0" smtClean="0"/>
              <a:t>) -&gt; </a:t>
            </a:r>
            <a:r>
              <a:rPr lang="en-US" dirty="0"/>
              <a:t>(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en-US" dirty="0" smtClean="0"/>
              <a:t>+</a:t>
            </a:r>
            <a:r>
              <a:rPr lang="en-US" dirty="0"/>
              <a:t> </a:t>
            </a:r>
            <a:r>
              <a:rPr lang="en-US" dirty="0" smtClean="0">
                <a:sym typeface="Symbol"/>
              </a:rPr>
              <a:t></a:t>
            </a:r>
            <a:r>
              <a:rPr lang="en-US" baseline="-25000" dirty="0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j</a:t>
            </a:r>
            <a:r>
              <a:rPr lang="en-US" dirty="0" smtClean="0"/>
              <a:t>+ </a:t>
            </a:r>
            <a:r>
              <a:rPr lang="en-US" dirty="0" smtClean="0">
                <a:sym typeface="Symbol"/>
              </a:rPr>
              <a:t></a:t>
            </a:r>
            <a:r>
              <a:rPr lang="en-US" baseline="-25000" dirty="0" smtClean="0"/>
              <a:t>j </a:t>
            </a:r>
            <a:r>
              <a:rPr lang="en-US" dirty="0" smtClean="0"/>
              <a:t>)</a:t>
            </a:r>
          </a:p>
          <a:p>
            <a:pPr lvl="2"/>
            <a:r>
              <a:rPr lang="en-US" dirty="0">
                <a:sym typeface="Symbol"/>
              </a:rPr>
              <a:t></a:t>
            </a:r>
            <a:r>
              <a:rPr lang="en-US" baseline="-25000" dirty="0"/>
              <a:t>i</a:t>
            </a:r>
            <a:r>
              <a:rPr lang="en-US" dirty="0"/>
              <a:t> &lt;&lt; 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en-US" dirty="0" smtClean="0"/>
              <a:t>, </a:t>
            </a:r>
            <a:r>
              <a:rPr lang="en-US" dirty="0" smtClean="0">
                <a:sym typeface="Symbol"/>
              </a:rPr>
              <a:t></a:t>
            </a:r>
            <a:r>
              <a:rPr lang="en-US" baseline="-25000" dirty="0" smtClean="0"/>
              <a:t>j</a:t>
            </a:r>
            <a:r>
              <a:rPr lang="en-US" dirty="0" smtClean="0"/>
              <a:t> &lt;&lt;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j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Scatter Graphs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3342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Scatter Graph</a:t>
            </a:r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146" y="990599"/>
            <a:ext cx="8736054" cy="525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365676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90600"/>
            <a:ext cx="873483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Fuzzed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793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BAYES’ Theorem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809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’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Conditional probability</a:t>
            </a:r>
          </a:p>
          <a:p>
            <a:pPr>
              <a:buNone/>
            </a:pPr>
            <a:r>
              <a:rPr lang="en-US" dirty="0" smtClean="0"/>
              <a:t>P(X|Y)  is what is the probability of ‘X’ occurring given we know that ‘Y’ happened.</a:t>
            </a:r>
          </a:p>
          <a:p>
            <a:r>
              <a:rPr lang="en-US" dirty="0" smtClean="0"/>
              <a:t>P(it rained | the grass is wet)</a:t>
            </a:r>
          </a:p>
          <a:p>
            <a:endParaRPr lang="en-US" dirty="0" smtClean="0"/>
          </a:p>
          <a:p>
            <a:pPr>
              <a:buNone/>
            </a:pPr>
            <a:r>
              <a:rPr lang="en-US" u="sng" dirty="0" err="1" smtClean="0"/>
              <a:t>Bayes</a:t>
            </a:r>
            <a:r>
              <a:rPr lang="en-US" u="sng" dirty="0" smtClean="0"/>
              <a:t> Theorem</a:t>
            </a:r>
            <a:r>
              <a:rPr lang="en-US" dirty="0"/>
              <a:t>:</a:t>
            </a: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195807"/>
              </p:ext>
            </p:extLst>
          </p:nvPr>
        </p:nvGraphicFramePr>
        <p:xfrm>
          <a:off x="3733800" y="4114800"/>
          <a:ext cx="3657600" cy="1109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Equation" r:id="rId4" imgW="1549080" imgH="469800" progId="Equation.DSMT4">
                  <p:embed/>
                </p:oleObj>
              </mc:Choice>
              <mc:Fallback>
                <p:oleObj name="Equation" r:id="rId4" imgW="154908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114800"/>
                        <a:ext cx="3657600" cy="1109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38200" y="5638800"/>
          <a:ext cx="73723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Equation" r:id="rId6" imgW="2730240" imgH="253800" progId="Equation.DSMT4">
                  <p:embed/>
                </p:oleObj>
              </mc:Choice>
              <mc:Fallback>
                <p:oleObj name="Equation" r:id="rId6" imgW="27302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638800"/>
                        <a:ext cx="73723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765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 = Event that grass is wet</a:t>
            </a:r>
          </a:p>
          <a:p>
            <a:pPr marL="0" indent="0">
              <a:buNone/>
            </a:pPr>
            <a:r>
              <a:rPr lang="en-US" dirty="0" smtClean="0"/>
              <a:t>R = Event that it rained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P(W and R) 	 = 0.5</a:t>
            </a:r>
          </a:p>
          <a:p>
            <a:pPr marL="0" indent="0">
              <a:buNone/>
            </a:pPr>
            <a:r>
              <a:rPr lang="en-US" dirty="0"/>
              <a:t>P</a:t>
            </a:r>
            <a:r>
              <a:rPr lang="en-US" dirty="0" smtClean="0"/>
              <a:t>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 </a:t>
            </a:r>
            <a:r>
              <a:rPr lang="en-US" dirty="0"/>
              <a:t>and R) </a:t>
            </a:r>
            <a:r>
              <a:rPr lang="en-US" dirty="0" smtClean="0"/>
              <a:t>	 = 0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P(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 </a:t>
            </a:r>
            <a:r>
              <a:rPr lang="en-US" dirty="0"/>
              <a:t>and 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R)	 = 0.4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P(W and 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R</a:t>
            </a:r>
            <a:r>
              <a:rPr lang="en-US" dirty="0"/>
              <a:t>) </a:t>
            </a:r>
            <a:r>
              <a:rPr lang="en-US" dirty="0" smtClean="0"/>
              <a:t>	 = </a:t>
            </a:r>
            <a:r>
              <a:rPr lang="en-US" u="sng" dirty="0" smtClean="0"/>
              <a:t>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 1.0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8940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P(W)	= P(W and R)  + P(W </a:t>
            </a:r>
            <a:r>
              <a:rPr lang="en-US" dirty="0"/>
              <a:t>and </a:t>
            </a:r>
            <a:r>
              <a:rPr lang="en-US" dirty="0">
                <a:sym typeface="Symbol"/>
              </a:rPr>
              <a:t> </a:t>
            </a:r>
            <a:r>
              <a:rPr lang="en-US" dirty="0" smtClean="0"/>
              <a:t>R)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	= 0.5 + 0.1 = 0.6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P(R|W) 	= </a:t>
            </a:r>
            <a:r>
              <a:rPr lang="en-US" dirty="0"/>
              <a:t>P(W and R</a:t>
            </a:r>
            <a:r>
              <a:rPr lang="en-US" dirty="0" smtClean="0"/>
              <a:t>) / P(W)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0.5 / 0.6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5/6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1303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P(R|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W) = </a:t>
            </a:r>
            <a:r>
              <a:rPr lang="en-US" dirty="0"/>
              <a:t>P</a:t>
            </a:r>
            <a:r>
              <a:rPr lang="en-US" dirty="0" smtClean="0"/>
              <a:t>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 </a:t>
            </a:r>
            <a:r>
              <a:rPr lang="en-US" dirty="0"/>
              <a:t>and R</a:t>
            </a:r>
            <a:r>
              <a:rPr lang="en-US" dirty="0" smtClean="0"/>
              <a:t>) / P(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0</a:t>
            </a:r>
            <a:r>
              <a:rPr lang="en-US" dirty="0"/>
              <a:t> / P(</a:t>
            </a:r>
            <a:r>
              <a:rPr lang="en-US" dirty="0">
                <a:sym typeface="Symbol"/>
              </a:rPr>
              <a:t></a:t>
            </a:r>
            <a:r>
              <a:rPr lang="en-US" dirty="0"/>
              <a:t>W</a:t>
            </a:r>
            <a:r>
              <a:rPr lang="en-US" dirty="0" smtClean="0"/>
              <a:t>) = 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P(R)</a:t>
            </a:r>
            <a:r>
              <a:rPr lang="en-US" dirty="0"/>
              <a:t>		= P(W and R)  + P</a:t>
            </a:r>
            <a:r>
              <a:rPr lang="en-US" dirty="0" smtClean="0"/>
              <a:t>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 </a:t>
            </a:r>
            <a:r>
              <a:rPr lang="en-US" dirty="0"/>
              <a:t>and </a:t>
            </a:r>
            <a:r>
              <a:rPr lang="en-US" dirty="0" smtClean="0"/>
              <a:t>R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	 	= 0.5 + </a:t>
            </a:r>
            <a:r>
              <a:rPr lang="en-US" dirty="0" smtClean="0"/>
              <a:t>0 </a:t>
            </a:r>
            <a:r>
              <a:rPr lang="en-US" dirty="0"/>
              <a:t>= </a:t>
            </a:r>
            <a:r>
              <a:rPr lang="en-US" dirty="0" smtClean="0"/>
              <a:t>0.5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P(R)		</a:t>
            </a:r>
            <a:r>
              <a:rPr lang="en-US" dirty="0" smtClean="0"/>
              <a:t>= P(R|W)</a:t>
            </a:r>
            <a:r>
              <a:rPr lang="en-US" dirty="0"/>
              <a:t> P(W)</a:t>
            </a:r>
            <a:r>
              <a:rPr lang="en-US" dirty="0" smtClean="0"/>
              <a:t>  </a:t>
            </a:r>
            <a:r>
              <a:rPr lang="en-US" dirty="0"/>
              <a:t>+ </a:t>
            </a:r>
            <a:r>
              <a:rPr lang="en-US" dirty="0" smtClean="0"/>
              <a:t>P(</a:t>
            </a:r>
            <a:r>
              <a:rPr lang="en-US" dirty="0" smtClean="0">
                <a:sym typeface="Symbol"/>
              </a:rPr>
              <a:t>R|</a:t>
            </a:r>
            <a:r>
              <a:rPr lang="en-US" dirty="0" smtClean="0"/>
              <a:t>W)P(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 	= </a:t>
            </a:r>
            <a:r>
              <a:rPr lang="en-US" dirty="0" smtClean="0"/>
              <a:t>5/6 x 0.6 </a:t>
            </a:r>
            <a:r>
              <a:rPr lang="en-US" dirty="0"/>
              <a:t>+ 0 = 0.5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575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if got dependent input data?</a:t>
            </a:r>
          </a:p>
          <a:p>
            <a:pPr lvl="1"/>
            <a:r>
              <a:rPr lang="en-US" dirty="0" smtClean="0"/>
              <a:t>Joint distribution can be hard to manipulate</a:t>
            </a:r>
          </a:p>
          <a:p>
            <a:pPr lvl="1"/>
            <a:r>
              <a:rPr lang="en-US" dirty="0" smtClean="0"/>
              <a:t>Suggest use Bayes theorem for selection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Data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568575"/>
              </p:ext>
            </p:extLst>
          </p:nvPr>
        </p:nvGraphicFramePr>
        <p:xfrm>
          <a:off x="1752600" y="3429000"/>
          <a:ext cx="44370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Equation" r:id="rId3" imgW="1879560" imgH="253800" progId="Equation.DSMT4">
                  <p:embed/>
                </p:oleObj>
              </mc:Choice>
              <mc:Fallback>
                <p:oleObj name="Equation" r:id="rId3" imgW="187956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429000"/>
                        <a:ext cx="443706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68628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to determine agent weight, W, and height, H, how both have normal distribution:</a:t>
            </a:r>
          </a:p>
          <a:p>
            <a:pPr lvl="1"/>
            <a:r>
              <a:rPr lang="en-US" dirty="0" smtClean="0"/>
              <a:t>W ~ N(</a:t>
            </a:r>
            <a:r>
              <a:rPr lang="en-US" dirty="0" smtClean="0">
                <a:sym typeface="Symbol"/>
              </a:rPr>
              <a:t></a:t>
            </a:r>
            <a:r>
              <a:rPr lang="en-US" baseline="-25000" dirty="0" smtClean="0">
                <a:sym typeface="Symbol"/>
              </a:rPr>
              <a:t>w</a:t>
            </a:r>
            <a:r>
              <a:rPr lang="en-US" dirty="0" smtClean="0">
                <a:sym typeface="Symbol"/>
              </a:rPr>
              <a:t>, </a:t>
            </a:r>
            <a:r>
              <a:rPr lang="en-US" baseline="-25000" dirty="0" smtClean="0">
                <a:sym typeface="Symbol"/>
              </a:rPr>
              <a:t>w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/>
              <a:t>) to realize weight “w”</a:t>
            </a:r>
          </a:p>
          <a:p>
            <a:pPr lvl="1"/>
            <a:r>
              <a:rPr lang="en-US" dirty="0" smtClean="0"/>
              <a:t>Use “w” to determine parameters of mean and variance for the height parameter</a:t>
            </a:r>
          </a:p>
          <a:p>
            <a:pPr lvl="1"/>
            <a:r>
              <a:rPr lang="en-US" dirty="0" smtClean="0"/>
              <a:t>H </a:t>
            </a:r>
            <a:r>
              <a:rPr lang="en-US" dirty="0"/>
              <a:t>~ N(</a:t>
            </a:r>
            <a:r>
              <a:rPr lang="en-US" dirty="0" smtClean="0">
                <a:sym typeface="Symbol"/>
              </a:rPr>
              <a:t></a:t>
            </a:r>
            <a:r>
              <a:rPr lang="en-US" baseline="-25000" dirty="0" smtClean="0">
                <a:sym typeface="Symbol"/>
              </a:rPr>
              <a:t>H</a:t>
            </a:r>
            <a:r>
              <a:rPr lang="en-US" dirty="0" smtClean="0">
                <a:sym typeface="Symbol"/>
              </a:rPr>
              <a:t>(w), </a:t>
            </a:r>
            <a:r>
              <a:rPr lang="en-US" baseline="-25000" dirty="0" smtClean="0">
                <a:sym typeface="Symbol"/>
              </a:rPr>
              <a:t>H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>
                <a:sym typeface="Symbol"/>
              </a:rPr>
              <a:t>(w</a:t>
            </a:r>
            <a:r>
              <a:rPr lang="en-US" dirty="0" smtClean="0">
                <a:sym typeface="Symbol"/>
              </a:rPr>
              <a:t>)</a:t>
            </a:r>
            <a:r>
              <a:rPr lang="en-US" dirty="0" smtClean="0"/>
              <a:t>)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2582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463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Statistics</a:t>
            </a:r>
          </a:p>
          <a:p>
            <a:pPr lvl="1"/>
            <a:r>
              <a:rPr lang="en-US" dirty="0" smtClean="0"/>
              <a:t>numerical facts or data themselves.</a:t>
            </a:r>
          </a:p>
          <a:p>
            <a:endParaRPr lang="en-US" dirty="0" smtClean="0"/>
          </a:p>
          <a:p>
            <a:r>
              <a:rPr lang="en-US" b="1" u="sng" dirty="0" smtClean="0"/>
              <a:t>Descriptive Statistics</a:t>
            </a:r>
          </a:p>
          <a:p>
            <a:pPr lvl="1"/>
            <a:r>
              <a:rPr lang="en-US" dirty="0" smtClean="0"/>
              <a:t>Describes features of a collection of data</a:t>
            </a:r>
          </a:p>
          <a:p>
            <a:endParaRPr lang="en-US" dirty="0" smtClean="0"/>
          </a:p>
          <a:p>
            <a:r>
              <a:rPr lang="en-US" b="1" dirty="0" smtClean="0"/>
              <a:t>Inferential Statistics</a:t>
            </a:r>
          </a:p>
          <a:p>
            <a:pPr lvl="1"/>
            <a:r>
              <a:rPr lang="en-US" dirty="0" smtClean="0"/>
              <a:t>Drawing conclusions about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236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Estimators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Is an estimator of a parameter based on sample found: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42999" y="2895600"/>
          <a:ext cx="639387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4" name="Equation" r:id="rId4" imgW="1803240" imgH="279360" progId="Equation.DSMT4">
                  <p:embed/>
                </p:oleObj>
              </mc:Choice>
              <mc:Fallback>
                <p:oleObj name="Equation" r:id="rId4" imgW="18032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99" y="2895600"/>
                        <a:ext cx="6393873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4343400"/>
            <a:ext cx="82296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is said to be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unbiased if: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532188" y="5248275"/>
          <a:ext cx="2071687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5" name="Equation" r:id="rId6" imgW="583920" imgH="241200" progId="Equation.DSMT4">
                  <p:embed/>
                </p:oleObj>
              </mc:Choice>
              <mc:Fallback>
                <p:oleObj name="Equation" r:id="rId6" imgW="5839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2188" y="5248275"/>
                        <a:ext cx="2071687" cy="855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88835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355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A measure of spread of the data: </a:t>
            </a:r>
          </a:p>
          <a:p>
            <a:pPr>
              <a:buNone/>
            </a:pPr>
            <a:r>
              <a:rPr lang="en-US" sz="4400" b="1" dirty="0" smtClean="0"/>
              <a:t>	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Standard Deviation</a:t>
            </a:r>
          </a:p>
          <a:p>
            <a:pPr marL="742950" lvl="2" indent="-342900"/>
            <a:r>
              <a:rPr lang="en-US" b="1" dirty="0" smtClean="0">
                <a:sym typeface="Symbol"/>
              </a:rPr>
              <a:t>  = </a:t>
            </a:r>
            <a:r>
              <a:rPr lang="en-US" dirty="0" smtClean="0">
                <a:sym typeface="Symbol"/>
              </a:rPr>
              <a:t>+</a:t>
            </a:r>
            <a:r>
              <a:rPr lang="en-US" dirty="0" err="1" smtClean="0"/>
              <a:t>Var</a:t>
            </a:r>
            <a:r>
              <a:rPr lang="en-US" dirty="0" smtClean="0"/>
              <a:t>(X) 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Co-variance is </a:t>
            </a:r>
            <a:r>
              <a:rPr lang="en-US" dirty="0" smtClean="0"/>
              <a:t>a measure of how much two variables change together</a:t>
            </a:r>
            <a:r>
              <a:rPr lang="en-US" b="1" dirty="0" smtClean="0">
                <a:sym typeface="Symbol"/>
              </a:rPr>
              <a:t> </a:t>
            </a:r>
            <a:endParaRPr lang="en-US" dirty="0" smtClean="0">
              <a:sym typeface="Symbol"/>
            </a:endParaRPr>
          </a:p>
          <a:p>
            <a:endParaRPr lang="en-US" dirty="0" smtClean="0">
              <a:sym typeface="Symbol"/>
            </a:endParaRPr>
          </a:p>
          <a:p>
            <a:endParaRPr lang="en-US" dirty="0" smtClean="0">
              <a:sym typeface="Symbol"/>
            </a:endParaRPr>
          </a:p>
          <a:p>
            <a:endParaRPr lang="en-US" dirty="0" smtClean="0">
              <a:sym typeface="Symbol"/>
            </a:endParaRP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828799" y="1600200"/>
          <a:ext cx="4311133" cy="1392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name="Equation" r:id="rId4" imgW="2044440" imgH="660240" progId="Equation.DSMT4">
                  <p:embed/>
                </p:oleObj>
              </mc:Choice>
              <mc:Fallback>
                <p:oleObj name="Equation" r:id="rId4" imgW="204444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799" y="1600200"/>
                        <a:ext cx="4311133" cy="13924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1600200" y="5105400"/>
          <a:ext cx="6040379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Equation" r:id="rId6" imgW="2857320" imgH="558720" progId="Equation.DSMT4">
                  <p:embed/>
                </p:oleObj>
              </mc:Choice>
              <mc:Fallback>
                <p:oleObj name="Equation" r:id="rId6" imgW="285732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105400"/>
                        <a:ext cx="6040379" cy="118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73281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Expectation</a:t>
            </a:r>
            <a:endParaRPr lang="en-US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685800" y="2743200"/>
          <a:ext cx="7728953" cy="239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Equation" r:id="rId4" imgW="2374560" imgH="736560" progId="Equation.DSMT4">
                  <p:embed/>
                </p:oleObj>
              </mc:Choice>
              <mc:Fallback>
                <p:oleObj name="Equation" r:id="rId4" imgW="2374560" imgH="736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743200"/>
                        <a:ext cx="7728953" cy="2397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62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For a discrete random variables ‘X’ and ‘Y’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7092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Pearson product-moment </a:t>
            </a:r>
            <a:br>
              <a:rPr lang="en-US" dirty="0" smtClean="0"/>
            </a:br>
            <a:r>
              <a:rPr lang="en-US" dirty="0" smtClean="0"/>
              <a:t>correlation coefficient</a:t>
            </a:r>
            <a:endParaRPr lang="en-US" dirty="0"/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2057400" y="2057400"/>
          <a:ext cx="3059112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Equation" r:id="rId4" imgW="939600" imgH="457200" progId="Equation.DSMT4">
                  <p:embed/>
                </p:oleObj>
              </mc:Choice>
              <mc:Fallback>
                <p:oleObj name="Equation" r:id="rId4" imgW="9396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57400"/>
                        <a:ext cx="3059112" cy="1487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6096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Correlation</a:t>
            </a:r>
            <a:r>
              <a:rPr lang="en-US" dirty="0" smtClean="0"/>
              <a:t> is a measure </a:t>
            </a:r>
            <a:r>
              <a:rPr lang="en-US" i="1" dirty="0" smtClean="0"/>
              <a:t>linear </a:t>
            </a:r>
            <a:r>
              <a:rPr lang="en-US" dirty="0" smtClean="0"/>
              <a:t>dependence between variables</a:t>
            </a:r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609600" y="4038600"/>
            <a:ext cx="8305800" cy="2209800"/>
          </a:xfrm>
          <a:prstGeom prst="rect">
            <a:avLst/>
          </a:prstGeom>
        </p:spPr>
        <p:txBody>
          <a:bodyPr/>
          <a:lstStyle/>
          <a:p>
            <a:pPr marL="342900" lvl="0" indent="-342900" eaLnBrk="0" hangingPunct="0">
              <a:spcBef>
                <a:spcPct val="20000"/>
              </a:spcBef>
              <a:buSzPct val="100000"/>
            </a:pPr>
            <a:r>
              <a:rPr lang="en-US" sz="3200" b="0" i="0" kern="0" dirty="0" smtClean="0">
                <a:sym typeface="Symbol"/>
              </a:rPr>
              <a:t> [-1, 1]		or	 [-100%, 100%] </a:t>
            </a:r>
          </a:p>
          <a:p>
            <a:pPr marL="342900" lvl="0" indent="-342900" eaLnBrk="0" hangingPunct="0">
              <a:spcBef>
                <a:spcPct val="20000"/>
              </a:spcBef>
              <a:buSzPct val="100000"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 = 0		no correlation between variables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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= 1		positive correlation between variables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Symbo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 = -1	negative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correlation between variables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2182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1600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When dealing with sample, the </a:t>
            </a:r>
            <a:r>
              <a:rPr lang="en-US" i="1" dirty="0" smtClean="0"/>
              <a:t>sample correlation coefficient </a:t>
            </a:r>
            <a:r>
              <a:rPr lang="en-US" dirty="0" smtClean="0"/>
              <a:t>statistic ‘r’ can be found using: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38200" y="2819400"/>
          <a:ext cx="543306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Equation" r:id="rId4" imgW="2044440" imgH="888840" progId="Equation.DSMT4">
                  <p:embed/>
                </p:oleObj>
              </mc:Choice>
              <mc:Fallback>
                <p:oleObj name="Equation" r:id="rId4" imgW="204444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819400"/>
                        <a:ext cx="5433060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7379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pic>
        <p:nvPicPr>
          <p:cNvPr id="2050" name="Picture 2" descr="File:Correlation examples.png"/>
          <p:cNvPicPr>
            <a:picLocks noChangeAspect="1" noChangeArrowheads="1"/>
          </p:cNvPicPr>
          <p:nvPr/>
        </p:nvPicPr>
        <p:blipFill>
          <a:blip r:embed="rId3" cstate="print"/>
          <a:srcRect r="1176"/>
          <a:stretch>
            <a:fillRect/>
          </a:stretch>
        </p:blipFill>
        <p:spPr bwMode="auto">
          <a:xfrm>
            <a:off x="0" y="1524000"/>
            <a:ext cx="9144000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24663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3575"/>
            <a:ext cx="45942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2971800"/>
            <a:ext cx="840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 = 1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9775" y="663575"/>
            <a:ext cx="45942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5200"/>
            <a:ext cx="45942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559175"/>
            <a:ext cx="45942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827419" y="2971800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 = 0.96885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5867400"/>
            <a:ext cx="1954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 = 0.867281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56019" y="5867400"/>
            <a:ext cx="1954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 = 0.252032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5134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2" grpId="0" build="allAtOnce"/>
      <p:bldP spid="13" grpId="0" build="allAtOnce"/>
      <p:bldP spid="14" grpId="0" build="allAtOnce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45942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9775" y="685800"/>
            <a:ext cx="45942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57600"/>
            <a:ext cx="45942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49775" y="3635375"/>
            <a:ext cx="45942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09600" y="2971800"/>
            <a:ext cx="1954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 = 0.031317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827419" y="2971800"/>
            <a:ext cx="942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 = -1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5867400"/>
            <a:ext cx="856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 = ?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56019" y="5867400"/>
            <a:ext cx="1885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 = -0.04806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34152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12" grpId="0" build="allAtOnce"/>
      <p:bldP spid="13" grpId="0" build="allAtOnce"/>
      <p:bldP spid="14" grpId="0" build="allAtOnce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“Correlation  does not imply Causation”</a:t>
            </a:r>
          </a:p>
          <a:p>
            <a:pPr lvl="1"/>
            <a:r>
              <a:rPr lang="en-US" dirty="0" smtClean="0"/>
              <a:t>Cancer causes smoking!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Possible reasons for correlation of ‘A’ and ‘B’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‘A’ causes ‘B’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‘B’ causes ‘A’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By chance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Third-party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Self-reinforcing or vicious circle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6573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High vice-crime figures in city reported in newspaper</a:t>
            </a:r>
          </a:p>
          <a:p>
            <a:r>
              <a:rPr lang="en-US" dirty="0" smtClean="0"/>
              <a:t>Mayor is upset, tells police chief to clean up city</a:t>
            </a:r>
          </a:p>
          <a:p>
            <a:r>
              <a:rPr lang="en-US" dirty="0" smtClean="0"/>
              <a:t>Police chief setups squad to deal with vice-crime</a:t>
            </a:r>
          </a:p>
          <a:p>
            <a:r>
              <a:rPr lang="en-US" dirty="0" smtClean="0"/>
              <a:t>Lots of arrests are made</a:t>
            </a:r>
          </a:p>
          <a:p>
            <a:r>
              <a:rPr lang="en-US" dirty="0" smtClean="0"/>
              <a:t>Following week, Mayor even more upset. 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682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Post hoc ergo propter hoc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Latin for "after this, therefore because of this", </a:t>
            </a:r>
          </a:p>
          <a:p>
            <a:r>
              <a:rPr lang="en-US" dirty="0" smtClean="0"/>
              <a:t>logical fallacy that states:</a:t>
            </a:r>
          </a:p>
          <a:p>
            <a:pPr lvl="1">
              <a:buNone/>
            </a:pPr>
            <a:r>
              <a:rPr lang="en-US" dirty="0" smtClean="0"/>
              <a:t>"Since that event followed this one, that event must have been caused by this one.“ </a:t>
            </a:r>
          </a:p>
          <a:p>
            <a:r>
              <a:rPr lang="en-US" dirty="0" smtClean="0"/>
              <a:t>post hoc</a:t>
            </a:r>
          </a:p>
          <a:p>
            <a:r>
              <a:rPr lang="en-US" dirty="0" smtClean="0"/>
              <a:t>false cause, coincidental correlation, or correlation not causation</a:t>
            </a:r>
          </a:p>
          <a:p>
            <a:pPr algn="r">
              <a:buNone/>
            </a:pPr>
            <a:r>
              <a:rPr lang="en-US" dirty="0" smtClean="0"/>
              <a:t>-Wikipedia</a:t>
            </a:r>
          </a:p>
        </p:txBody>
      </p:sp>
    </p:spTree>
    <p:extLst>
      <p:ext uri="{BB962C8B-B14F-4D97-AF65-F5344CB8AC3E}">
        <p14:creationId xmlns:p14="http://schemas.microsoft.com/office/powerpoint/2010/main" val="4200477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 Test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066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Rule of thumbs are:</a:t>
            </a:r>
          </a:p>
          <a:p>
            <a:r>
              <a:rPr lang="en-US" dirty="0" smtClean="0"/>
              <a:t>80% rule</a:t>
            </a:r>
          </a:p>
          <a:p>
            <a:r>
              <a:rPr lang="en-US" dirty="0" smtClean="0"/>
              <a:t>70% rule</a:t>
            </a:r>
          </a:p>
          <a:p>
            <a:endParaRPr lang="en-US" dirty="0" smtClean="0"/>
          </a:p>
          <a:p>
            <a:r>
              <a:rPr lang="en-US" dirty="0" smtClean="0"/>
              <a:t>There is a test but:</a:t>
            </a:r>
          </a:p>
          <a:p>
            <a:pPr lvl="1"/>
            <a:r>
              <a:rPr lang="en-US" dirty="0" smtClean="0"/>
              <a:t>Approximation</a:t>
            </a:r>
          </a:p>
          <a:p>
            <a:pPr lvl="1"/>
            <a:r>
              <a:rPr lang="en-US" dirty="0" smtClean="0"/>
              <a:t>Requires ‘normally distributed’ data</a:t>
            </a:r>
          </a:p>
          <a:p>
            <a:pPr lvl="1"/>
            <a:r>
              <a:rPr lang="en-US" dirty="0" smtClean="0"/>
              <a:t>Useless for small samples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2939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Statistic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066799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If X and Y are uncorrelated</a:t>
            </a:r>
            <a:r>
              <a:rPr lang="en-US" dirty="0" smtClean="0"/>
              <a:t>, the </a:t>
            </a:r>
            <a:r>
              <a:rPr lang="en-US" i="1" dirty="0" smtClean="0"/>
              <a:t>sample correlation coefficient ‘r’ </a:t>
            </a:r>
            <a:r>
              <a:rPr lang="en-US" dirty="0" smtClean="0"/>
              <a:t>from a sample of ‘n’, then: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561691"/>
              </p:ext>
            </p:extLst>
          </p:nvPr>
        </p:nvGraphicFramePr>
        <p:xfrm>
          <a:off x="2743200" y="2819400"/>
          <a:ext cx="1981200" cy="250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" name="Equation" r:id="rId4" imgW="723600" imgH="914400" progId="Equation.DSMT4">
                  <p:embed/>
                </p:oleObj>
              </mc:Choice>
              <mc:Fallback>
                <p:oleObj name="Equation" r:id="rId4" imgW="723600" imgH="914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819400"/>
                        <a:ext cx="1981200" cy="2503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197696"/>
              </p:ext>
            </p:extLst>
          </p:nvPr>
        </p:nvGraphicFramePr>
        <p:xfrm>
          <a:off x="457200" y="990600"/>
          <a:ext cx="416083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Equation" r:id="rId6" imgW="2006280" imgH="279360" progId="Equation.DSMT4">
                  <p:embed/>
                </p:oleObj>
              </mc:Choice>
              <mc:Fallback>
                <p:oleObj name="Equation" r:id="rId6" imgW="20062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990600"/>
                        <a:ext cx="4160838" cy="579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5257800"/>
            <a:ext cx="8229600" cy="1066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 a two-tailed test,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 need consider is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3200" b="0" i="0" kern="0" noProof="0" dirty="0" smtClean="0">
                <a:latin typeface="+mn-lt"/>
              </a:rPr>
              <a:t>P(|</a:t>
            </a:r>
            <a:r>
              <a:rPr lang="en-US" sz="3200" b="0" i="0" kern="0" noProof="0" dirty="0" smtClean="0">
                <a:latin typeface="+mn-lt"/>
                <a:sym typeface="Symbol"/>
              </a:rPr>
              <a:t>T| &gt;|t|)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1716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12503</TotalTime>
  <Pages>27</Pages>
  <Words>2553</Words>
  <Application>Microsoft Office PowerPoint</Application>
  <PresentationFormat>Letter Paper (8.5x11 in)</PresentationFormat>
  <Paragraphs>646</Paragraphs>
  <Slides>106</Slides>
  <Notes>57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2" baseType="lpstr">
      <vt:lpstr>Arial</vt:lpstr>
      <vt:lpstr>Symbol</vt:lpstr>
      <vt:lpstr>Times New Roman</vt:lpstr>
      <vt:lpstr>Wingdings</vt:lpstr>
      <vt:lpstr>default</vt:lpstr>
      <vt:lpstr>Equation</vt:lpstr>
      <vt:lpstr>PowerPoint Presentation</vt:lpstr>
      <vt:lpstr>Outline</vt:lpstr>
      <vt:lpstr>Prerequisite</vt:lpstr>
      <vt:lpstr>Types of Data</vt:lpstr>
      <vt:lpstr>Example Refresher Book</vt:lpstr>
      <vt:lpstr>Math Symbols</vt:lpstr>
      <vt:lpstr>Math Symbols</vt:lpstr>
      <vt:lpstr>Numbers</vt:lpstr>
      <vt:lpstr>DaTA TYPES</vt:lpstr>
      <vt:lpstr>Types of Data</vt:lpstr>
      <vt:lpstr>Types of Data</vt:lpstr>
      <vt:lpstr>Types of Data</vt:lpstr>
      <vt:lpstr>Types of Data</vt:lpstr>
      <vt:lpstr>Types of Data</vt:lpstr>
      <vt:lpstr>Continuous or Discrete</vt:lpstr>
      <vt:lpstr>Continuous or Discrete</vt:lpstr>
      <vt:lpstr>Continuous or Discrete</vt:lpstr>
      <vt:lpstr>Types of Data</vt:lpstr>
      <vt:lpstr>Notation</vt:lpstr>
      <vt:lpstr>Probability</vt:lpstr>
      <vt:lpstr>Random Numbers</vt:lpstr>
      <vt:lpstr>Example</vt:lpstr>
      <vt:lpstr>Continuous or Discrete</vt:lpstr>
      <vt:lpstr>Measure Theory</vt:lpstr>
      <vt:lpstr>Probability</vt:lpstr>
      <vt:lpstr>Probability</vt:lpstr>
      <vt:lpstr>Comparison</vt:lpstr>
      <vt:lpstr>Example</vt:lpstr>
      <vt:lpstr>Statistical Distributions</vt:lpstr>
      <vt:lpstr>Discrete Distribution</vt:lpstr>
      <vt:lpstr>Discrete Distribution</vt:lpstr>
      <vt:lpstr>Continuous Distribution</vt:lpstr>
      <vt:lpstr>Continuous Distribution</vt:lpstr>
      <vt:lpstr>Histogram</vt:lpstr>
      <vt:lpstr>Histogram</vt:lpstr>
      <vt:lpstr>Normal Distribution</vt:lpstr>
      <vt:lpstr>Normal Distribution</vt:lpstr>
      <vt:lpstr>Normal Distribution</vt:lpstr>
      <vt:lpstr>Comparison</vt:lpstr>
      <vt:lpstr>Discrete Distributions </vt:lpstr>
      <vt:lpstr>Distributions</vt:lpstr>
      <vt:lpstr>Bernoulli</vt:lpstr>
      <vt:lpstr>Binomial</vt:lpstr>
      <vt:lpstr>Binomial Distribution</vt:lpstr>
      <vt:lpstr>Geometric</vt:lpstr>
      <vt:lpstr>Negative Binomial</vt:lpstr>
      <vt:lpstr>Negative Binomial</vt:lpstr>
      <vt:lpstr>Example</vt:lpstr>
      <vt:lpstr>Poisson</vt:lpstr>
      <vt:lpstr>Poisson</vt:lpstr>
      <vt:lpstr>Continuous Distributions</vt:lpstr>
      <vt:lpstr>Empirical Distribution</vt:lpstr>
      <vt:lpstr>Normal</vt:lpstr>
      <vt:lpstr>Normal Distribution</vt:lpstr>
      <vt:lpstr>Chi-squared</vt:lpstr>
      <vt:lpstr>Chi-squared Distribution</vt:lpstr>
      <vt:lpstr>Student’s T-Distribution</vt:lpstr>
      <vt:lpstr>Student’s T distribution</vt:lpstr>
      <vt:lpstr>Exponential Distribution</vt:lpstr>
      <vt:lpstr>Triangular</vt:lpstr>
      <vt:lpstr>Gamma</vt:lpstr>
      <vt:lpstr>Lognormal</vt:lpstr>
      <vt:lpstr>Weibull</vt:lpstr>
      <vt:lpstr>Beta</vt:lpstr>
      <vt:lpstr>Representing Continuous value</vt:lpstr>
      <vt:lpstr>Representing Continuous Data</vt:lpstr>
      <vt:lpstr>Machine Code</vt:lpstr>
      <vt:lpstr>Machine Code</vt:lpstr>
      <vt:lpstr>Rounding errors</vt:lpstr>
      <vt:lpstr>Continuous or not</vt:lpstr>
      <vt:lpstr>Joint Probability</vt:lpstr>
      <vt:lpstr>Joint Probability</vt:lpstr>
      <vt:lpstr>Marginal Probability</vt:lpstr>
      <vt:lpstr>Joint Probability</vt:lpstr>
      <vt:lpstr>Independence</vt:lpstr>
      <vt:lpstr>Independent</vt:lpstr>
      <vt:lpstr>Example</vt:lpstr>
      <vt:lpstr>Scatter Graphs </vt:lpstr>
      <vt:lpstr>Scatter Graphs</vt:lpstr>
      <vt:lpstr>Scatter Graph</vt:lpstr>
      <vt:lpstr>Fuzzed</vt:lpstr>
      <vt:lpstr>BAYES’ Theorem</vt:lpstr>
      <vt:lpstr>Bayes’ Theorem</vt:lpstr>
      <vt:lpstr>Example</vt:lpstr>
      <vt:lpstr>Example</vt:lpstr>
      <vt:lpstr>Example</vt:lpstr>
      <vt:lpstr>Input Data</vt:lpstr>
      <vt:lpstr>Example</vt:lpstr>
      <vt:lpstr>Statistics</vt:lpstr>
      <vt:lpstr>Statistics</vt:lpstr>
      <vt:lpstr>Maximum Likelihood Estimators</vt:lpstr>
      <vt:lpstr>Correlation</vt:lpstr>
      <vt:lpstr>Variance</vt:lpstr>
      <vt:lpstr>Joint Expectation</vt:lpstr>
      <vt:lpstr>Pearson product-moment  correlation coefficient</vt:lpstr>
      <vt:lpstr>Sample</vt:lpstr>
      <vt:lpstr>Correlation</vt:lpstr>
      <vt:lpstr>Correlation</vt:lpstr>
      <vt:lpstr>Correlation</vt:lpstr>
      <vt:lpstr>Causation</vt:lpstr>
      <vt:lpstr>Police Statistics</vt:lpstr>
      <vt:lpstr>Post hoc ergo propter hoc</vt:lpstr>
      <vt:lpstr>Correlation  Test </vt:lpstr>
      <vt:lpstr>Correlation Usage</vt:lpstr>
      <vt:lpstr>Test Statistic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Andrew Collins</cp:lastModifiedBy>
  <cp:revision>981</cp:revision>
  <cp:lastPrinted>2001-01-11T18:30:50Z</cp:lastPrinted>
  <dcterms:created xsi:type="dcterms:W3CDTF">1997-04-26T13:28:52Z</dcterms:created>
  <dcterms:modified xsi:type="dcterms:W3CDTF">2015-05-21T18:45:49Z</dcterms:modified>
</cp:coreProperties>
</file>