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handoutMasterIdLst>
    <p:handoutMasterId r:id="rId31"/>
  </p:handoutMasterIdLst>
  <p:sldIdLst>
    <p:sldId id="523" r:id="rId2"/>
    <p:sldId id="763" r:id="rId3"/>
    <p:sldId id="754" r:id="rId4"/>
    <p:sldId id="755" r:id="rId5"/>
    <p:sldId id="769" r:id="rId6"/>
    <p:sldId id="770" r:id="rId7"/>
    <p:sldId id="732" r:id="rId8"/>
    <p:sldId id="775" r:id="rId9"/>
    <p:sldId id="785" r:id="rId10"/>
    <p:sldId id="786" r:id="rId11"/>
    <p:sldId id="777" r:id="rId12"/>
    <p:sldId id="778" r:id="rId13"/>
    <p:sldId id="787" r:id="rId14"/>
    <p:sldId id="757" r:id="rId15"/>
    <p:sldId id="790" r:id="rId16"/>
    <p:sldId id="771" r:id="rId17"/>
    <p:sldId id="789" r:id="rId18"/>
    <p:sldId id="772" r:id="rId19"/>
    <p:sldId id="773" r:id="rId20"/>
    <p:sldId id="791" r:id="rId21"/>
    <p:sldId id="774" r:id="rId22"/>
    <p:sldId id="788" r:id="rId23"/>
    <p:sldId id="792" r:id="rId24"/>
    <p:sldId id="758" r:id="rId25"/>
    <p:sldId id="784" r:id="rId26"/>
    <p:sldId id="759" r:id="rId27"/>
    <p:sldId id="760" r:id="rId28"/>
    <p:sldId id="712" r:id="rId29"/>
  </p:sldIdLst>
  <p:sldSz cx="9144000" cy="6858000" type="letter"/>
  <p:notesSz cx="7010400" cy="92964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b="1" i="1" kern="1200">
        <a:solidFill>
          <a:schemeClr val="tx1"/>
        </a:solidFill>
        <a:latin typeface="Arial" pitchFamily="34" charset="0"/>
        <a:ea typeface="+mn-ea"/>
        <a:cs typeface="+mn-cs"/>
      </a:defRPr>
    </a:lvl1pPr>
    <a:lvl2pPr marL="457200" algn="l" rtl="0" fontAlgn="base">
      <a:spcBef>
        <a:spcPct val="0"/>
      </a:spcBef>
      <a:spcAft>
        <a:spcPct val="0"/>
      </a:spcAft>
      <a:defRPr sz="2400" b="1" i="1" kern="1200">
        <a:solidFill>
          <a:schemeClr val="tx1"/>
        </a:solidFill>
        <a:latin typeface="Arial" pitchFamily="34" charset="0"/>
        <a:ea typeface="+mn-ea"/>
        <a:cs typeface="+mn-cs"/>
      </a:defRPr>
    </a:lvl2pPr>
    <a:lvl3pPr marL="914400" algn="l" rtl="0" fontAlgn="base">
      <a:spcBef>
        <a:spcPct val="0"/>
      </a:spcBef>
      <a:spcAft>
        <a:spcPct val="0"/>
      </a:spcAft>
      <a:defRPr sz="2400" b="1" i="1" kern="1200">
        <a:solidFill>
          <a:schemeClr val="tx1"/>
        </a:solidFill>
        <a:latin typeface="Arial" pitchFamily="34" charset="0"/>
        <a:ea typeface="+mn-ea"/>
        <a:cs typeface="+mn-cs"/>
      </a:defRPr>
    </a:lvl3pPr>
    <a:lvl4pPr marL="1371600" algn="l" rtl="0" fontAlgn="base">
      <a:spcBef>
        <a:spcPct val="0"/>
      </a:spcBef>
      <a:spcAft>
        <a:spcPct val="0"/>
      </a:spcAft>
      <a:defRPr sz="2400" b="1" i="1" kern="1200">
        <a:solidFill>
          <a:schemeClr val="tx1"/>
        </a:solidFill>
        <a:latin typeface="Arial" pitchFamily="34" charset="0"/>
        <a:ea typeface="+mn-ea"/>
        <a:cs typeface="+mn-cs"/>
      </a:defRPr>
    </a:lvl4pPr>
    <a:lvl5pPr marL="1828800" algn="l" rtl="0" fontAlgn="base">
      <a:spcBef>
        <a:spcPct val="0"/>
      </a:spcBef>
      <a:spcAft>
        <a:spcPct val="0"/>
      </a:spcAft>
      <a:defRPr sz="2400" b="1" i="1" kern="1200">
        <a:solidFill>
          <a:schemeClr val="tx1"/>
        </a:solidFill>
        <a:latin typeface="Arial" pitchFamily="34" charset="0"/>
        <a:ea typeface="+mn-ea"/>
        <a:cs typeface="+mn-cs"/>
      </a:defRPr>
    </a:lvl5pPr>
    <a:lvl6pPr marL="2286000" algn="l" defTabSz="914400" rtl="0" eaLnBrk="1" latinLnBrk="0" hangingPunct="1">
      <a:defRPr sz="2400" b="1" i="1" kern="1200">
        <a:solidFill>
          <a:schemeClr val="tx1"/>
        </a:solidFill>
        <a:latin typeface="Arial" pitchFamily="34" charset="0"/>
        <a:ea typeface="+mn-ea"/>
        <a:cs typeface="+mn-cs"/>
      </a:defRPr>
    </a:lvl6pPr>
    <a:lvl7pPr marL="2743200" algn="l" defTabSz="914400" rtl="0" eaLnBrk="1" latinLnBrk="0" hangingPunct="1">
      <a:defRPr sz="2400" b="1" i="1" kern="1200">
        <a:solidFill>
          <a:schemeClr val="tx1"/>
        </a:solidFill>
        <a:latin typeface="Arial" pitchFamily="34" charset="0"/>
        <a:ea typeface="+mn-ea"/>
        <a:cs typeface="+mn-cs"/>
      </a:defRPr>
    </a:lvl7pPr>
    <a:lvl8pPr marL="3200400" algn="l" defTabSz="914400" rtl="0" eaLnBrk="1" latinLnBrk="0" hangingPunct="1">
      <a:defRPr sz="2400" b="1" i="1" kern="1200">
        <a:solidFill>
          <a:schemeClr val="tx1"/>
        </a:solidFill>
        <a:latin typeface="Arial" pitchFamily="34" charset="0"/>
        <a:ea typeface="+mn-ea"/>
        <a:cs typeface="+mn-cs"/>
      </a:defRPr>
    </a:lvl8pPr>
    <a:lvl9pPr marL="3657600" algn="l" defTabSz="914400" rtl="0" eaLnBrk="1" latinLnBrk="0" hangingPunct="1">
      <a:defRPr sz="2400" b="1" i="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CC"/>
    <a:srgbClr val="CC6600"/>
    <a:srgbClr val="FFFF99"/>
    <a:srgbClr val="CCCCFF"/>
    <a:srgbClr val="66FFFF"/>
    <a:srgbClr val="CCFF66"/>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9" autoAdjust="0"/>
    <p:restoredTop sz="79957" autoAdjust="0"/>
  </p:normalViewPr>
  <p:slideViewPr>
    <p:cSldViewPr>
      <p:cViewPr varScale="1">
        <p:scale>
          <a:sx n="106" d="100"/>
          <a:sy n="106" d="100"/>
        </p:scale>
        <p:origin x="-1968" y="-96"/>
      </p:cViewPr>
      <p:guideLst>
        <p:guide orient="horz" pos="4032"/>
        <p:guide orient="horz" pos="864"/>
        <p:guide pos="288"/>
        <p:guide pos="547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74"/>
    </p:cViewPr>
  </p:sorterViewPr>
  <p:notesViewPr>
    <p:cSldViewPr>
      <p:cViewPr>
        <p:scale>
          <a:sx n="100" d="100"/>
          <a:sy n="100" d="100"/>
        </p:scale>
        <p:origin x="-3492" y="324"/>
      </p:cViewPr>
      <p:guideLst>
        <p:guide orient="horz" pos="2932"/>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897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1863" y="4414838"/>
            <a:ext cx="5146675" cy="4183062"/>
          </a:xfrm>
          <a:prstGeom prst="rect">
            <a:avLst/>
          </a:prstGeom>
          <a:noFill/>
          <a:ln w="12700">
            <a:noFill/>
            <a:miter lim="800000"/>
            <a:headEnd/>
            <a:tailEnd/>
          </a:ln>
          <a:effectLst/>
        </p:spPr>
        <p:txBody>
          <a:bodyPr vert="horz" wrap="square" lIns="93896" tIns="46125" rIns="93896" bIns="46125"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8195" name="Rectangle 3"/>
          <p:cNvSpPr>
            <a:spLocks noGrp="1" noRot="1" noChangeAspect="1" noChangeArrowheads="1" noTextEdit="1"/>
          </p:cNvSpPr>
          <p:nvPr>
            <p:ph type="sldImg" idx="2"/>
          </p:nvPr>
        </p:nvSpPr>
        <p:spPr bwMode="auto">
          <a:xfrm>
            <a:off x="1192213" y="704850"/>
            <a:ext cx="4630737" cy="3475038"/>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3412058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ChangeArrowheads="1" noTextEdit="1"/>
          </p:cNvSpPr>
          <p:nvPr>
            <p:ph type="sldImg"/>
          </p:nvPr>
        </p:nvSpPr>
        <p:spPr>
          <a:solidFill>
            <a:srgbClr val="FFFFFF"/>
          </a:solidFill>
          <a:ln/>
        </p:spPr>
      </p:sp>
      <p:sp>
        <p:nvSpPr>
          <p:cNvPr id="9219" name="Rectangle 1027"/>
          <p:cNvSpPr>
            <a:spLocks noGrp="1" noChangeArrowheads="1"/>
          </p:cNvSpPr>
          <p:nvPr>
            <p:ph type="body" idx="1"/>
          </p:nvPr>
        </p:nvSpPr>
        <p:spPr>
          <a:solidFill>
            <a:srgbClr val="FFFFFF"/>
          </a:solidFill>
          <a:ln>
            <a:solidFill>
              <a:srgbClr val="000000"/>
            </a:solidFill>
          </a:ln>
        </p:spPr>
        <p:txBody>
          <a:bodyPr lIns="92301" tIns="46150" rIns="92301" bIns="46150"/>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6325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16692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3739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not,</a:t>
            </a:r>
            <a:r>
              <a:rPr lang="en-US" baseline="0" dirty="0" smtClean="0"/>
              <a:t> you must be god.</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7573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Going up a trail</a:t>
            </a:r>
          </a:p>
          <a:p>
            <a:r>
              <a:rPr lang="en-US" dirty="0" smtClean="0"/>
              <a:t>Painting</a:t>
            </a:r>
            <a:r>
              <a:rPr lang="en-US" baseline="0" dirty="0" smtClean="0"/>
              <a:t> a picture.</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9172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w="9525"/>
        </p:spPr>
        <p:txBody>
          <a:bodyPr/>
          <a:lstStyle/>
          <a:p>
            <a:r>
              <a:rPr lang="en-US" b="1" dirty="0" smtClean="0"/>
              <a:t>Guernica </a:t>
            </a:r>
          </a:p>
          <a:p>
            <a:r>
              <a:rPr lang="en-US" dirty="0" smtClean="0"/>
              <a:t>1937</a:t>
            </a:r>
          </a:p>
          <a:p>
            <a:endParaRPr lang="en-US" dirty="0" smtClean="0"/>
          </a:p>
          <a:p>
            <a:r>
              <a:rPr lang="en-US" dirty="0" err="1" smtClean="0"/>
              <a:t>Simplist</a:t>
            </a:r>
            <a:r>
              <a:rPr lang="en-US" dirty="0" smtClean="0"/>
              <a:t> explanation is the best one.  Used in </a:t>
            </a:r>
            <a:r>
              <a:rPr lang="en-US" dirty="0" err="1" smtClean="0"/>
              <a:t>Phd</a:t>
            </a:r>
            <a:r>
              <a:rPr lang="en-US" dirty="0" smtClean="0"/>
              <a:t> to say why only looked at a few things.</a:t>
            </a:r>
          </a:p>
          <a:p>
            <a:endParaRPr lang="en-US" dirty="0" smtClean="0"/>
          </a:p>
          <a:p>
            <a:r>
              <a:rPr lang="en-US" dirty="0" smtClean="0"/>
              <a:t>Used</a:t>
            </a:r>
            <a:r>
              <a:rPr lang="en-US" baseline="0" dirty="0" smtClean="0"/>
              <a:t> a lot in economics</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90617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61403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01961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1474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01632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8449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14470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model must MAKE SENSE</a:t>
            </a:r>
            <a:endParaRPr lang="en-US" dirty="0"/>
          </a:p>
        </p:txBody>
      </p:sp>
    </p:spTree>
    <p:extLst>
      <p:ext uri="{BB962C8B-B14F-4D97-AF65-F5344CB8AC3E}">
        <p14:creationId xmlns:p14="http://schemas.microsoft.com/office/powerpoint/2010/main" val="3452568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37901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83964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64384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1248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1358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87704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8695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w="9525"/>
        </p:spPr>
        <p:txBody>
          <a:bodyPr/>
          <a:lstStyle/>
          <a:p>
            <a:r>
              <a:rPr lang="en-US" smtClean="0"/>
              <a:t>Autoregressive moving average (ARMA) is box-jenkins model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80625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78138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86785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24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3200" b="1" i="1">
                <a:solidFill>
                  <a:srgbClr val="0033CC"/>
                </a:solidFill>
                <a:latin typeface="Arial" pitchFamily="34" charset="0"/>
                <a:cs typeface="Arial" pitchFamily="34" charset="0"/>
              </a:defRPr>
            </a:lvl1pPr>
          </a:lstStyle>
          <a:p>
            <a:r>
              <a:rPr lang="en-US" dirty="0" smtClean="0"/>
              <a:t>Click to edit Master title style</a:t>
            </a:r>
            <a:endParaRPr lang="en-US"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Line 5"/>
          <p:cNvSpPr>
            <a:spLocks noChangeShapeType="1"/>
          </p:cNvSpPr>
          <p:nvPr/>
        </p:nvSpPr>
        <p:spPr bwMode="auto">
          <a:xfrm>
            <a:off x="457200" y="914400"/>
            <a:ext cx="8229600" cy="0"/>
          </a:xfrm>
          <a:prstGeom prst="line">
            <a:avLst/>
          </a:prstGeom>
          <a:noFill/>
          <a:ln w="12700">
            <a:solidFill>
              <a:srgbClr val="0033CC"/>
            </a:solidFill>
            <a:round/>
            <a:headEnd/>
            <a:tailEnd/>
          </a:ln>
          <a:effectLst/>
        </p:spPr>
        <p:txBody>
          <a:bodyPr wrap="none" anchor="ctr"/>
          <a:lstStyle/>
          <a:p>
            <a:pPr eaLnBrk="0" hangingPunct="0">
              <a:defRPr/>
            </a:pPr>
            <a:endParaRPr lang="en-US">
              <a:latin typeface="Arial" charset="0"/>
            </a:endParaRPr>
          </a:p>
        </p:txBody>
      </p:sp>
      <p:sp>
        <p:nvSpPr>
          <p:cNvPr id="1033" name="Text Box 9"/>
          <p:cNvSpPr txBox="1">
            <a:spLocks noChangeArrowheads="1"/>
          </p:cNvSpPr>
          <p:nvPr/>
        </p:nvSpPr>
        <p:spPr bwMode="auto">
          <a:xfrm>
            <a:off x="457200" y="6400800"/>
            <a:ext cx="8229600" cy="461963"/>
          </a:xfrm>
          <a:prstGeom prst="rect">
            <a:avLst/>
          </a:prstGeom>
          <a:noFill/>
          <a:ln w="12700">
            <a:noFill/>
            <a:miter lim="800000"/>
            <a:headEnd/>
            <a:tailEnd/>
          </a:ln>
          <a:effectLst/>
        </p:spPr>
        <p:txBody>
          <a:bodyPr>
            <a:spAutoFit/>
          </a:bodyPr>
          <a:lstStyle/>
          <a:p>
            <a:pPr eaLnBrk="0" hangingPunct="0">
              <a:tabLst>
                <a:tab pos="8001000" algn="r"/>
              </a:tabLst>
              <a:defRPr/>
            </a:pPr>
            <a:r>
              <a:rPr lang="en-US" altLang="en-US" sz="1200" b="0" i="0" dirty="0">
                <a:solidFill>
                  <a:srgbClr val="0033CC"/>
                </a:solidFill>
                <a:latin typeface="Arial" charset="0"/>
              </a:rPr>
              <a:t>MSIM 651: Analysis I	Lecture </a:t>
            </a:r>
            <a:r>
              <a:rPr lang="en-US" altLang="en-US" sz="1200" b="0" i="0" dirty="0" smtClean="0">
                <a:solidFill>
                  <a:srgbClr val="0033CC"/>
                </a:solidFill>
                <a:latin typeface="Arial" charset="0"/>
              </a:rPr>
              <a:t>6_1</a:t>
            </a:r>
            <a:endParaRPr lang="en-US" altLang="en-US" sz="1200" b="0" i="0" dirty="0">
              <a:solidFill>
                <a:srgbClr val="0033CC"/>
              </a:solidFill>
              <a:latin typeface="Arial" charset="0"/>
            </a:endParaRPr>
          </a:p>
          <a:p>
            <a:pPr eaLnBrk="0" hangingPunct="0">
              <a:tabLst>
                <a:tab pos="8001000" algn="r"/>
              </a:tabLst>
              <a:defRPr/>
            </a:pPr>
            <a:r>
              <a:rPr lang="en-US" altLang="en-US" sz="1200" b="0" i="0" dirty="0">
                <a:solidFill>
                  <a:srgbClr val="0033CC"/>
                </a:solidFill>
                <a:latin typeface="Arial" charset="0"/>
              </a:rPr>
              <a:t>	</a:t>
            </a:r>
          </a:p>
        </p:txBody>
      </p:sp>
      <p:pic>
        <p:nvPicPr>
          <p:cNvPr id="1028" name="Picture 10" descr="V:\Logos VMASC, ODU,\VMASC Logo PC.jpg"/>
          <p:cNvPicPr>
            <a:picLocks noChangeAspect="1" noChangeArrowheads="1"/>
          </p:cNvPicPr>
          <p:nvPr/>
        </p:nvPicPr>
        <p:blipFill>
          <a:blip r:embed="rId13" cstate="print"/>
          <a:srcRect/>
          <a:stretch>
            <a:fillRect/>
          </a:stretch>
        </p:blipFill>
        <p:spPr bwMode="auto">
          <a:xfrm>
            <a:off x="7620000" y="381000"/>
            <a:ext cx="1066800" cy="392113"/>
          </a:xfrm>
          <a:prstGeom prst="rect">
            <a:avLst/>
          </a:prstGeom>
          <a:noFill/>
          <a:ln w="9525">
            <a:noFill/>
            <a:miter lim="800000"/>
            <a:headEnd/>
            <a:tailEnd/>
          </a:ln>
        </p:spPr>
      </p:pic>
      <p:pic>
        <p:nvPicPr>
          <p:cNvPr id="2" name="Picture 11" descr="H:\Pictures\Logos\Logo, BCET B&amp;W.tif"/>
          <p:cNvPicPr>
            <a:picLocks noChangeAspect="1" noChangeArrowheads="1"/>
          </p:cNvPicPr>
          <p:nvPr/>
        </p:nvPicPr>
        <p:blipFill>
          <a:blip r:embed="rId14" cstate="print"/>
          <a:srcRect/>
          <a:stretch>
            <a:fillRect/>
          </a:stretch>
        </p:blipFill>
        <p:spPr bwMode="auto">
          <a:xfrm>
            <a:off x="457200" y="381000"/>
            <a:ext cx="1295400" cy="414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jcollin@od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81000" y="3429000"/>
            <a:ext cx="8229600" cy="1382713"/>
          </a:xfrm>
          <a:prstGeom prst="rect">
            <a:avLst/>
          </a:prstGeom>
          <a:noFill/>
          <a:ln w="12700">
            <a:noFill/>
            <a:miter lim="800000"/>
            <a:headEnd/>
            <a:tailEnd/>
          </a:ln>
        </p:spPr>
        <p:txBody>
          <a:bodyPr lIns="90488" tIns="44450" rIns="90488" bIns="44450">
            <a:spAutoFit/>
          </a:bodyPr>
          <a:lstStyle/>
          <a:p>
            <a:pPr algn="ctr" eaLnBrk="0" hangingPunct="0"/>
            <a:r>
              <a:rPr lang="en-US" sz="3600" dirty="0" smtClean="0">
                <a:solidFill>
                  <a:srgbClr val="0033CC"/>
                </a:solidFill>
              </a:rPr>
              <a:t>Topic 6_1 – VV&amp;A</a:t>
            </a:r>
            <a:endParaRPr lang="en-US" sz="3600" dirty="0">
              <a:solidFill>
                <a:srgbClr val="0033CC"/>
              </a:solidFill>
            </a:endParaRPr>
          </a:p>
          <a:p>
            <a:pPr algn="ctr" eaLnBrk="0" hangingPunct="0"/>
            <a:r>
              <a:rPr lang="en-US" i="0" dirty="0"/>
              <a:t>Dr. Andrew Collins</a:t>
            </a:r>
          </a:p>
          <a:p>
            <a:pPr algn="ctr" eaLnBrk="0" hangingPunct="0"/>
            <a:r>
              <a:rPr lang="en-US" i="0" dirty="0">
                <a:hlinkClick r:id="rId3"/>
              </a:rPr>
              <a:t>ajcollin@odu.edu</a:t>
            </a:r>
            <a:endParaRPr lang="en-US" i="0" dirty="0"/>
          </a:p>
        </p:txBody>
      </p:sp>
      <p:pic>
        <p:nvPicPr>
          <p:cNvPr id="2051" name="Picture 3" descr="V:\Logos VMASC, ODU,\VMASC Logo PC.jpg"/>
          <p:cNvPicPr>
            <a:picLocks noChangeAspect="1" noChangeArrowheads="1"/>
          </p:cNvPicPr>
          <p:nvPr/>
        </p:nvPicPr>
        <p:blipFill>
          <a:blip r:embed="rId4" cstate="print"/>
          <a:srcRect/>
          <a:stretch>
            <a:fillRect/>
          </a:stretch>
        </p:blipFill>
        <p:spPr bwMode="auto">
          <a:xfrm>
            <a:off x="5486400" y="4953000"/>
            <a:ext cx="2819400" cy="1033463"/>
          </a:xfrm>
          <a:prstGeom prst="rect">
            <a:avLst/>
          </a:prstGeom>
          <a:noFill/>
          <a:ln w="9525">
            <a:noFill/>
            <a:miter lim="800000"/>
            <a:headEnd/>
            <a:tailEnd/>
          </a:ln>
        </p:spPr>
      </p:pic>
      <p:pic>
        <p:nvPicPr>
          <p:cNvPr id="2052" name="Picture 4" descr="H:\Pictures\Logos\Logo, BCET B&amp;W.tif"/>
          <p:cNvPicPr>
            <a:picLocks noChangeAspect="1" noChangeArrowheads="1"/>
          </p:cNvPicPr>
          <p:nvPr/>
        </p:nvPicPr>
        <p:blipFill>
          <a:blip r:embed="rId5" cstate="print"/>
          <a:srcRect/>
          <a:stretch>
            <a:fillRect/>
          </a:stretch>
        </p:blipFill>
        <p:spPr bwMode="auto">
          <a:xfrm>
            <a:off x="914400" y="4953000"/>
            <a:ext cx="3429000" cy="1096963"/>
          </a:xfrm>
          <a:prstGeom prst="rect">
            <a:avLst/>
          </a:prstGeom>
          <a:noFill/>
          <a:ln w="9525">
            <a:noFill/>
            <a:miter lim="800000"/>
            <a:headEnd/>
            <a:tailEnd/>
          </a:ln>
        </p:spPr>
      </p:pic>
      <p:grpSp>
        <p:nvGrpSpPr>
          <p:cNvPr id="2053" name="Group 8"/>
          <p:cNvGrpSpPr>
            <a:grpSpLocks/>
          </p:cNvGrpSpPr>
          <p:nvPr/>
        </p:nvGrpSpPr>
        <p:grpSpPr bwMode="auto">
          <a:xfrm>
            <a:off x="1828800" y="304800"/>
            <a:ext cx="5562600" cy="2900363"/>
            <a:chOff x="1295400" y="1066800"/>
            <a:chExt cx="6477000" cy="3662277"/>
          </a:xfrm>
        </p:grpSpPr>
        <p:pic>
          <p:nvPicPr>
            <p:cNvPr id="2054" name="Picture 10" descr="Graphic from book by David McCandless"/>
            <p:cNvPicPr>
              <a:picLocks noChangeAspect="1" noChangeArrowheads="1"/>
            </p:cNvPicPr>
            <p:nvPr/>
          </p:nvPicPr>
          <p:blipFill>
            <a:blip r:embed="rId6" cstate="print"/>
            <a:srcRect l="9996"/>
            <a:stretch>
              <a:fillRect/>
            </a:stretch>
          </p:blipFill>
          <p:spPr bwMode="auto">
            <a:xfrm>
              <a:off x="1295400" y="1066800"/>
              <a:ext cx="6477000" cy="3662277"/>
            </a:xfrm>
            <a:prstGeom prst="rect">
              <a:avLst/>
            </a:prstGeom>
            <a:noFill/>
            <a:ln w="9525">
              <a:noFill/>
              <a:miter lim="800000"/>
              <a:headEnd/>
              <a:tailEnd/>
            </a:ln>
          </p:spPr>
        </p:pic>
        <p:sp>
          <p:nvSpPr>
            <p:cNvPr id="7" name="TextBox 6"/>
            <p:cNvSpPr txBox="1"/>
            <p:nvPr/>
          </p:nvSpPr>
          <p:spPr>
            <a:xfrm>
              <a:off x="1446974" y="1295316"/>
              <a:ext cx="4462180" cy="128289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6000" dirty="0">
                  <a:latin typeface="Arial" pitchFamily="34" charset="0"/>
                  <a:cs typeface="Arial" pitchFamily="34" charset="0"/>
                </a:rPr>
                <a:t>MSIM651</a:t>
              </a:r>
            </a:p>
          </p:txBody>
        </p:sp>
        <p:sp>
          <p:nvSpPr>
            <p:cNvPr id="8" name="TextBox 7"/>
            <p:cNvSpPr txBox="1"/>
            <p:nvPr/>
          </p:nvSpPr>
          <p:spPr>
            <a:xfrm>
              <a:off x="1446974" y="3183584"/>
              <a:ext cx="5438166" cy="1282899"/>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6000" dirty="0">
                  <a:latin typeface="Arial" pitchFamily="34" charset="0"/>
                  <a:cs typeface="Arial" pitchFamily="34" charset="0"/>
                </a:rPr>
                <a:t>Analysis I</a:t>
              </a:r>
            </a:p>
          </p:txBody>
        </p:sp>
      </p:gr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of Science</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View</a:t>
            </a:r>
            <a:endParaRPr lang="en-US" dirty="0"/>
          </a:p>
        </p:txBody>
      </p:sp>
      <p:sp>
        <p:nvSpPr>
          <p:cNvPr id="3" name="Content Placeholder 2"/>
          <p:cNvSpPr>
            <a:spLocks noGrp="1"/>
          </p:cNvSpPr>
          <p:nvPr>
            <p:ph idx="1"/>
          </p:nvPr>
        </p:nvSpPr>
        <p:spPr/>
        <p:txBody>
          <a:bodyPr/>
          <a:lstStyle/>
          <a:p>
            <a:pPr>
              <a:buNone/>
            </a:pPr>
            <a:r>
              <a:rPr lang="en-US" dirty="0" smtClean="0"/>
              <a:t>“A model is a representation of the real world, or of a least part of it.  Therefore, the validation of the model is really quite straightforward – in principle.  All we have to do is check that the </a:t>
            </a:r>
            <a:r>
              <a:rPr lang="en-US" dirty="0" smtClean="0"/>
              <a:t>simulation behaves </a:t>
            </a:r>
            <a:r>
              <a:rPr lang="en-US" dirty="0" smtClean="0"/>
              <a:t>as the real world does under the same conditions. If it does, then the model is valid. If it doesn’t, then it isn’t.”</a:t>
            </a:r>
            <a:endParaRPr lang="en-US"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naïve view bad?</a:t>
            </a:r>
            <a:endParaRPr lang="en-US" dirty="0"/>
          </a:p>
        </p:txBody>
      </p:sp>
      <p:sp>
        <p:nvSpPr>
          <p:cNvPr id="3" name="Content Placeholder 2"/>
          <p:cNvSpPr>
            <a:spLocks noGrp="1"/>
          </p:cNvSpPr>
          <p:nvPr>
            <p:ph idx="1"/>
          </p:nvPr>
        </p:nvSpPr>
        <p:spPr>
          <a:xfrm>
            <a:off x="457200" y="1066800"/>
            <a:ext cx="8229600" cy="5059363"/>
          </a:xfrm>
        </p:spPr>
        <p:txBody>
          <a:bodyPr/>
          <a:lstStyle/>
          <a:p>
            <a:r>
              <a:rPr lang="en-US" sz="2800" dirty="0" smtClean="0"/>
              <a:t>Historical:</a:t>
            </a:r>
          </a:p>
          <a:p>
            <a:pPr lvl="1"/>
            <a:r>
              <a:rPr lang="en-US" sz="2400" dirty="0" smtClean="0"/>
              <a:t>Thomas Kuhn’s “Paradigm Shift”</a:t>
            </a:r>
          </a:p>
          <a:p>
            <a:pPr lvl="1"/>
            <a:r>
              <a:rPr lang="en-US" sz="2400" dirty="0" smtClean="0"/>
              <a:t>Epistemological:</a:t>
            </a:r>
          </a:p>
          <a:p>
            <a:pPr lvl="2"/>
            <a:r>
              <a:rPr lang="en-US" sz="2000" dirty="0" smtClean="0"/>
              <a:t>How do we know what we know?</a:t>
            </a:r>
          </a:p>
          <a:p>
            <a:pPr lvl="2"/>
            <a:endParaRPr lang="en-US" sz="2000" dirty="0" smtClean="0"/>
          </a:p>
          <a:p>
            <a:r>
              <a:rPr lang="en-US" sz="2800" dirty="0" smtClean="0"/>
              <a:t>Sociology:</a:t>
            </a:r>
          </a:p>
          <a:p>
            <a:pPr lvl="1"/>
            <a:r>
              <a:rPr lang="en-US" sz="2400" dirty="0" smtClean="0"/>
              <a:t>Peer-pressure / power-play to accept</a:t>
            </a:r>
          </a:p>
          <a:p>
            <a:pPr lvl="1"/>
            <a:endParaRPr lang="en-US" sz="2400" dirty="0" smtClean="0"/>
          </a:p>
          <a:p>
            <a:r>
              <a:rPr lang="en-US" sz="2800" dirty="0" smtClean="0"/>
              <a:t>Bias:</a:t>
            </a:r>
          </a:p>
          <a:p>
            <a:pPr lvl="1"/>
            <a:r>
              <a:rPr lang="en-US" sz="2400" dirty="0" smtClean="0"/>
              <a:t>We are not unbiased observers</a:t>
            </a:r>
          </a:p>
          <a:p>
            <a:pPr lvl="1"/>
            <a:r>
              <a:rPr lang="en-US" sz="2400" dirty="0" smtClean="0"/>
              <a:t>Connected to the system</a:t>
            </a:r>
          </a:p>
          <a:p>
            <a:pPr lvl="1"/>
            <a:endParaRPr lang="en-US" sz="2400"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naïve view bad?</a:t>
            </a:r>
            <a:endParaRPr lang="en-US" dirty="0"/>
          </a:p>
        </p:txBody>
      </p:sp>
      <p:sp>
        <p:nvSpPr>
          <p:cNvPr id="3" name="Content Placeholder 2"/>
          <p:cNvSpPr>
            <a:spLocks noGrp="1"/>
          </p:cNvSpPr>
          <p:nvPr>
            <p:ph idx="1"/>
          </p:nvPr>
        </p:nvSpPr>
        <p:spPr>
          <a:xfrm>
            <a:off x="457200" y="1066801"/>
            <a:ext cx="8229600" cy="1752600"/>
          </a:xfrm>
        </p:spPr>
        <p:txBody>
          <a:bodyPr/>
          <a:lstStyle/>
          <a:p>
            <a:r>
              <a:rPr lang="en-US" dirty="0" smtClean="0"/>
              <a:t>Our view of the real-world is limited, an approximation</a:t>
            </a:r>
          </a:p>
          <a:p>
            <a:r>
              <a:rPr lang="en-US" dirty="0" smtClean="0"/>
              <a:t>Our view is, in fact, a …</a:t>
            </a:r>
            <a:endParaRPr lang="en-US" dirty="0"/>
          </a:p>
        </p:txBody>
      </p:sp>
      <p:sp>
        <p:nvSpPr>
          <p:cNvPr id="4" name="Content Placeholder 2"/>
          <p:cNvSpPr txBox="1">
            <a:spLocks/>
          </p:cNvSpPr>
          <p:nvPr/>
        </p:nvSpPr>
        <p:spPr>
          <a:xfrm>
            <a:off x="457200" y="2895600"/>
            <a:ext cx="8229600" cy="1752600"/>
          </a:xfrm>
          <a:prstGeom prst="rect">
            <a:avLst/>
          </a:prstGeom>
        </p:spPr>
        <p:txBody>
          <a:bodyPr/>
          <a:lstStyle/>
          <a:p>
            <a:pPr marL="342900" marR="0" lvl="0" indent="-342900" algn="ctr" defTabSz="914400" rtl="0" eaLnBrk="0" fontAlgn="base" latinLnBrk="0" hangingPunct="0">
              <a:lnSpc>
                <a:spcPct val="100000"/>
              </a:lnSpc>
              <a:spcBef>
                <a:spcPct val="20000"/>
              </a:spcBef>
              <a:spcAft>
                <a:spcPct val="0"/>
              </a:spcAft>
              <a:buClrTx/>
              <a:buSzPct val="100000"/>
              <a:tabLst/>
              <a:defRPr/>
            </a:pPr>
            <a:r>
              <a:rPr kumimoji="0" lang="en-US" sz="9600" b="0" i="0" u="none" strike="noStrike" kern="0" cap="none" spc="0" normalizeH="0" baseline="0" noProof="0" dirty="0" smtClean="0">
                <a:ln>
                  <a:noFill/>
                </a:ln>
                <a:solidFill>
                  <a:schemeClr val="tx1"/>
                </a:solidFill>
                <a:effectLst/>
                <a:uLnTx/>
                <a:uFillTx/>
                <a:latin typeface="+mn-lt"/>
                <a:ea typeface="+mn-ea"/>
                <a:cs typeface="+mn-cs"/>
              </a:rPr>
              <a:t>Model</a:t>
            </a:r>
            <a:endParaRPr kumimoji="0" lang="en-US" sz="9600" b="0" i="0" u="none" strike="noStrike" kern="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533400" y="5410200"/>
            <a:ext cx="8229600" cy="990600"/>
          </a:xfrm>
          <a:prstGeom prst="rect">
            <a:avLst/>
          </a:prstGeom>
        </p:spPr>
        <p:txBody>
          <a:bodyPr/>
          <a:lstStyle/>
          <a:p>
            <a:pPr marL="342900" lvl="0" indent="-342900" algn="ctr" eaLnBrk="0" hangingPunct="0">
              <a:spcBef>
                <a:spcPct val="20000"/>
              </a:spcBef>
              <a:buSzPct val="100000"/>
            </a:pPr>
            <a:r>
              <a:rPr lang="en-US" sz="3200" dirty="0" smtClean="0"/>
              <a:t>“Essentially, all models are wrong but some are useful”</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is Impossible</a:t>
            </a:r>
            <a:endParaRPr lang="en-US" dirty="0"/>
          </a:p>
        </p:txBody>
      </p:sp>
      <p:sp>
        <p:nvSpPr>
          <p:cNvPr id="3" name="Content Placeholder 2"/>
          <p:cNvSpPr>
            <a:spLocks noGrp="1"/>
          </p:cNvSpPr>
          <p:nvPr>
            <p:ph idx="1"/>
          </p:nvPr>
        </p:nvSpPr>
        <p:spPr>
          <a:xfrm>
            <a:off x="457200" y="1143000"/>
            <a:ext cx="8229600" cy="4983163"/>
          </a:xfrm>
        </p:spPr>
        <p:txBody>
          <a:bodyPr/>
          <a:lstStyle/>
          <a:p>
            <a:pPr>
              <a:buNone/>
            </a:pPr>
            <a:r>
              <a:rPr lang="en-US" dirty="0" smtClean="0"/>
              <a:t>Consider statistical tests:</a:t>
            </a:r>
          </a:p>
          <a:p>
            <a:r>
              <a:rPr lang="en-US" dirty="0" smtClean="0"/>
              <a:t>Only real way to know the average life of an light bulb is to test them all</a:t>
            </a:r>
          </a:p>
          <a:p>
            <a:r>
              <a:rPr lang="en-US" dirty="0" smtClean="0"/>
              <a:t>95% confident at a Type I Error has not been made:</a:t>
            </a:r>
          </a:p>
          <a:p>
            <a:pPr lvl="1"/>
            <a:r>
              <a:rPr lang="en-US" dirty="0" smtClean="0"/>
              <a:t>What about Type II?</a:t>
            </a:r>
          </a:p>
          <a:p>
            <a:pPr lvl="1"/>
            <a:r>
              <a:rPr lang="en-US" dirty="0" smtClean="0"/>
              <a:t>What about Type III?</a:t>
            </a:r>
          </a:p>
          <a:p>
            <a:pPr lvl="2"/>
            <a:r>
              <a:rPr lang="en-US" dirty="0" smtClean="0"/>
              <a:t>Maybe you are testing against the wrong thing in the first place</a:t>
            </a:r>
            <a:endParaRPr lang="en-US"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52400" y="152400"/>
            <a:ext cx="8839200" cy="598488"/>
          </a:xfrm>
        </p:spPr>
        <p:txBody>
          <a:bodyPr/>
          <a:lstStyle/>
          <a:p>
            <a:r>
              <a:rPr lang="en-US" sz="3200" dirty="0" smtClean="0"/>
              <a:t>Fit for Purpose</a:t>
            </a:r>
          </a:p>
        </p:txBody>
      </p:sp>
      <p:pic>
        <p:nvPicPr>
          <p:cNvPr id="41987" name="Picture 6"/>
          <p:cNvPicPr>
            <a:picLocks noChangeAspect="1" noChangeArrowheads="1"/>
          </p:cNvPicPr>
          <p:nvPr/>
        </p:nvPicPr>
        <p:blipFill>
          <a:blip r:embed="rId3" cstate="print"/>
          <a:srcRect/>
          <a:stretch>
            <a:fillRect/>
          </a:stretch>
        </p:blipFill>
        <p:spPr bwMode="auto">
          <a:xfrm>
            <a:off x="204788" y="920750"/>
            <a:ext cx="5715000" cy="3810000"/>
          </a:xfrm>
          <a:prstGeom prst="rect">
            <a:avLst/>
          </a:prstGeom>
          <a:noFill/>
          <a:ln w="57150">
            <a:solidFill>
              <a:schemeClr val="tx1"/>
            </a:solidFill>
            <a:miter lim="800000"/>
            <a:headEnd/>
            <a:tailEnd/>
          </a:ln>
        </p:spPr>
      </p:pic>
      <p:pic>
        <p:nvPicPr>
          <p:cNvPr id="41988" name="Picture 7"/>
          <p:cNvPicPr>
            <a:picLocks noChangeAspect="1" noChangeArrowheads="1"/>
          </p:cNvPicPr>
          <p:nvPr/>
        </p:nvPicPr>
        <p:blipFill>
          <a:blip r:embed="rId4" cstate="print"/>
          <a:srcRect/>
          <a:stretch>
            <a:fillRect/>
          </a:stretch>
        </p:blipFill>
        <p:spPr bwMode="auto">
          <a:xfrm>
            <a:off x="3340100" y="2760663"/>
            <a:ext cx="5629275" cy="3751262"/>
          </a:xfrm>
          <a:prstGeom prst="rect">
            <a:avLst/>
          </a:prstGeom>
          <a:noFill/>
          <a:ln w="57150">
            <a:solidFill>
              <a:schemeClr val="tx1"/>
            </a:solidFill>
            <a:miter lim="800000"/>
            <a:headEnd/>
            <a:tailEnd/>
          </a:ln>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457200" y="1066800"/>
            <a:ext cx="8229600" cy="5059363"/>
          </a:xfrm>
        </p:spPr>
        <p:txBody>
          <a:bodyPr/>
          <a:lstStyle/>
          <a:p>
            <a:pPr>
              <a:buNone/>
            </a:pPr>
            <a:r>
              <a:rPr lang="en-US" dirty="0" smtClean="0"/>
              <a:t>Consider a combat model where the bigger force always wins.</a:t>
            </a:r>
          </a:p>
          <a:p>
            <a:r>
              <a:rPr lang="en-US" dirty="0" smtClean="0"/>
              <a:t>Not always true:</a:t>
            </a:r>
          </a:p>
          <a:p>
            <a:pPr lvl="1"/>
            <a:r>
              <a:rPr lang="en-US" dirty="0" smtClean="0"/>
              <a:t>Pre-WWII, France had largest army in the world</a:t>
            </a:r>
          </a:p>
          <a:p>
            <a:pPr lvl="1"/>
            <a:endParaRPr lang="en-US" dirty="0" smtClean="0"/>
          </a:p>
          <a:p>
            <a:r>
              <a:rPr lang="en-US" dirty="0" smtClean="0"/>
              <a:t>This model would not be appropriate to validate the USA’s military size</a:t>
            </a:r>
          </a:p>
          <a:p>
            <a:r>
              <a:rPr lang="en-US" dirty="0" smtClean="0"/>
              <a:t>This model might be appropriate as a simple sub-model in a larger logistic model.</a:t>
            </a:r>
            <a:endParaRPr lang="en-US" dirty="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Ockham's razor</a:t>
            </a:r>
            <a:endParaRPr lang="en-US" dirty="0" smtClean="0">
              <a:latin typeface="Arial" charset="0"/>
              <a:cs typeface="Arial" charset="0"/>
            </a:endParaRPr>
          </a:p>
        </p:txBody>
      </p:sp>
      <p:sp>
        <p:nvSpPr>
          <p:cNvPr id="3" name="Content Placeholder 2"/>
          <p:cNvSpPr>
            <a:spLocks noGrp="1"/>
          </p:cNvSpPr>
          <p:nvPr>
            <p:ph idx="1"/>
          </p:nvPr>
        </p:nvSpPr>
        <p:spPr>
          <a:xfrm>
            <a:off x="457200" y="1066800"/>
            <a:ext cx="8229600" cy="5059363"/>
          </a:xfrm>
        </p:spPr>
        <p:txBody>
          <a:bodyPr/>
          <a:lstStyle/>
          <a:p>
            <a:pPr>
              <a:buFontTx/>
              <a:buNone/>
              <a:defRPr/>
            </a:pPr>
            <a:r>
              <a:rPr lang="en-US" dirty="0" smtClean="0"/>
              <a:t>“Art is a lie that makes us realize truth”</a:t>
            </a:r>
          </a:p>
          <a:p>
            <a:pPr lvl="1">
              <a:defRPr/>
            </a:pPr>
            <a:r>
              <a:rPr lang="en-US" dirty="0" smtClean="0"/>
              <a:t>Pablo Picasso (1881-1973)</a:t>
            </a:r>
          </a:p>
          <a:p>
            <a:pPr lvl="1">
              <a:defRPr/>
            </a:pPr>
            <a:endParaRPr lang="en-US" dirty="0" smtClean="0"/>
          </a:p>
          <a:p>
            <a:pPr lvl="1">
              <a:defRPr/>
            </a:pPr>
            <a:endParaRPr lang="en-US" dirty="0" smtClean="0"/>
          </a:p>
          <a:p>
            <a:pPr lvl="1">
              <a:defRPr/>
            </a:pPr>
            <a:endParaRPr lang="en-US" dirty="0" smtClean="0"/>
          </a:p>
          <a:p>
            <a:pPr lvl="1">
              <a:defRPr/>
            </a:pPr>
            <a:endParaRPr lang="en-US" dirty="0" smtClean="0"/>
          </a:p>
          <a:p>
            <a:pPr>
              <a:defRPr/>
            </a:pPr>
            <a:r>
              <a:rPr lang="en-US" b="1" u="sng" dirty="0" smtClean="0"/>
              <a:t>Ockham's razor</a:t>
            </a:r>
            <a:r>
              <a:rPr lang="en-US" b="1" dirty="0" smtClean="0"/>
              <a:t>: “Entities must not be multiplied beyond necessity”</a:t>
            </a:r>
          </a:p>
          <a:p>
            <a:pPr lvl="1">
              <a:defRPr/>
            </a:pPr>
            <a:r>
              <a:rPr lang="en-US" sz="2000" dirty="0" smtClean="0">
                <a:ea typeface="+mn-ea"/>
                <a:cs typeface="+mn-cs"/>
              </a:rPr>
              <a:t>Hamilton, W. R. (1852). Discussions on philosophy and literature, education and university reform. London.</a:t>
            </a:r>
            <a:endParaRPr lang="en-US" sz="2000" dirty="0" smtClean="0"/>
          </a:p>
          <a:p>
            <a:pPr>
              <a:defRPr/>
            </a:pPr>
            <a:endParaRPr lang="en-US" dirty="0"/>
          </a:p>
        </p:txBody>
      </p:sp>
      <p:pic>
        <p:nvPicPr>
          <p:cNvPr id="22532" name="Picture 3"/>
          <p:cNvPicPr>
            <a:picLocks noChangeAspect="1" noChangeArrowheads="1"/>
          </p:cNvPicPr>
          <p:nvPr/>
        </p:nvPicPr>
        <p:blipFill>
          <a:blip r:embed="rId3" cstate="print"/>
          <a:srcRect/>
          <a:stretch>
            <a:fillRect/>
          </a:stretch>
        </p:blipFill>
        <p:spPr bwMode="auto">
          <a:xfrm>
            <a:off x="1066800" y="2133600"/>
            <a:ext cx="2819400" cy="1608138"/>
          </a:xfrm>
          <a:prstGeom prst="rect">
            <a:avLst/>
          </a:prstGeom>
          <a:noFill/>
          <a:ln w="12700">
            <a:noFill/>
            <a:miter lim="800000"/>
            <a:headEnd/>
            <a:tailEnd/>
          </a:ln>
        </p:spPr>
      </p:pic>
      <p:pic>
        <p:nvPicPr>
          <p:cNvPr id="22533" name="Picture 4"/>
          <p:cNvPicPr>
            <a:picLocks noChangeAspect="1" noChangeArrowheads="1"/>
          </p:cNvPicPr>
          <p:nvPr/>
        </p:nvPicPr>
        <p:blipFill>
          <a:blip r:embed="rId4" cstate="print"/>
          <a:srcRect/>
          <a:stretch>
            <a:fillRect/>
          </a:stretch>
        </p:blipFill>
        <p:spPr bwMode="auto">
          <a:xfrm>
            <a:off x="4343400" y="2133600"/>
            <a:ext cx="2457450" cy="1676400"/>
          </a:xfrm>
          <a:prstGeom prst="rect">
            <a:avLst/>
          </a:prstGeom>
          <a:noFill/>
          <a:ln w="12700">
            <a:noFill/>
            <a:miter lim="800000"/>
            <a:headEnd/>
            <a:tailEnd/>
          </a:ln>
        </p:spPr>
      </p:pic>
    </p:spTree>
    <p:extLst>
      <p:ext uri="{BB962C8B-B14F-4D97-AF65-F5344CB8AC3E}">
        <p14:creationId xmlns:p14="http://schemas.microsoft.com/office/powerpoint/2010/main" val="66317888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Ockham’s Razor</a:t>
            </a:r>
            <a:endParaRPr lang="en-US" dirty="0"/>
          </a:p>
        </p:txBody>
      </p:sp>
      <p:sp>
        <p:nvSpPr>
          <p:cNvPr id="3" name="Content Placeholder 2"/>
          <p:cNvSpPr>
            <a:spLocks noGrp="1"/>
          </p:cNvSpPr>
          <p:nvPr>
            <p:ph idx="1"/>
          </p:nvPr>
        </p:nvSpPr>
        <p:spPr>
          <a:xfrm>
            <a:off x="457200" y="1066800"/>
            <a:ext cx="8229600" cy="5059363"/>
          </a:xfrm>
        </p:spPr>
        <p:txBody>
          <a:bodyPr/>
          <a:lstStyle/>
          <a:p>
            <a:pPr>
              <a:buNone/>
            </a:pPr>
            <a:r>
              <a:rPr lang="en-US" dirty="0" smtClean="0"/>
              <a:t>So when apply Ockham’s Razor, which is a well established principle of Science, when comparing two models for a purposes, you should:</a:t>
            </a:r>
          </a:p>
          <a:p>
            <a:r>
              <a:rPr lang="en-US" dirty="0" smtClean="0"/>
              <a:t>Choose the simpler model</a:t>
            </a:r>
          </a:p>
          <a:p>
            <a:r>
              <a:rPr lang="en-US" dirty="0" smtClean="0"/>
              <a:t>NOT the more realistic</a:t>
            </a:r>
          </a:p>
          <a:p>
            <a:endParaRPr lang="en-US" dirty="0" smtClean="0"/>
          </a:p>
          <a:p>
            <a:pPr>
              <a:buNone/>
            </a:pPr>
            <a:r>
              <a:rPr lang="en-US" dirty="0" smtClean="0"/>
              <a:t>Fidelity vs. Resolution</a:t>
            </a:r>
            <a:endParaRPr lang="en-US" dirty="0"/>
          </a:p>
        </p:txBody>
      </p:sp>
    </p:spTree>
    <p:extLst>
      <p:ext uri="{BB962C8B-B14F-4D97-AF65-F5344CB8AC3E}">
        <p14:creationId xmlns:p14="http://schemas.microsoft.com/office/powerpoint/2010/main" val="3979170668"/>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of science</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47092606"/>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Controversy</a:t>
            </a:r>
            <a:endParaRPr lang="en-US" dirty="0"/>
          </a:p>
        </p:txBody>
      </p:sp>
      <p:sp>
        <p:nvSpPr>
          <p:cNvPr id="3" name="Content Placeholder 2"/>
          <p:cNvSpPr>
            <a:spLocks noGrp="1"/>
          </p:cNvSpPr>
          <p:nvPr>
            <p:ph idx="1"/>
          </p:nvPr>
        </p:nvSpPr>
        <p:spPr/>
        <p:txBody>
          <a:bodyPr/>
          <a:lstStyle/>
          <a:p>
            <a:pPr marL="0" indent="0">
              <a:buNone/>
            </a:pPr>
            <a:r>
              <a:rPr lang="en-US" dirty="0" smtClean="0"/>
              <a:t>Physicist</a:t>
            </a:r>
            <a:r>
              <a:rPr lang="en-US" dirty="0"/>
              <a:t> Richard </a:t>
            </a:r>
            <a:r>
              <a:rPr lang="en-US" dirty="0" smtClean="0"/>
              <a:t>Feynman</a:t>
            </a:r>
            <a:r>
              <a:rPr lang="en-US" dirty="0"/>
              <a:t> </a:t>
            </a:r>
            <a:r>
              <a:rPr lang="en-US" dirty="0" smtClean="0"/>
              <a:t>(1918-1988), who won a noble prize in 1965, is quoted:</a:t>
            </a:r>
          </a:p>
          <a:p>
            <a:pPr marL="0" indent="0">
              <a:buNone/>
            </a:pPr>
            <a:r>
              <a:rPr lang="en-US" i="1" dirty="0" smtClean="0"/>
              <a:t>“</a:t>
            </a:r>
            <a:r>
              <a:rPr lang="en-US" i="1" dirty="0"/>
              <a:t>Philosophy of science is about as useful to scientists as ornithology is to birds</a:t>
            </a:r>
            <a:r>
              <a:rPr lang="en-US" i="1" dirty="0" smtClean="0"/>
              <a:t>.”</a:t>
            </a:r>
          </a:p>
          <a:p>
            <a:pPr marL="0" indent="0">
              <a:buNone/>
            </a:pPr>
            <a:endParaRPr lang="en-US" dirty="0" smtClean="0"/>
          </a:p>
          <a:p>
            <a:pPr marL="0" indent="0">
              <a:buNone/>
            </a:pPr>
            <a:r>
              <a:rPr lang="en-US" dirty="0" smtClean="0"/>
              <a:t>In response, </a:t>
            </a:r>
            <a:r>
              <a:rPr lang="en-US" dirty="0"/>
              <a:t> </a:t>
            </a:r>
            <a:r>
              <a:rPr lang="en-US" dirty="0" smtClean="0"/>
              <a:t>the philosophers have pointed </a:t>
            </a:r>
            <a:r>
              <a:rPr lang="en-US" dirty="0"/>
              <a:t>out that it is likely that ornithological knowledge would be of great benefit to birds, were it possible for them to possess </a:t>
            </a:r>
            <a:r>
              <a:rPr lang="en-US" dirty="0" smtClean="0"/>
              <a:t>it!</a:t>
            </a:r>
            <a:endParaRPr lang="en-US" dirty="0"/>
          </a:p>
          <a:p>
            <a:pPr marL="0" indent="0">
              <a:buNone/>
            </a:pPr>
            <a:endParaRPr lang="en-US" dirty="0"/>
          </a:p>
        </p:txBody>
      </p:sp>
    </p:spTree>
    <p:extLst>
      <p:ext uri="{BB962C8B-B14F-4D97-AF65-F5344CB8AC3E}">
        <p14:creationId xmlns:p14="http://schemas.microsoft.com/office/powerpoint/2010/main" val="272237713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Decision Science or decision-aid science?</a:t>
            </a:r>
          </a:p>
          <a:p>
            <a:pPr lvl="1"/>
            <a:r>
              <a:rPr lang="en-US" dirty="0" smtClean="0"/>
              <a:t>Bernard Roy</a:t>
            </a:r>
          </a:p>
          <a:p>
            <a:pPr lvl="1"/>
            <a:r>
              <a:rPr lang="en-US" dirty="0" smtClean="0"/>
              <a:t>European Journal of Operational Research</a:t>
            </a:r>
          </a:p>
          <a:p>
            <a:pPr lvl="1"/>
            <a:r>
              <a:rPr lang="en-US" dirty="0" smtClean="0"/>
              <a:t>1993</a:t>
            </a:r>
          </a:p>
          <a:p>
            <a:pPr lvl="1"/>
            <a:r>
              <a:rPr lang="en-US" dirty="0" smtClean="0"/>
              <a:t>66: pp. 184 -203</a:t>
            </a:r>
            <a:endParaRPr lang="en-US" dirty="0"/>
          </a:p>
        </p:txBody>
      </p:sp>
    </p:spTree>
    <p:extLst>
      <p:ext uri="{BB962C8B-B14F-4D97-AF65-F5344CB8AC3E}">
        <p14:creationId xmlns:p14="http://schemas.microsoft.com/office/powerpoint/2010/main" val="1568065155"/>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Viewpoints</a:t>
            </a:r>
            <a:endParaRPr lang="en-US" dirty="0"/>
          </a:p>
        </p:txBody>
      </p:sp>
      <p:sp>
        <p:nvSpPr>
          <p:cNvPr id="5" name="Isosceles Triangle 4"/>
          <p:cNvSpPr/>
          <p:nvPr/>
        </p:nvSpPr>
        <p:spPr bwMode="auto">
          <a:xfrm>
            <a:off x="914400" y="2362200"/>
            <a:ext cx="6858000" cy="914400"/>
          </a:xfrm>
          <a:prstGeom prst="triangle">
            <a:avLst>
              <a:gd name="adj" fmla="val 0"/>
            </a:avLst>
          </a:prstGeom>
          <a:solidFill>
            <a:schemeClr val="accent1"/>
          </a:solidFill>
          <a:ln w="12700" cap="flat" cmpd="sng" algn="ctr">
            <a:solidFill>
              <a:schemeClr val="tx1"/>
            </a:solidFill>
            <a:prstDash val="solid"/>
            <a:round/>
            <a:headEnd type="stealth" w="med" len="med"/>
            <a:tailEnd type="stealth"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1" u="none" strike="noStrike" cap="none" normalizeH="0" baseline="0" smtClean="0">
              <a:ln>
                <a:noFill/>
              </a:ln>
              <a:solidFill>
                <a:schemeClr val="tx1"/>
              </a:solidFill>
              <a:effectLst/>
              <a:latin typeface="Arial" charset="0"/>
            </a:endParaRPr>
          </a:p>
        </p:txBody>
      </p:sp>
      <p:sp>
        <p:nvSpPr>
          <p:cNvPr id="6" name="Rectangle 5"/>
          <p:cNvSpPr/>
          <p:nvPr/>
        </p:nvSpPr>
        <p:spPr bwMode="auto">
          <a:xfrm>
            <a:off x="914400" y="3733800"/>
            <a:ext cx="6858000" cy="914400"/>
          </a:xfrm>
          <a:prstGeom prst="rect">
            <a:avLst/>
          </a:prstGeom>
          <a:solidFill>
            <a:schemeClr val="accent1"/>
          </a:solidFill>
          <a:ln w="12700" cap="flat" cmpd="sng" algn="ctr">
            <a:solidFill>
              <a:schemeClr val="tx1"/>
            </a:solidFill>
            <a:prstDash val="solid"/>
            <a:round/>
            <a:headEnd type="stealth" w="med" len="med"/>
            <a:tailEnd type="stealth"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1" u="none" strike="noStrike" cap="none" normalizeH="0" baseline="0" smtClean="0">
              <a:ln>
                <a:noFill/>
              </a:ln>
              <a:solidFill>
                <a:schemeClr val="tx1"/>
              </a:solidFill>
              <a:effectLst/>
              <a:latin typeface="Arial" charset="0"/>
            </a:endParaRPr>
          </a:p>
        </p:txBody>
      </p:sp>
      <p:sp>
        <p:nvSpPr>
          <p:cNvPr id="7" name="Isosceles Triangle 6"/>
          <p:cNvSpPr/>
          <p:nvPr/>
        </p:nvSpPr>
        <p:spPr bwMode="auto">
          <a:xfrm rot="10800000">
            <a:off x="914400" y="2057400"/>
            <a:ext cx="6858000" cy="914400"/>
          </a:xfrm>
          <a:prstGeom prst="triangle">
            <a:avLst>
              <a:gd name="adj" fmla="val 0"/>
            </a:avLst>
          </a:prstGeom>
          <a:solidFill>
            <a:schemeClr val="accent1"/>
          </a:solidFill>
          <a:ln w="12700" cap="flat" cmpd="sng" algn="ctr">
            <a:solidFill>
              <a:schemeClr val="tx1"/>
            </a:solidFill>
            <a:prstDash val="solid"/>
            <a:round/>
            <a:headEnd type="stealth" w="med" len="med"/>
            <a:tailEnd type="stealth"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1" u="none" strike="noStrike" cap="none" normalizeH="0" baseline="0" smtClean="0">
              <a:ln>
                <a:noFill/>
              </a:ln>
              <a:solidFill>
                <a:schemeClr val="tx1"/>
              </a:solidFill>
              <a:effectLst/>
              <a:latin typeface="Arial" charset="0"/>
            </a:endParaRPr>
          </a:p>
        </p:txBody>
      </p:sp>
      <p:sp>
        <p:nvSpPr>
          <p:cNvPr id="8" name="TextBox 7"/>
          <p:cNvSpPr txBox="1"/>
          <p:nvPr/>
        </p:nvSpPr>
        <p:spPr>
          <a:xfrm>
            <a:off x="838200" y="1371600"/>
            <a:ext cx="1757212" cy="461665"/>
          </a:xfrm>
          <a:prstGeom prst="rect">
            <a:avLst/>
          </a:prstGeom>
          <a:noFill/>
        </p:spPr>
        <p:txBody>
          <a:bodyPr wrap="none" rtlCol="0">
            <a:spAutoFit/>
          </a:bodyPr>
          <a:lstStyle/>
          <a:p>
            <a:r>
              <a:rPr lang="en-US" dirty="0" smtClean="0"/>
              <a:t>Qualitative</a:t>
            </a:r>
            <a:endParaRPr lang="en-US" dirty="0"/>
          </a:p>
        </p:txBody>
      </p:sp>
      <p:sp>
        <p:nvSpPr>
          <p:cNvPr id="9" name="TextBox 8"/>
          <p:cNvSpPr txBox="1"/>
          <p:nvPr/>
        </p:nvSpPr>
        <p:spPr>
          <a:xfrm>
            <a:off x="7010400" y="1371600"/>
            <a:ext cx="1962397" cy="461665"/>
          </a:xfrm>
          <a:prstGeom prst="rect">
            <a:avLst/>
          </a:prstGeom>
          <a:noFill/>
        </p:spPr>
        <p:txBody>
          <a:bodyPr wrap="none" rtlCol="0">
            <a:spAutoFit/>
          </a:bodyPr>
          <a:lstStyle/>
          <a:p>
            <a:r>
              <a:rPr lang="en-US" dirty="0" smtClean="0"/>
              <a:t>Quantitative</a:t>
            </a:r>
            <a:endParaRPr lang="en-US" dirty="0"/>
          </a:p>
        </p:txBody>
      </p:sp>
      <p:sp>
        <p:nvSpPr>
          <p:cNvPr id="10" name="TextBox 9"/>
          <p:cNvSpPr txBox="1"/>
          <p:nvPr/>
        </p:nvSpPr>
        <p:spPr>
          <a:xfrm>
            <a:off x="5943600" y="2209800"/>
            <a:ext cx="1366080" cy="461665"/>
          </a:xfrm>
          <a:prstGeom prst="rect">
            <a:avLst/>
          </a:prstGeom>
          <a:noFill/>
        </p:spPr>
        <p:txBody>
          <a:bodyPr wrap="none" rtlCol="0">
            <a:spAutoFit/>
          </a:bodyPr>
          <a:lstStyle/>
          <a:p>
            <a:r>
              <a:rPr lang="en-US" dirty="0" smtClean="0"/>
              <a:t>Realism</a:t>
            </a:r>
            <a:endParaRPr lang="en-US" dirty="0"/>
          </a:p>
        </p:txBody>
      </p:sp>
      <p:sp>
        <p:nvSpPr>
          <p:cNvPr id="11" name="TextBox 10"/>
          <p:cNvSpPr txBox="1"/>
          <p:nvPr/>
        </p:nvSpPr>
        <p:spPr>
          <a:xfrm>
            <a:off x="1219200" y="2667000"/>
            <a:ext cx="1656223" cy="461665"/>
          </a:xfrm>
          <a:prstGeom prst="rect">
            <a:avLst/>
          </a:prstGeom>
          <a:noFill/>
        </p:spPr>
        <p:txBody>
          <a:bodyPr wrap="none" rtlCol="0">
            <a:spAutoFit/>
          </a:bodyPr>
          <a:lstStyle/>
          <a:p>
            <a:r>
              <a:rPr lang="en-US" dirty="0" smtClean="0"/>
              <a:t>Axiomatic</a:t>
            </a:r>
            <a:endParaRPr lang="en-US" dirty="0"/>
          </a:p>
        </p:txBody>
      </p:sp>
      <p:sp>
        <p:nvSpPr>
          <p:cNvPr id="12" name="TextBox 11"/>
          <p:cNvSpPr txBox="1"/>
          <p:nvPr/>
        </p:nvSpPr>
        <p:spPr>
          <a:xfrm>
            <a:off x="1524000" y="3962400"/>
            <a:ext cx="2561920" cy="461665"/>
          </a:xfrm>
          <a:prstGeom prst="rect">
            <a:avLst/>
          </a:prstGeom>
          <a:noFill/>
        </p:spPr>
        <p:txBody>
          <a:bodyPr wrap="none" rtlCol="0">
            <a:spAutoFit/>
          </a:bodyPr>
          <a:lstStyle/>
          <a:p>
            <a:r>
              <a:rPr lang="en-US" dirty="0" smtClean="0"/>
              <a:t>Instrumentalism</a:t>
            </a:r>
            <a:endParaRPr lang="en-US" dirty="0"/>
          </a:p>
        </p:txBody>
      </p:sp>
      <p:sp>
        <p:nvSpPr>
          <p:cNvPr id="13" name="TextBox 12"/>
          <p:cNvSpPr txBox="1"/>
          <p:nvPr/>
        </p:nvSpPr>
        <p:spPr>
          <a:xfrm>
            <a:off x="6705600" y="5334000"/>
            <a:ext cx="1742785" cy="461665"/>
          </a:xfrm>
          <a:prstGeom prst="rect">
            <a:avLst/>
          </a:prstGeom>
          <a:noFill/>
        </p:spPr>
        <p:txBody>
          <a:bodyPr wrap="none" rtlCol="0">
            <a:spAutoFit/>
          </a:bodyPr>
          <a:lstStyle/>
          <a:p>
            <a:r>
              <a:rPr lang="en-US" dirty="0" smtClean="0"/>
              <a:t>Roy (1993)</a:t>
            </a:r>
            <a:endParaRPr lang="en-US"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6208666"/>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a:t>
            </a:r>
            <a:endParaRPr lang="en-US" dirty="0"/>
          </a:p>
        </p:txBody>
      </p:sp>
      <p:sp>
        <p:nvSpPr>
          <p:cNvPr id="3" name="Content Placeholder 2"/>
          <p:cNvSpPr>
            <a:spLocks noGrp="1"/>
          </p:cNvSpPr>
          <p:nvPr>
            <p:ph idx="1"/>
          </p:nvPr>
        </p:nvSpPr>
        <p:spPr>
          <a:xfrm>
            <a:off x="457200" y="1600200"/>
            <a:ext cx="8229600" cy="4525963"/>
          </a:xfrm>
        </p:spPr>
        <p:txBody>
          <a:bodyPr/>
          <a:lstStyle/>
          <a:p>
            <a:pPr marL="0" indent="0">
              <a:buNone/>
            </a:pPr>
            <a:r>
              <a:rPr lang="en-US" dirty="0" smtClean="0"/>
              <a:t>The </a:t>
            </a:r>
            <a:r>
              <a:rPr lang="en-US" dirty="0"/>
              <a:t>view that the world described by science </a:t>
            </a:r>
            <a:r>
              <a:rPr lang="en-US" dirty="0" smtClean="0"/>
              <a:t>is </a:t>
            </a:r>
            <a:r>
              <a:rPr lang="en-US" dirty="0"/>
              <a:t>the real world, as it is, independent of what we might take it to be. </a:t>
            </a:r>
            <a:endParaRPr lang="en-US" dirty="0" smtClean="0"/>
          </a:p>
          <a:p>
            <a:endParaRPr lang="en-US" dirty="0" smtClean="0"/>
          </a:p>
          <a:p>
            <a:r>
              <a:rPr lang="en-US" dirty="0" smtClean="0"/>
              <a:t>Related </a:t>
            </a:r>
            <a:r>
              <a:rPr lang="en-US" dirty="0"/>
              <a:t>to Positivism</a:t>
            </a:r>
          </a:p>
          <a:p>
            <a:pPr lvl="1"/>
            <a:r>
              <a:rPr lang="en-US" dirty="0"/>
              <a:t>Only real data is source of authentic </a:t>
            </a:r>
            <a:r>
              <a:rPr lang="en-US" dirty="0" smtClean="0"/>
              <a:t>knowledge</a:t>
            </a:r>
          </a:p>
          <a:p>
            <a:pPr lvl="1"/>
            <a:endParaRPr lang="en-US" dirty="0"/>
          </a:p>
          <a:p>
            <a:r>
              <a:rPr lang="en-US" dirty="0" smtClean="0"/>
              <a:t>Black-box validation</a:t>
            </a:r>
            <a:endParaRPr lang="en-U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a:t>
            </a:r>
            <a:endParaRPr lang="en-US" dirty="0"/>
          </a:p>
        </p:txBody>
      </p:sp>
      <p:sp>
        <p:nvSpPr>
          <p:cNvPr id="3" name="Content Placeholder 2"/>
          <p:cNvSpPr>
            <a:spLocks noGrp="1"/>
          </p:cNvSpPr>
          <p:nvPr>
            <p:ph idx="1"/>
          </p:nvPr>
        </p:nvSpPr>
        <p:spPr>
          <a:xfrm>
            <a:off x="457200" y="1600200"/>
            <a:ext cx="8229600" cy="4525963"/>
          </a:xfrm>
        </p:spPr>
        <p:txBody>
          <a:bodyPr/>
          <a:lstStyle/>
          <a:p>
            <a:r>
              <a:rPr lang="en-US" dirty="0" smtClean="0"/>
              <a:t>Advocating that realism should not be the “Be all and End all” of validation but it is still important for:</a:t>
            </a:r>
          </a:p>
          <a:p>
            <a:pPr lvl="1"/>
            <a:r>
              <a:rPr lang="en-US" dirty="0" smtClean="0"/>
              <a:t>Comparing to the real-world.</a:t>
            </a:r>
          </a:p>
          <a:p>
            <a:pPr lvl="1"/>
            <a:r>
              <a:rPr lang="en-US" dirty="0" smtClean="0"/>
              <a:t>Understanding the model.</a:t>
            </a:r>
            <a:endParaRPr lang="en-US" dirty="0"/>
          </a:p>
        </p:txBody>
      </p:sp>
    </p:spTree>
    <p:extLst>
      <p:ext uri="{BB962C8B-B14F-4D97-AF65-F5344CB8AC3E}">
        <p14:creationId xmlns:p14="http://schemas.microsoft.com/office/powerpoint/2010/main" val="4151676167"/>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 Problems</a:t>
            </a:r>
            <a:endParaRPr lang="en-US" dirty="0"/>
          </a:p>
        </p:txBody>
      </p:sp>
      <p:sp>
        <p:nvSpPr>
          <p:cNvPr id="3" name="Content Placeholder 2"/>
          <p:cNvSpPr>
            <a:spLocks noGrp="1"/>
          </p:cNvSpPr>
          <p:nvPr>
            <p:ph idx="1"/>
          </p:nvPr>
        </p:nvSpPr>
        <p:spPr/>
        <p:txBody>
          <a:bodyPr/>
          <a:lstStyle/>
          <a:p>
            <a:pPr marL="0" indent="0">
              <a:buNone/>
            </a:pPr>
            <a:r>
              <a:rPr lang="en-US" dirty="0" smtClean="0"/>
              <a:t>When using a model to consider an adaption to a systems, e.g. maybe you would like to know the effect of adding a new machine to your factory, you should consider:</a:t>
            </a:r>
          </a:p>
          <a:p>
            <a:r>
              <a:rPr lang="en-US" dirty="0" smtClean="0"/>
              <a:t>The model might be valid when compared to the current system, does not mean it is valid with the adaption</a:t>
            </a:r>
          </a:p>
          <a:p>
            <a:r>
              <a:rPr lang="en-US" dirty="0" smtClean="0"/>
              <a:t>Example</a:t>
            </a:r>
            <a:endParaRPr lang="en-US" dirty="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533400" y="1143000"/>
            <a:ext cx="8229600" cy="5257800"/>
          </a:xfrm>
        </p:spPr>
        <p:txBody>
          <a:bodyPr/>
          <a:lstStyle/>
          <a:p>
            <a:pPr>
              <a:buNone/>
            </a:pPr>
            <a:r>
              <a:rPr lang="en-US" sz="2800" dirty="0" smtClean="0"/>
              <a:t>Consider a model of a retail shop with two servers.   </a:t>
            </a:r>
            <a:r>
              <a:rPr lang="en-US" sz="2800" dirty="0" smtClean="0"/>
              <a:t>We have collected data on the number of customers that arrive on a given day</a:t>
            </a:r>
            <a:r>
              <a:rPr lang="en-US" sz="2800" dirty="0" smtClean="0"/>
              <a:t>.</a:t>
            </a:r>
            <a:endParaRPr lang="en-US" sz="2800" dirty="0" smtClean="0"/>
          </a:p>
          <a:p>
            <a:r>
              <a:rPr lang="en-US" sz="2800" dirty="0" smtClean="0"/>
              <a:t>This data could be used to validation the base model.</a:t>
            </a:r>
          </a:p>
          <a:p>
            <a:endParaRPr lang="en-US" sz="2800" dirty="0" smtClean="0"/>
          </a:p>
          <a:p>
            <a:pPr>
              <a:buNone/>
            </a:pPr>
            <a:r>
              <a:rPr lang="en-US" sz="2800" dirty="0" smtClean="0"/>
              <a:t>Now consider an adaption.  The model adaption assumes that the number of customers is due to the number of servers.  So if an extra server is added, the number of customers increases by 50%.</a:t>
            </a:r>
          </a:p>
          <a:p>
            <a:pPr>
              <a:buNone/>
            </a:pPr>
            <a:endParaRPr lang="en-US" sz="2800" dirty="0" smtClean="0"/>
          </a:p>
          <a:p>
            <a:pPr>
              <a:buNone/>
            </a:pPr>
            <a:r>
              <a:rPr lang="en-US" sz="2800" dirty="0" smtClean="0"/>
              <a:t>How much would it actually increase by?</a:t>
            </a:r>
          </a:p>
          <a:p>
            <a:pPr>
              <a:buNone/>
            </a:pPr>
            <a:endParaRPr lang="en-US" sz="2800" dirty="0" smtClean="0"/>
          </a:p>
          <a:p>
            <a:pPr>
              <a:buNone/>
            </a:pPr>
            <a:endParaRPr lang="en-US" sz="2800" dirty="0" smtClean="0"/>
          </a:p>
          <a:p>
            <a:pPr>
              <a:buNone/>
            </a:pPr>
            <a:endParaRPr lang="en-US" sz="2800"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Axiomatic</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6208666"/>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Axiomatic</a:t>
            </a:r>
            <a:endParaRPr lang="en-US" dirty="0"/>
          </a:p>
        </p:txBody>
      </p:sp>
      <p:sp>
        <p:nvSpPr>
          <p:cNvPr id="3" name="Content Placeholder 2"/>
          <p:cNvSpPr>
            <a:spLocks noGrp="1"/>
          </p:cNvSpPr>
          <p:nvPr>
            <p:ph idx="1"/>
          </p:nvPr>
        </p:nvSpPr>
        <p:spPr/>
        <p:txBody>
          <a:bodyPr/>
          <a:lstStyle/>
          <a:p>
            <a:r>
              <a:rPr lang="en-US" dirty="0" smtClean="0"/>
              <a:t>Is the model consistent with our </a:t>
            </a:r>
            <a:r>
              <a:rPr lang="en-US" i="1" dirty="0" smtClean="0"/>
              <a:t>frame of reference</a:t>
            </a:r>
            <a:r>
              <a:rPr lang="en-US" dirty="0" smtClean="0"/>
              <a:t>?</a:t>
            </a:r>
          </a:p>
          <a:p>
            <a:pPr lvl="1"/>
            <a:r>
              <a:rPr lang="en-US" dirty="0" smtClean="0"/>
              <a:t>How we currently understand the system</a:t>
            </a:r>
          </a:p>
          <a:p>
            <a:pPr lvl="2"/>
            <a:r>
              <a:rPr lang="en-US" dirty="0" smtClean="0"/>
              <a:t>Current Theory</a:t>
            </a:r>
          </a:p>
          <a:p>
            <a:pPr lvl="3"/>
            <a:r>
              <a:rPr lang="en-US" dirty="0"/>
              <a:t>Thomas Kuhn’s “Paradigm Shift</a:t>
            </a:r>
            <a:r>
              <a:rPr lang="en-US" dirty="0" smtClean="0"/>
              <a:t>”</a:t>
            </a:r>
            <a:endParaRPr lang="en-US" dirty="0"/>
          </a:p>
          <a:p>
            <a:r>
              <a:rPr lang="en-US" dirty="0" smtClean="0"/>
              <a:t>Related </a:t>
            </a:r>
            <a:r>
              <a:rPr lang="en-US" dirty="0"/>
              <a:t>to </a:t>
            </a:r>
            <a:r>
              <a:rPr lang="en-US" dirty="0" smtClean="0"/>
              <a:t>constructivism:</a:t>
            </a:r>
            <a:endParaRPr lang="en-US" dirty="0"/>
          </a:p>
          <a:p>
            <a:pPr lvl="1"/>
            <a:r>
              <a:rPr lang="en-US" dirty="0" smtClean="0"/>
              <a:t>Scientific knowledge is constructed not discovered</a:t>
            </a:r>
          </a:p>
          <a:p>
            <a:pPr lvl="1"/>
            <a:r>
              <a:rPr lang="en-US" dirty="0" smtClean="0"/>
              <a:t>Anti-realism</a:t>
            </a:r>
          </a:p>
          <a:p>
            <a:r>
              <a:rPr lang="en-US" dirty="0" smtClean="0"/>
              <a:t>Open-box validation</a:t>
            </a:r>
          </a:p>
          <a:p>
            <a:pPr lvl="1"/>
            <a:endParaRPr lang="en-US" dirty="0" smtClean="0"/>
          </a:p>
          <a:p>
            <a:pPr marL="457200" lvl="1" indent="0">
              <a:buNone/>
            </a:pPr>
            <a:endParaRPr lang="en-US" dirty="0" smtClean="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Answers</a:t>
            </a:r>
            <a:endParaRPr lang="en-US" dirty="0"/>
          </a:p>
        </p:txBody>
      </p:sp>
      <p:sp>
        <p:nvSpPr>
          <p:cNvPr id="3" name="Content Placeholder 2"/>
          <p:cNvSpPr>
            <a:spLocks noGrp="1"/>
          </p:cNvSpPr>
          <p:nvPr>
            <p:ph idx="1"/>
          </p:nvPr>
        </p:nvSpPr>
        <p:spPr/>
        <p:txBody>
          <a:bodyPr/>
          <a:lstStyle/>
          <a:p>
            <a:r>
              <a:rPr lang="en-US" dirty="0" smtClean="0"/>
              <a:t>Normative results</a:t>
            </a:r>
          </a:p>
          <a:p>
            <a:pPr lvl="1"/>
            <a:r>
              <a:rPr lang="en-US" dirty="0" smtClean="0"/>
              <a:t>How things should be</a:t>
            </a:r>
          </a:p>
          <a:p>
            <a:pPr lvl="1"/>
            <a:r>
              <a:rPr lang="en-US" dirty="0" smtClean="0"/>
              <a:t>E.g. Game Theory</a:t>
            </a:r>
          </a:p>
          <a:p>
            <a:pPr lvl="1"/>
            <a:endParaRPr lang="en-US" dirty="0"/>
          </a:p>
          <a:p>
            <a:r>
              <a:rPr lang="en-US" dirty="0" smtClean="0"/>
              <a:t>Prescriptive results</a:t>
            </a:r>
          </a:p>
          <a:p>
            <a:pPr lvl="1"/>
            <a:r>
              <a:rPr lang="en-US" dirty="0" smtClean="0"/>
              <a:t>How things are</a:t>
            </a:r>
          </a:p>
          <a:p>
            <a:pPr lvl="1"/>
            <a:r>
              <a:rPr lang="en-US" dirty="0" smtClean="0"/>
              <a:t>E.g. Statistical analysis</a:t>
            </a:r>
            <a:endParaRPr lang="en-US" dirty="0"/>
          </a:p>
        </p:txBody>
      </p:sp>
    </p:spTree>
    <p:extLst>
      <p:ext uri="{BB962C8B-B14F-4D97-AF65-F5344CB8AC3E}">
        <p14:creationId xmlns:p14="http://schemas.microsoft.com/office/powerpoint/2010/main" val="1896073672"/>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Instrumentalism</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620866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Instrumentalism</a:t>
            </a:r>
            <a:endParaRPr lang="en-US" dirty="0"/>
          </a:p>
        </p:txBody>
      </p:sp>
      <p:sp>
        <p:nvSpPr>
          <p:cNvPr id="3" name="Content Placeholder 2"/>
          <p:cNvSpPr>
            <a:spLocks noGrp="1"/>
          </p:cNvSpPr>
          <p:nvPr>
            <p:ph idx="1"/>
          </p:nvPr>
        </p:nvSpPr>
        <p:spPr/>
        <p:txBody>
          <a:bodyPr/>
          <a:lstStyle/>
          <a:p>
            <a:pPr marL="0" indent="0">
              <a:buNone/>
            </a:pPr>
            <a:r>
              <a:rPr lang="en-US" dirty="0" smtClean="0"/>
              <a:t>Is </a:t>
            </a:r>
            <a:r>
              <a:rPr lang="en-US" dirty="0"/>
              <a:t>the view that a scientific theory is a useful instrument in understanding the </a:t>
            </a:r>
            <a:r>
              <a:rPr lang="en-US" dirty="0" smtClean="0"/>
              <a:t>world:</a:t>
            </a:r>
            <a:endParaRPr lang="en-US" dirty="0"/>
          </a:p>
          <a:p>
            <a:r>
              <a:rPr lang="en-US" dirty="0" smtClean="0"/>
              <a:t>Not worried about the truth but whether the model helps the organization of the situation / problems:</a:t>
            </a:r>
          </a:p>
          <a:p>
            <a:pPr lvl="1"/>
            <a:r>
              <a:rPr lang="en-US" dirty="0" smtClean="0"/>
              <a:t>Is the model useful?</a:t>
            </a:r>
          </a:p>
          <a:p>
            <a:pPr lvl="1"/>
            <a:r>
              <a:rPr lang="en-US" dirty="0" smtClean="0"/>
              <a:t>Does it increase our understanding of the problem?</a:t>
            </a:r>
          </a:p>
          <a:p>
            <a:r>
              <a:rPr lang="en-US" dirty="0" smtClean="0"/>
              <a:t>Validation of these models is irrelevant as long as the model </a:t>
            </a:r>
            <a:r>
              <a:rPr lang="en-US" i="1" dirty="0" smtClean="0"/>
              <a:t>seems</a:t>
            </a:r>
            <a:r>
              <a:rPr lang="en-US" dirty="0" smtClean="0"/>
              <a:t> useful.</a:t>
            </a:r>
            <a:endParaRPr lang="en-US" dirty="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ctrTitle"/>
          </p:nvPr>
        </p:nvSpPr>
        <p:spPr>
          <a:xfrm>
            <a:off x="444500" y="784225"/>
            <a:ext cx="7772400" cy="1470025"/>
          </a:xfrm>
        </p:spPr>
        <p:txBody>
          <a:bodyPr/>
          <a:lstStyle/>
          <a:p>
            <a:r>
              <a:rPr lang="en-US" dirty="0" smtClean="0"/>
              <a:t>“Essentially, all models are wrong but some are useful”</a:t>
            </a:r>
          </a:p>
        </p:txBody>
      </p:sp>
      <p:sp>
        <p:nvSpPr>
          <p:cNvPr id="57347" name="Subtitle 2"/>
          <p:cNvSpPr>
            <a:spLocks noGrp="1"/>
          </p:cNvSpPr>
          <p:nvPr>
            <p:ph type="subTitle" idx="1"/>
          </p:nvPr>
        </p:nvSpPr>
        <p:spPr/>
        <p:txBody>
          <a:bodyPr/>
          <a:lstStyle/>
          <a:p>
            <a:pPr>
              <a:buFontTx/>
              <a:buChar char="-"/>
            </a:pPr>
            <a:r>
              <a:rPr lang="en-US" dirty="0" smtClean="0"/>
              <a:t>George Box</a:t>
            </a:r>
          </a:p>
          <a:p>
            <a:r>
              <a:rPr lang="en-US" i="1" dirty="0" smtClean="0"/>
              <a:t>Statistician</a:t>
            </a:r>
          </a:p>
          <a:p>
            <a:r>
              <a:rPr lang="en-US" dirty="0" smtClean="0"/>
              <a:t>(Famous for Box-Jenkins method)</a:t>
            </a:r>
          </a:p>
        </p:txBody>
      </p:sp>
    </p:spTree>
    <p:extLst>
      <p:ext uri="{BB962C8B-B14F-4D97-AF65-F5344CB8AC3E}">
        <p14:creationId xmlns:p14="http://schemas.microsoft.com/office/powerpoint/2010/main" val="238326901"/>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Newton Mechanics are still used even though they have been replaced, within the scientific community, by relativistic statistical mechanism.</a:t>
            </a:r>
          </a:p>
          <a:p>
            <a:endParaRPr lang="en-US" dirty="0" smtClean="0"/>
          </a:p>
          <a:p>
            <a:r>
              <a:rPr lang="en-US" dirty="0" smtClean="0"/>
              <a:t>Why?</a:t>
            </a:r>
          </a:p>
          <a:p>
            <a:pPr lvl="1"/>
            <a:r>
              <a:rPr lang="en-US" dirty="0" smtClean="0"/>
              <a:t>Simple to use and understand.</a:t>
            </a:r>
            <a:endParaRPr lang="en-US" dirty="0"/>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7200" y="990600"/>
            <a:ext cx="8229600" cy="5135563"/>
          </a:xfrm>
        </p:spPr>
        <p:txBody>
          <a:bodyPr/>
          <a:lstStyle/>
          <a:p>
            <a:r>
              <a:rPr lang="en-US" dirty="0" smtClean="0"/>
              <a:t>Realism:</a:t>
            </a:r>
          </a:p>
          <a:p>
            <a:pPr lvl="1"/>
            <a:r>
              <a:rPr lang="en-US" dirty="0" smtClean="0"/>
              <a:t>Does the model reflex reality?</a:t>
            </a:r>
          </a:p>
          <a:p>
            <a:pPr lvl="1"/>
            <a:endParaRPr lang="en-US" dirty="0" smtClean="0"/>
          </a:p>
          <a:p>
            <a:r>
              <a:rPr lang="en-US" dirty="0" smtClean="0"/>
              <a:t>Axiomatic:</a:t>
            </a:r>
          </a:p>
          <a:p>
            <a:pPr lvl="1"/>
            <a:r>
              <a:rPr lang="en-US" dirty="0" smtClean="0"/>
              <a:t>Is the model consistent with current theory of how the world works?</a:t>
            </a:r>
          </a:p>
          <a:p>
            <a:pPr lvl="1"/>
            <a:endParaRPr lang="en-US" dirty="0" smtClean="0"/>
          </a:p>
          <a:p>
            <a:r>
              <a:rPr lang="en-US" dirty="0" smtClean="0"/>
              <a:t>Instrumentalism:</a:t>
            </a:r>
          </a:p>
          <a:p>
            <a:pPr lvl="1"/>
            <a:r>
              <a:rPr lang="en-US" dirty="0" smtClean="0"/>
              <a:t>Is the model useful?</a:t>
            </a:r>
            <a:endParaRPr lang="en-US" dirty="0"/>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762000" y="2819400"/>
            <a:ext cx="7772400" cy="11430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solidFill>
                  <a:schemeClr val="hlink"/>
                </a:solidFill>
              </a:rPr>
              <a:t>End Presentation</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0033CC"/>
      </a:hlink>
      <a:folHlink>
        <a:srgbClr val="CECECE"/>
      </a:folHlink>
    </a:clrScheme>
    <a:fontScheme name="defaul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stealth" w="med" len="med"/>
          <a:tailEnd type="stealth"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1" u="none" strike="noStrike" cap="none" normalizeH="0" baseline="0" smtClean="0">
            <a:ln>
              <a:noFill/>
            </a:ln>
            <a:solidFill>
              <a:schemeClr val="tx1"/>
            </a:solidFill>
            <a:effectLst/>
            <a:latin typeface="Arial"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c:\winapps\msoffice\powerpnt\default.ppt</Template>
  <TotalTime>11589</TotalTime>
  <Pages>27</Pages>
  <Words>886</Words>
  <Application>Microsoft Office PowerPoint</Application>
  <PresentationFormat>Letter Paper (8.5x11 in)</PresentationFormat>
  <Paragraphs>153</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default</vt:lpstr>
      <vt:lpstr>PowerPoint Presentation</vt:lpstr>
      <vt:lpstr>Philosophy of Science</vt:lpstr>
      <vt:lpstr>Naïve View</vt:lpstr>
      <vt:lpstr>Why is this naïve view bad?</vt:lpstr>
      <vt:lpstr>Why is this naïve view bad?</vt:lpstr>
      <vt:lpstr>Validation is Impossible</vt:lpstr>
      <vt:lpstr>Fit for Purpose</vt:lpstr>
      <vt:lpstr>Example</vt:lpstr>
      <vt:lpstr>Ockham's razor</vt:lpstr>
      <vt:lpstr>Ockham’s Razor</vt:lpstr>
      <vt:lpstr>Philosophy of science</vt:lpstr>
      <vt:lpstr>Controversy</vt:lpstr>
      <vt:lpstr>Definitions</vt:lpstr>
      <vt:lpstr>Viewpoints</vt:lpstr>
      <vt:lpstr>Realism</vt:lpstr>
      <vt:lpstr>Realism</vt:lpstr>
      <vt:lpstr>Realism</vt:lpstr>
      <vt:lpstr>Realism Problems</vt:lpstr>
      <vt:lpstr>Example</vt:lpstr>
      <vt:lpstr>Axiomatic</vt:lpstr>
      <vt:lpstr>Axiomatic</vt:lpstr>
      <vt:lpstr>Answers</vt:lpstr>
      <vt:lpstr>Instrumentalism</vt:lpstr>
      <vt:lpstr>Instrumentalism</vt:lpstr>
      <vt:lpstr>“Essentially, all models are wrong but some are useful”</vt:lpstr>
      <vt:lpstr>Example</vt:lpstr>
      <vt:lpstr>Conclusions</vt:lpstr>
      <vt:lpstr>End Presentation</vt:lpstr>
    </vt:vector>
  </TitlesOfParts>
  <Manager>R. Bowen Loftin, Ph.D.</Manager>
  <Company>Old Dominion University, VMASC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VMASC Presentation</dc:title>
  <dc:subject>VMASC Overview &amp; VMASC Battle Lab</dc:subject>
  <dc:creator>Roland R. Mielke, Ph.D.</dc:creator>
  <dc:description>rmielke@odu.edu_x000d_
757-686-6211</dc:description>
  <cp:lastModifiedBy>acollins</cp:lastModifiedBy>
  <cp:revision>911</cp:revision>
  <cp:lastPrinted>2001-01-11T18:30:50Z</cp:lastPrinted>
  <dcterms:created xsi:type="dcterms:W3CDTF">1997-04-26T13:28:52Z</dcterms:created>
  <dcterms:modified xsi:type="dcterms:W3CDTF">2012-04-06T18:07:38Z</dcterms:modified>
</cp:coreProperties>
</file>