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62"/>
  </p:notesMasterIdLst>
  <p:handoutMasterIdLst>
    <p:handoutMasterId r:id="rId63"/>
  </p:handoutMasterIdLst>
  <p:sldIdLst>
    <p:sldId id="523" r:id="rId2"/>
    <p:sldId id="714" r:id="rId3"/>
    <p:sldId id="717" r:id="rId4"/>
    <p:sldId id="775" r:id="rId5"/>
    <p:sldId id="776" r:id="rId6"/>
    <p:sldId id="777" r:id="rId7"/>
    <p:sldId id="778" r:id="rId8"/>
    <p:sldId id="779" r:id="rId9"/>
    <p:sldId id="781" r:id="rId10"/>
    <p:sldId id="784" r:id="rId11"/>
    <p:sldId id="785" r:id="rId12"/>
    <p:sldId id="786" r:id="rId13"/>
    <p:sldId id="787" r:id="rId14"/>
    <p:sldId id="788" r:id="rId15"/>
    <p:sldId id="792" r:id="rId16"/>
    <p:sldId id="720" r:id="rId17"/>
    <p:sldId id="721" r:id="rId18"/>
    <p:sldId id="718" r:id="rId19"/>
    <p:sldId id="757" r:id="rId20"/>
    <p:sldId id="719" r:id="rId21"/>
    <p:sldId id="756" r:id="rId22"/>
    <p:sldId id="743" r:id="rId23"/>
    <p:sldId id="758" r:id="rId24"/>
    <p:sldId id="749" r:id="rId25"/>
    <p:sldId id="738" r:id="rId26"/>
    <p:sldId id="754" r:id="rId27"/>
    <p:sldId id="759" r:id="rId28"/>
    <p:sldId id="725" r:id="rId29"/>
    <p:sldId id="760" r:id="rId30"/>
    <p:sldId id="736" r:id="rId31"/>
    <p:sldId id="735" r:id="rId32"/>
    <p:sldId id="755" r:id="rId33"/>
    <p:sldId id="740" r:id="rId34"/>
    <p:sldId id="761" r:id="rId35"/>
    <p:sldId id="739" r:id="rId36"/>
    <p:sldId id="737" r:id="rId37"/>
    <p:sldId id="741" r:id="rId38"/>
    <p:sldId id="748" r:id="rId39"/>
    <p:sldId id="751" r:id="rId40"/>
    <p:sldId id="750" r:id="rId41"/>
    <p:sldId id="762" r:id="rId42"/>
    <p:sldId id="765" r:id="rId43"/>
    <p:sldId id="763" r:id="rId44"/>
    <p:sldId id="747" r:id="rId45"/>
    <p:sldId id="764" r:id="rId46"/>
    <p:sldId id="766" r:id="rId47"/>
    <p:sldId id="753" r:id="rId48"/>
    <p:sldId id="746" r:id="rId49"/>
    <p:sldId id="769" r:id="rId50"/>
    <p:sldId id="768" r:id="rId51"/>
    <p:sldId id="767" r:id="rId52"/>
    <p:sldId id="752" r:id="rId53"/>
    <p:sldId id="722" r:id="rId54"/>
    <p:sldId id="770" r:id="rId55"/>
    <p:sldId id="771" r:id="rId56"/>
    <p:sldId id="772" r:id="rId57"/>
    <p:sldId id="773" r:id="rId58"/>
    <p:sldId id="723" r:id="rId59"/>
    <p:sldId id="745" r:id="rId60"/>
    <p:sldId id="712" r:id="rId61"/>
  </p:sldIdLst>
  <p:sldSz cx="9144000" cy="6858000" type="letter"/>
  <p:notesSz cx="7010400" cy="92964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66FF"/>
    <a:srgbClr val="CC6600"/>
    <a:srgbClr val="FFFF99"/>
    <a:srgbClr val="CCCCFF"/>
    <a:srgbClr val="66FFFF"/>
    <a:srgbClr val="CCFF66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19" autoAdjust="0"/>
    <p:restoredTop sz="79957" autoAdjust="0"/>
  </p:normalViewPr>
  <p:slideViewPr>
    <p:cSldViewPr>
      <p:cViewPr>
        <p:scale>
          <a:sx n="99" d="100"/>
          <a:sy n="99" d="100"/>
        </p:scale>
        <p:origin x="-1157" y="-58"/>
      </p:cViewPr>
      <p:guideLst>
        <p:guide orient="horz" pos="4032"/>
        <p:guide orient="horz" pos="864"/>
        <p:guide pos="288"/>
        <p:guide pos="547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00" d="100"/>
          <a:sy n="100" d="100"/>
        </p:scale>
        <p:origin x="-3492" y="324"/>
      </p:cViewPr>
      <p:guideLst>
        <p:guide orient="horz" pos="2932"/>
        <p:guide pos="220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91464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1863" y="4414838"/>
            <a:ext cx="5146675" cy="41830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3896" tIns="46125" rIns="93896" bIns="461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16387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2213" y="704850"/>
            <a:ext cx="4630737" cy="34750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72600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7411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2301" tIns="46150" rIns="92301" bIns="46150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1264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i="1" smtClean="0"/>
              <a:t>Accreditation. Official certification by a </a:t>
            </a:r>
            <a:r>
              <a:rPr lang="en-US" smtClean="0"/>
              <a:t>responsible authority that a model is acceptable for a specific purpose.</a:t>
            </a:r>
          </a:p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971925" y="8831263"/>
            <a:ext cx="3036888" cy="4635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861" tIns="45930" rIns="91861" bIns="45930"/>
          <a:lstStyle/>
          <a:p>
            <a:fld id="{B75E6CAC-CC94-478F-8191-69ACF6D146E0}" type="slidenum">
              <a:rPr lang="en-US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8346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1578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8007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/>
              <a:t>BANKS: about 87 different techniquies.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2264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5013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7365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3849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4049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/>
              <a:t>Check go add-ins now for later.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/>
              <a:t>Check go add-ins now for later.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/>
              <a:t>Check go add-ins now for later.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/>
              <a:t>Check go add-ins now for later.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/>
              <a:t>Check go add-ins now for later.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/>
              <a:t>Check go add-ins now for later.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/>
              <a:t>Check go add-ins now for later.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/>
              <a:t>Check go add-ins now for later.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/>
              <a:t>Check go add-ins now for later.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/>
              <a:t>Check go add-ins now for later.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/>
              <a:t>Check go add-ins now for later.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/>
              <a:t>Check go add-ins now for later.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/>
              <a:t>Check go add-ins now for later.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/>
              <a:t>Check go add-ins now for later.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/>
              <a:t>Check go add-ins now for later.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/>
              <a:t>Check go add-ins now for later.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/>
              <a:t>Check go add-ins now for later.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/>
              <a:t>Check go add-ins now for later.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/>
              <a:t>Check go add-ins now for later.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/>
              <a:t>Check go add-ins now for later.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/>
              <a:t>Check go add-ins now for later.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/>
              <a:t>Check go add-ins now for later.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/>
              <a:t>Check go add-ins now for later.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0033C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2400" b="1" i="1">
                <a:solidFill>
                  <a:srgbClr val="0033C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2400" b="1" i="1">
                <a:solidFill>
                  <a:srgbClr val="0033C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2400" b="1" i="1">
                <a:solidFill>
                  <a:srgbClr val="0033C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mailto:jsokolowski@odu.edu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mailto:ajcollin@odu.edu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Line 5"/>
          <p:cNvSpPr>
            <a:spLocks noChangeShapeType="1"/>
          </p:cNvSpPr>
          <p:nvPr/>
        </p:nvSpPr>
        <p:spPr bwMode="auto">
          <a:xfrm>
            <a:off x="457200" y="914400"/>
            <a:ext cx="8229600" cy="0"/>
          </a:xfrm>
          <a:prstGeom prst="line">
            <a:avLst/>
          </a:prstGeom>
          <a:noFill/>
          <a:ln w="12700">
            <a:solidFill>
              <a:srgbClr val="0033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cs typeface="+mn-cs"/>
            </a:endParaRPr>
          </a:p>
        </p:txBody>
      </p:sp>
      <p:sp>
        <p:nvSpPr>
          <p:cNvPr id="1033" name="Text Box 9"/>
          <p:cNvSpPr txBox="1">
            <a:spLocks noChangeArrowheads="1"/>
          </p:cNvSpPr>
          <p:nvPr/>
        </p:nvSpPr>
        <p:spPr bwMode="auto">
          <a:xfrm>
            <a:off x="457200" y="6400800"/>
            <a:ext cx="8229600" cy="4619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tabLst>
                <a:tab pos="8001000" algn="r"/>
              </a:tabLst>
              <a:defRPr/>
            </a:pPr>
            <a:r>
              <a:rPr lang="en-US" altLang="en-US" sz="1200" b="0" i="0" dirty="0">
                <a:solidFill>
                  <a:srgbClr val="0033CC"/>
                </a:solidFill>
                <a:cs typeface="+mn-cs"/>
              </a:rPr>
              <a:t>MSIM </a:t>
            </a:r>
            <a:r>
              <a:rPr lang="en-US" altLang="en-US" sz="1200" b="0" i="0" dirty="0" smtClean="0">
                <a:solidFill>
                  <a:srgbClr val="0033CC"/>
                </a:solidFill>
                <a:cs typeface="+mn-cs"/>
              </a:rPr>
              <a:t>895: ABMS	</a:t>
            </a:r>
            <a:r>
              <a:rPr lang="en-US" altLang="en-US" sz="1200" b="0" i="0" dirty="0" smtClean="0">
                <a:solidFill>
                  <a:srgbClr val="0033CC"/>
                </a:solidFill>
                <a:cs typeface="+mn-cs"/>
                <a:hlinkClick r:id="rId13"/>
              </a:rPr>
              <a:t>jsokolowski@odu.edu</a:t>
            </a:r>
            <a:r>
              <a:rPr lang="en-US" altLang="en-US" sz="1200" b="0" i="0" baseline="0" dirty="0" smtClean="0">
                <a:solidFill>
                  <a:srgbClr val="0033CC"/>
                </a:solidFill>
                <a:cs typeface="+mn-cs"/>
              </a:rPr>
              <a:t> &amp; </a:t>
            </a:r>
            <a:r>
              <a:rPr lang="en-US" altLang="en-US" sz="1200" b="0" i="0" dirty="0" smtClean="0">
                <a:solidFill>
                  <a:srgbClr val="0033CC"/>
                </a:solidFill>
                <a:cs typeface="+mn-cs"/>
                <a:hlinkClick r:id="rId14"/>
              </a:rPr>
              <a:t>ajcollin@odu.edu</a:t>
            </a:r>
            <a:endParaRPr lang="en-US" altLang="en-US" sz="1200" b="0" i="0" dirty="0">
              <a:solidFill>
                <a:srgbClr val="0033CC"/>
              </a:solidFill>
              <a:cs typeface="+mn-cs"/>
            </a:endParaRPr>
          </a:p>
          <a:p>
            <a:pPr eaLnBrk="0" hangingPunct="0">
              <a:tabLst>
                <a:tab pos="8001000" algn="r"/>
              </a:tabLst>
              <a:defRPr/>
            </a:pPr>
            <a:r>
              <a:rPr lang="en-US" altLang="en-US" sz="1200" b="0" i="0" dirty="0">
                <a:solidFill>
                  <a:srgbClr val="0033CC"/>
                </a:solidFill>
                <a:cs typeface="+mn-cs"/>
              </a:rPr>
              <a:t>	</a:t>
            </a:r>
          </a:p>
        </p:txBody>
      </p:sp>
      <p:pic>
        <p:nvPicPr>
          <p:cNvPr id="2" name="Picture 11" descr="H:\Pictures\Logos\Logo, BCET B&amp;W.tif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57200" y="381000"/>
            <a:ext cx="1295400" cy="41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V:\MARKETING &amp; COMMUNICATIONS\Logos\NEW VMASC logos\VMASC_ODU.jpg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325243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hwa.dot.gov/cadiv/segb/views/document/Sections/Section3/3_6_3.htm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:\Bacteria ABM\Presentations and minuate\chain pic MAY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7765" y="304800"/>
            <a:ext cx="4949304" cy="31242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381000" y="3775834"/>
            <a:ext cx="8229600" cy="64376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en-US" sz="3600" dirty="0" smtClean="0">
                <a:solidFill>
                  <a:srgbClr val="0033CC"/>
                </a:solidFill>
              </a:rPr>
              <a:t>Validation and Verification</a:t>
            </a:r>
          </a:p>
        </p:txBody>
      </p:sp>
      <p:pic>
        <p:nvPicPr>
          <p:cNvPr id="2052" name="Picture 4" descr="H:\Pictures\Logos\Logo, BCET B&amp;W.t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4953000"/>
            <a:ext cx="3429000" cy="109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 bwMode="auto">
          <a:xfrm>
            <a:off x="1958975" y="485775"/>
            <a:ext cx="3832225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6000" dirty="0" smtClean="0">
                <a:latin typeface="Arial" pitchFamily="34" charset="0"/>
                <a:cs typeface="Arial" pitchFamily="34" charset="0"/>
              </a:rPr>
              <a:t>MSIM895</a:t>
            </a:r>
            <a:endParaRPr lang="en-US" sz="6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1958975" y="1727200"/>
            <a:ext cx="2460625" cy="1016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6000" dirty="0" smtClean="0">
                <a:latin typeface="Arial" pitchFamily="34" charset="0"/>
                <a:cs typeface="Arial" pitchFamily="34" charset="0"/>
              </a:rPr>
              <a:t>ABMS</a:t>
            </a:r>
            <a:endParaRPr lang="en-US" sz="6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V:\MARKETING &amp; COMMUNICATIONS\Logos\NEW VMASC logos\VMASC_logo_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438" y="5103813"/>
            <a:ext cx="3362325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5334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Outline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143000"/>
            <a:ext cx="5867400" cy="4953000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Here is what is covered</a:t>
            </a:r>
          </a:p>
          <a:p>
            <a:pPr>
              <a:defRPr/>
            </a:pPr>
            <a:endParaRPr lang="en-US" sz="120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Recap</a:t>
            </a:r>
          </a:p>
          <a:p>
            <a:pPr>
              <a:defRPr/>
            </a:pPr>
            <a:r>
              <a:rPr lang="en-US" sz="2800" dirty="0" smtClean="0"/>
              <a:t>Differences</a:t>
            </a:r>
          </a:p>
          <a:p>
            <a:pPr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Literature</a:t>
            </a:r>
          </a:p>
          <a:p>
            <a:pPr>
              <a:defRPr/>
            </a:pPr>
            <a:r>
              <a:rPr lang="en-US" sz="2800" dirty="0" smtClean="0"/>
              <a:t>Practical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67000"/>
            <a:ext cx="7772400" cy="1362075"/>
          </a:xfrm>
        </p:spPr>
        <p:txBody>
          <a:bodyPr/>
          <a:lstStyle/>
          <a:p>
            <a:pPr algn="ctr"/>
            <a:r>
              <a:rPr lang="en-US" dirty="0" smtClean="0"/>
              <a:t>Recap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34440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r>
              <a:rPr lang="en-US" sz="2800" dirty="0" err="1" smtClean="0"/>
              <a:t>Balci</a:t>
            </a:r>
            <a:r>
              <a:rPr lang="en-US" sz="2800" dirty="0" smtClean="0"/>
              <a:t> (1981)</a:t>
            </a:r>
          </a:p>
          <a:p>
            <a:pPr lvl="1"/>
            <a:r>
              <a:rPr lang="en-US" sz="2400" dirty="0" smtClean="0"/>
              <a:t>Verification, Validation and Testing.</a:t>
            </a:r>
          </a:p>
          <a:p>
            <a:pPr lvl="1"/>
            <a:r>
              <a:rPr lang="en-US" sz="2400" dirty="0" smtClean="0"/>
              <a:t>In “Handbook of Simulation”.</a:t>
            </a:r>
          </a:p>
          <a:p>
            <a:pPr lvl="2"/>
            <a:r>
              <a:rPr lang="en-US" sz="2000" dirty="0" smtClean="0"/>
              <a:t>Banks (Editor).</a:t>
            </a:r>
          </a:p>
          <a:p>
            <a:r>
              <a:rPr lang="en-US" sz="2800" dirty="0" err="1" smtClean="0"/>
              <a:t>Sargent</a:t>
            </a:r>
            <a:r>
              <a:rPr lang="en-US" sz="2800" dirty="0" smtClean="0"/>
              <a:t> (2004)</a:t>
            </a:r>
          </a:p>
          <a:p>
            <a:pPr lvl="1"/>
            <a:r>
              <a:rPr lang="en-US" sz="2400" dirty="0" smtClean="0"/>
              <a:t>Verification and Validation of Simulation Models.</a:t>
            </a:r>
          </a:p>
          <a:p>
            <a:pPr lvl="1"/>
            <a:r>
              <a:rPr lang="en-US" sz="2400" dirty="0" smtClean="0"/>
              <a:t>Proceedings of the 2004 Winter Simulation Conference.</a:t>
            </a:r>
          </a:p>
          <a:p>
            <a:r>
              <a:rPr lang="en-US" sz="2800" dirty="0" smtClean="0"/>
              <a:t>Zeigler (1984)</a:t>
            </a:r>
          </a:p>
          <a:p>
            <a:pPr lvl="1"/>
            <a:r>
              <a:rPr lang="en-US" sz="2400" dirty="0" smtClean="0"/>
              <a:t>Multi-facetted Modeling and Discrete-Event Simulation.</a:t>
            </a:r>
          </a:p>
          <a:p>
            <a:pPr lvl="1"/>
            <a:r>
              <a:rPr lang="en-US" sz="2400" dirty="0" smtClean="0"/>
              <a:t>Academic Press.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1415630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Content Placeholder 2"/>
          <p:cNvSpPr>
            <a:spLocks noGrp="1"/>
          </p:cNvSpPr>
          <p:nvPr>
            <p:ph idx="1"/>
          </p:nvPr>
        </p:nvSpPr>
        <p:spPr>
          <a:xfrm>
            <a:off x="152400" y="947738"/>
            <a:ext cx="8839200" cy="5300662"/>
          </a:xfrm>
        </p:spPr>
        <p:txBody>
          <a:bodyPr/>
          <a:lstStyle/>
          <a:p>
            <a:r>
              <a:rPr lang="en-US" b="1" dirty="0" smtClean="0"/>
              <a:t>Verification</a:t>
            </a:r>
            <a:r>
              <a:rPr lang="en-US" dirty="0" smtClean="0"/>
              <a:t>: </a:t>
            </a:r>
          </a:p>
          <a:p>
            <a:pPr algn="ctr">
              <a:buFontTx/>
              <a:buNone/>
            </a:pPr>
            <a:r>
              <a:rPr lang="en-US" sz="4000" dirty="0" smtClean="0"/>
              <a:t>Is it coded right?</a:t>
            </a:r>
          </a:p>
          <a:p>
            <a:pPr algn="ctr">
              <a:buFontTx/>
              <a:buNone/>
            </a:pPr>
            <a:r>
              <a:rPr lang="en-US" sz="4000" dirty="0" smtClean="0"/>
              <a:t>Model built right.</a:t>
            </a:r>
            <a:endParaRPr lang="en-US" sz="2400" dirty="0" smtClean="0"/>
          </a:p>
          <a:p>
            <a:endParaRPr lang="en-US" dirty="0" smtClean="0"/>
          </a:p>
          <a:p>
            <a:r>
              <a:rPr lang="en-US" b="1" dirty="0" smtClean="0"/>
              <a:t>Validation:</a:t>
            </a:r>
            <a:r>
              <a:rPr lang="en-US" i="1" dirty="0" smtClean="0"/>
              <a:t> </a:t>
            </a:r>
          </a:p>
          <a:p>
            <a:pPr algn="ctr">
              <a:buFontTx/>
              <a:buNone/>
            </a:pPr>
            <a:r>
              <a:rPr lang="en-US" sz="4000" dirty="0" smtClean="0"/>
              <a:t>Is the right thing coded?</a:t>
            </a:r>
          </a:p>
          <a:p>
            <a:pPr algn="ctr">
              <a:buFontTx/>
              <a:buNone/>
            </a:pPr>
            <a:r>
              <a:rPr lang="en-US" sz="4000" dirty="0" smtClean="0"/>
              <a:t>Right model built.</a:t>
            </a:r>
          </a:p>
          <a:p>
            <a:endParaRPr lang="en-US" dirty="0" smtClean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839200" cy="598488"/>
          </a:xfrm>
        </p:spPr>
        <p:txBody>
          <a:bodyPr/>
          <a:lstStyle/>
          <a:p>
            <a:r>
              <a:rPr lang="en-US" dirty="0" smtClean="0"/>
              <a:t>Verification, Validation</a:t>
            </a:r>
            <a:br>
              <a:rPr lang="en-US" dirty="0" smtClean="0"/>
            </a:br>
            <a:r>
              <a:rPr lang="en-US" dirty="0" smtClean="0"/>
              <a:t> and Accreditation</a:t>
            </a:r>
          </a:p>
        </p:txBody>
      </p:sp>
    </p:spTree>
    <p:extLst>
      <p:ext uri="{BB962C8B-B14F-4D97-AF65-F5344CB8AC3E}">
        <p14:creationId xmlns:p14="http://schemas.microsoft.com/office/powerpoint/2010/main" val="224363541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200" dirty="0" smtClean="0">
                <a:latin typeface="Arial" charset="0"/>
                <a:cs typeface="Arial" charset="0"/>
              </a:rPr>
              <a:t>Verification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1066800"/>
            <a:ext cx="8229600" cy="50593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MODEL BUILT RIGHT.</a:t>
            </a:r>
          </a:p>
          <a:p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Verification is defined as “the process of determining that a model or simulation implementation accurately represents the developer’s conceptual description and specification.”</a:t>
            </a:r>
          </a:p>
        </p:txBody>
      </p:sp>
    </p:spTree>
    <p:extLst>
      <p:ext uri="{BB962C8B-B14F-4D97-AF65-F5344CB8AC3E}">
        <p14:creationId xmlns:p14="http://schemas.microsoft.com/office/powerpoint/2010/main" val="61255869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200" dirty="0" smtClean="0">
                <a:latin typeface="Arial" charset="0"/>
                <a:cs typeface="Arial" charset="0"/>
              </a:rPr>
              <a:t>Verification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US" dirty="0" smtClean="0"/>
              <a:t>Since verification is based on requirements and design, one of the keys to successful and effective verification is well-written and complete requirements and design documents.</a:t>
            </a:r>
          </a:p>
          <a:p>
            <a:pPr lvl="1">
              <a:defRPr/>
            </a:pPr>
            <a:r>
              <a:rPr lang="en-US" dirty="0" smtClean="0"/>
              <a:t>Thus, the verification plans are best written at the same time the requirements of the system are developed.</a:t>
            </a:r>
          </a:p>
          <a:p>
            <a:pPr lvl="1"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Be careful of </a:t>
            </a:r>
            <a:r>
              <a:rPr lang="en-US" dirty="0" smtClean="0">
                <a:solidFill>
                  <a:srgbClr val="FF0000"/>
                </a:solidFill>
              </a:rPr>
              <a:t>requirements creep</a:t>
            </a:r>
            <a:r>
              <a:rPr lang="en-US" dirty="0" smtClean="0"/>
              <a:t>.  During verification some stakeholders will want to rewrite or add to the system requirements.</a:t>
            </a:r>
            <a:endParaRPr lang="en-US" dirty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905000" y="5943600"/>
            <a:ext cx="6553200" cy="4619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1200" dirty="0">
                <a:latin typeface="Trebuchet MS" pitchFamily="34" charset="0"/>
              </a:rPr>
              <a:t>-for more info…</a:t>
            </a:r>
          </a:p>
          <a:p>
            <a:pPr>
              <a:defRPr/>
            </a:pPr>
            <a:r>
              <a:rPr lang="en-US" sz="1200" cap="small" dirty="0">
                <a:latin typeface="Trebuchet MS" pitchFamily="34" charset="0"/>
                <a:hlinkClick r:id="rId3"/>
              </a:rPr>
              <a:t>http://www.fhwa.dot.gov/cadiv/segb/views/document/Sections/Section3/3_6_3.htm</a:t>
            </a:r>
            <a:r>
              <a:rPr lang="en-US" sz="1200" cap="small" dirty="0">
                <a:latin typeface="Trebuchet MS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8452409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200" dirty="0" smtClean="0">
                <a:latin typeface="Arial" charset="0"/>
                <a:cs typeface="Arial" charset="0"/>
              </a:rPr>
              <a:t>Validation</a:t>
            </a:r>
            <a:br>
              <a:rPr lang="en-US" sz="3200" dirty="0" smtClean="0">
                <a:latin typeface="Arial" charset="0"/>
                <a:cs typeface="Arial" charset="0"/>
              </a:rPr>
            </a:br>
            <a:endParaRPr lang="en-US" sz="3200" dirty="0" smtClean="0">
              <a:latin typeface="Arial" charset="0"/>
              <a:cs typeface="Arial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1143000"/>
            <a:ext cx="8229600" cy="49831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14350" indent="-514350"/>
            <a:r>
              <a:rPr lang="en-US" dirty="0" smtClean="0">
                <a:solidFill>
                  <a:srgbClr val="FF0000"/>
                </a:solidFill>
                <a:cs typeface="Times New Roman" pitchFamily="18" charset="0"/>
              </a:rPr>
              <a:t>BUILDING THE RIGHT MODEL.</a:t>
            </a:r>
          </a:p>
          <a:p>
            <a:pPr marL="514350" indent="-514350"/>
            <a:endParaRPr lang="en-US" dirty="0" smtClean="0">
              <a:cs typeface="Times New Roman" pitchFamily="18" charset="0"/>
            </a:endParaRPr>
          </a:p>
          <a:p>
            <a:pPr marL="514350" indent="-514350"/>
            <a:r>
              <a:rPr lang="en-US" sz="2600" dirty="0" smtClean="0">
                <a:cs typeface="Times New Roman" pitchFamily="18" charset="0"/>
              </a:rPr>
              <a:t>Model validation is substantiating that, within its domain of </a:t>
            </a:r>
            <a:r>
              <a:rPr lang="en-US" sz="2600" dirty="0" smtClean="0">
                <a:solidFill>
                  <a:srgbClr val="FF0000"/>
                </a:solidFill>
                <a:cs typeface="Times New Roman" pitchFamily="18" charset="0"/>
              </a:rPr>
              <a:t>applicability</a:t>
            </a:r>
            <a:r>
              <a:rPr lang="en-US" sz="2600" dirty="0" smtClean="0">
                <a:cs typeface="Times New Roman" pitchFamily="18" charset="0"/>
              </a:rPr>
              <a:t>, the model behaves with satisfactory accuracy consistent with the study objectives.</a:t>
            </a:r>
          </a:p>
          <a:p>
            <a:pPr marL="514350" indent="-514350"/>
            <a:endParaRPr lang="en-US" sz="2600" dirty="0" smtClean="0">
              <a:cs typeface="Times New Roman" pitchFamily="18" charset="0"/>
            </a:endParaRPr>
          </a:p>
          <a:p>
            <a:pPr marL="514350" indent="-514350"/>
            <a:r>
              <a:rPr lang="en-US" sz="2800" dirty="0" smtClean="0">
                <a:cs typeface="Times New Roman" pitchFamily="18" charset="0"/>
              </a:rPr>
              <a:t>Validation is performed during the review of the model, simulation and simulation output.</a:t>
            </a:r>
          </a:p>
          <a:p>
            <a:pPr marL="514350" indent="-514350">
              <a:buFontTx/>
              <a:buNone/>
            </a:pPr>
            <a:endParaRPr lang="en-US" sz="2600" dirty="0" smtClean="0">
              <a:cs typeface="Times New Roman" pitchFamily="18" charset="0"/>
            </a:endParaRPr>
          </a:p>
          <a:p>
            <a:pPr marL="514350" indent="-514350"/>
            <a:endParaRPr lang="en-US" sz="3000" dirty="0" smtClean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35963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Validation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need to KNOW what you are validating against.</a:t>
            </a:r>
          </a:p>
          <a:p>
            <a:r>
              <a:rPr lang="en-US" dirty="0" smtClean="0"/>
              <a:t>What is the research question? What is the purpose of the simulation?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49548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839200" cy="598488"/>
          </a:xfrm>
        </p:spPr>
        <p:txBody>
          <a:bodyPr/>
          <a:lstStyle/>
          <a:p>
            <a:r>
              <a:rPr lang="en-US" sz="3200" smtClean="0"/>
              <a:t>Validation Methods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>
          <a:xfrm>
            <a:off x="152400" y="968375"/>
            <a:ext cx="8839200" cy="5280025"/>
          </a:xfrm>
        </p:spPr>
        <p:txBody>
          <a:bodyPr/>
          <a:lstStyle/>
          <a:p>
            <a:r>
              <a:rPr lang="en-US" b="1" dirty="0" smtClean="0"/>
              <a:t>Closed Box (or black box) validation: </a:t>
            </a:r>
            <a:r>
              <a:rPr lang="en-US" dirty="0" smtClean="0"/>
              <a:t>Model treated as input/output machine.  Compare results from model to those of the real-world, e.g., empirical validation.</a:t>
            </a:r>
          </a:p>
          <a:p>
            <a:endParaRPr lang="en-US" dirty="0" smtClean="0"/>
          </a:p>
          <a:p>
            <a:r>
              <a:rPr lang="en-US" b="1" dirty="0" smtClean="0"/>
              <a:t>Open Box (or white box) validation</a:t>
            </a:r>
            <a:r>
              <a:rPr lang="en-US" dirty="0" smtClean="0"/>
              <a:t>:  Involves looking at how model constructed.  If all the parts of model are reasonable, then so is the model, e.g., face validation.</a:t>
            </a:r>
          </a:p>
          <a:p>
            <a:endParaRPr lang="en-US" sz="2000" b="1" dirty="0" smtClean="0">
              <a:solidFill>
                <a:srgbClr val="73B56D"/>
              </a:solidFill>
            </a:endParaRPr>
          </a:p>
          <a:p>
            <a:endParaRPr lang="en-US" sz="2000" b="1" dirty="0" smtClean="0">
              <a:solidFill>
                <a:srgbClr val="73B56D"/>
              </a:solidFill>
            </a:endParaRPr>
          </a:p>
          <a:p>
            <a:endParaRPr lang="en-US" sz="1800" dirty="0" smtClean="0"/>
          </a:p>
          <a:p>
            <a:pPr lvl="1">
              <a:buFont typeface="Wingdings" pitchFamily="2" charset="2"/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4056350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 bwMode="auto">
          <a:xfrm>
            <a:off x="2514600" y="508000"/>
            <a:ext cx="3429000" cy="3200400"/>
          </a:xfrm>
          <a:prstGeom prst="ellipse">
            <a:avLst/>
          </a:prstGeom>
          <a:solidFill>
            <a:schemeClr val="accent2">
              <a:lumMod val="40000"/>
              <a:lumOff val="60000"/>
              <a:alpha val="54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System</a:t>
            </a:r>
          </a:p>
        </p:txBody>
      </p:sp>
      <p:sp>
        <p:nvSpPr>
          <p:cNvPr id="11268" name="Oval 8"/>
          <p:cNvSpPr>
            <a:spLocks noChangeArrowheads="1"/>
          </p:cNvSpPr>
          <p:nvPr/>
        </p:nvSpPr>
        <p:spPr bwMode="auto">
          <a:xfrm>
            <a:off x="3505200" y="2489200"/>
            <a:ext cx="3429000" cy="3200400"/>
          </a:xfrm>
          <a:prstGeom prst="ellipse">
            <a:avLst/>
          </a:prstGeom>
          <a:solidFill>
            <a:srgbClr val="FF0000">
              <a:alpha val="54117"/>
            </a:srgbClr>
          </a:solidFill>
          <a:ln w="12700" algn="ctr">
            <a:solidFill>
              <a:schemeClr val="tx1"/>
            </a:solidFill>
            <a:round/>
            <a:headEnd type="stealth" w="med" len="med"/>
            <a:tailEnd type="stealth" w="med" len="med"/>
          </a:ln>
        </p:spPr>
        <p:txBody>
          <a:bodyPr anchor="b"/>
          <a:lstStyle/>
          <a:p>
            <a:pPr algn="r" eaLnBrk="0" hangingPunct="0">
              <a:defRPr/>
            </a:pPr>
            <a:r>
              <a:rPr lang="en-US" dirty="0">
                <a:latin typeface="+mn-lt"/>
              </a:rPr>
              <a:t>Simulation</a:t>
            </a:r>
          </a:p>
        </p:txBody>
      </p:sp>
      <p:sp>
        <p:nvSpPr>
          <p:cNvPr id="11269" name="Oval 9"/>
          <p:cNvSpPr>
            <a:spLocks noChangeArrowheads="1"/>
          </p:cNvSpPr>
          <p:nvPr/>
        </p:nvSpPr>
        <p:spPr bwMode="auto">
          <a:xfrm>
            <a:off x="1295400" y="2413000"/>
            <a:ext cx="3429000" cy="3200400"/>
          </a:xfrm>
          <a:prstGeom prst="ellipse">
            <a:avLst/>
          </a:prstGeom>
          <a:solidFill>
            <a:schemeClr val="accent1">
              <a:alpha val="54117"/>
            </a:schemeClr>
          </a:solidFill>
          <a:ln w="12700" algn="ctr">
            <a:solidFill>
              <a:schemeClr val="tx1"/>
            </a:solidFill>
            <a:round/>
            <a:headEnd type="stealth" w="med" len="med"/>
            <a:tailEnd type="stealth" w="med" len="med"/>
          </a:ln>
        </p:spPr>
        <p:txBody>
          <a:bodyPr anchor="b"/>
          <a:lstStyle/>
          <a:p>
            <a:pPr eaLnBrk="0" hangingPunct="0">
              <a:defRPr/>
            </a:pPr>
            <a:r>
              <a:rPr lang="en-US">
                <a:latin typeface="+mn-lt"/>
              </a:rPr>
              <a:t>Model</a:t>
            </a:r>
          </a:p>
        </p:txBody>
      </p:sp>
      <p:sp>
        <p:nvSpPr>
          <p:cNvPr id="11270" name="TextBox 10"/>
          <p:cNvSpPr txBox="1">
            <a:spLocks noChangeArrowheads="1"/>
          </p:cNvSpPr>
          <p:nvPr/>
        </p:nvSpPr>
        <p:spPr bwMode="auto">
          <a:xfrm>
            <a:off x="3733800" y="3098800"/>
            <a:ext cx="9810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latin typeface="+mn-lt"/>
              </a:rPr>
              <a:t>data</a:t>
            </a:r>
          </a:p>
        </p:txBody>
      </p:sp>
      <p:sp>
        <p:nvSpPr>
          <p:cNvPr id="11271" name="TextBox 11"/>
          <p:cNvSpPr txBox="1">
            <a:spLocks noChangeArrowheads="1"/>
          </p:cNvSpPr>
          <p:nvPr/>
        </p:nvSpPr>
        <p:spPr bwMode="auto">
          <a:xfrm rot="4111168">
            <a:off x="5519907" y="2019501"/>
            <a:ext cx="19542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Validation</a:t>
            </a:r>
          </a:p>
        </p:txBody>
      </p:sp>
      <p:sp>
        <p:nvSpPr>
          <p:cNvPr id="11272" name="TextBox 12"/>
          <p:cNvSpPr txBox="1">
            <a:spLocks noChangeArrowheads="1"/>
          </p:cNvSpPr>
          <p:nvPr/>
        </p:nvSpPr>
        <p:spPr bwMode="auto">
          <a:xfrm>
            <a:off x="3352800" y="5689600"/>
            <a:ext cx="21891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latin typeface="+mn-lt"/>
              </a:rPr>
              <a:t>Verification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62800" y="1219200"/>
            <a:ext cx="175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Black-box Validation</a:t>
            </a:r>
          </a:p>
        </p:txBody>
      </p:sp>
    </p:spTree>
    <p:extLst>
      <p:ext uri="{BB962C8B-B14F-4D97-AF65-F5344CB8AC3E}">
        <p14:creationId xmlns:p14="http://schemas.microsoft.com/office/powerpoint/2010/main" val="251493688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Black-box Validation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Compare the simulation results to the real-system</a:t>
            </a:r>
          </a:p>
          <a:p>
            <a:pPr lvl="1"/>
            <a:r>
              <a:rPr lang="en-US" dirty="0" smtClean="0"/>
              <a:t>Statistical Tests:</a:t>
            </a:r>
          </a:p>
          <a:p>
            <a:pPr lvl="2"/>
            <a:r>
              <a:rPr lang="en-US" dirty="0" smtClean="0"/>
              <a:t>Z-Test.</a:t>
            </a:r>
          </a:p>
          <a:p>
            <a:pPr lvl="2"/>
            <a:r>
              <a:rPr lang="en-US" dirty="0" smtClean="0"/>
              <a:t>T-Test.</a:t>
            </a:r>
          </a:p>
          <a:p>
            <a:pPr lvl="2"/>
            <a:r>
              <a:rPr lang="en-US" dirty="0" smtClean="0"/>
              <a:t>Chi-squared Test.</a:t>
            </a:r>
          </a:p>
          <a:p>
            <a:pPr lvl="1"/>
            <a:r>
              <a:rPr lang="en-US" dirty="0" smtClean="0"/>
              <a:t>Find analytic solution to simple case to compare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This type of validation is limited because…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05294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 bwMode="auto">
          <a:xfrm>
            <a:off x="2514600" y="508000"/>
            <a:ext cx="3429000" cy="3200400"/>
          </a:xfrm>
          <a:prstGeom prst="ellipse">
            <a:avLst/>
          </a:prstGeom>
          <a:solidFill>
            <a:schemeClr val="accent2">
              <a:lumMod val="40000"/>
              <a:lumOff val="60000"/>
              <a:alpha val="54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System</a:t>
            </a:r>
          </a:p>
        </p:txBody>
      </p:sp>
      <p:sp>
        <p:nvSpPr>
          <p:cNvPr id="11268" name="Oval 8"/>
          <p:cNvSpPr>
            <a:spLocks noChangeArrowheads="1"/>
          </p:cNvSpPr>
          <p:nvPr/>
        </p:nvSpPr>
        <p:spPr bwMode="auto">
          <a:xfrm>
            <a:off x="3505200" y="2489200"/>
            <a:ext cx="3429000" cy="3200400"/>
          </a:xfrm>
          <a:prstGeom prst="ellipse">
            <a:avLst/>
          </a:prstGeom>
          <a:solidFill>
            <a:srgbClr val="FF0000">
              <a:alpha val="54117"/>
            </a:srgbClr>
          </a:solidFill>
          <a:ln w="12700" algn="ctr">
            <a:solidFill>
              <a:schemeClr val="tx1"/>
            </a:solidFill>
            <a:round/>
            <a:headEnd type="stealth" w="med" len="med"/>
            <a:tailEnd type="stealth" w="med" len="med"/>
          </a:ln>
        </p:spPr>
        <p:txBody>
          <a:bodyPr anchor="b"/>
          <a:lstStyle/>
          <a:p>
            <a:pPr algn="r" eaLnBrk="0" hangingPunct="0">
              <a:defRPr/>
            </a:pPr>
            <a:r>
              <a:rPr lang="en-US" dirty="0">
                <a:latin typeface="+mn-lt"/>
              </a:rPr>
              <a:t>Simulation</a:t>
            </a:r>
          </a:p>
        </p:txBody>
      </p:sp>
      <p:sp>
        <p:nvSpPr>
          <p:cNvPr id="11269" name="Oval 9"/>
          <p:cNvSpPr>
            <a:spLocks noChangeArrowheads="1"/>
          </p:cNvSpPr>
          <p:nvPr/>
        </p:nvSpPr>
        <p:spPr bwMode="auto">
          <a:xfrm>
            <a:off x="1295400" y="2413000"/>
            <a:ext cx="3429000" cy="3200400"/>
          </a:xfrm>
          <a:prstGeom prst="ellipse">
            <a:avLst/>
          </a:prstGeom>
          <a:solidFill>
            <a:schemeClr val="accent1">
              <a:alpha val="54117"/>
            </a:schemeClr>
          </a:solidFill>
          <a:ln w="12700" algn="ctr">
            <a:solidFill>
              <a:schemeClr val="tx1"/>
            </a:solidFill>
            <a:round/>
            <a:headEnd type="stealth" w="med" len="med"/>
            <a:tailEnd type="stealth" w="med" len="med"/>
          </a:ln>
        </p:spPr>
        <p:txBody>
          <a:bodyPr anchor="b"/>
          <a:lstStyle/>
          <a:p>
            <a:pPr eaLnBrk="0" hangingPunct="0">
              <a:defRPr/>
            </a:pPr>
            <a:r>
              <a:rPr lang="en-US">
                <a:latin typeface="+mn-lt"/>
              </a:rPr>
              <a:t>Model</a:t>
            </a:r>
          </a:p>
        </p:txBody>
      </p:sp>
      <p:sp>
        <p:nvSpPr>
          <p:cNvPr id="11270" name="TextBox 10"/>
          <p:cNvSpPr txBox="1">
            <a:spLocks noChangeArrowheads="1"/>
          </p:cNvSpPr>
          <p:nvPr/>
        </p:nvSpPr>
        <p:spPr bwMode="auto">
          <a:xfrm>
            <a:off x="3733800" y="3098800"/>
            <a:ext cx="9810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latin typeface="+mn-lt"/>
              </a:rPr>
              <a:t>data</a:t>
            </a:r>
          </a:p>
        </p:txBody>
      </p:sp>
      <p:sp>
        <p:nvSpPr>
          <p:cNvPr id="11271" name="TextBox 11"/>
          <p:cNvSpPr txBox="1">
            <a:spLocks noChangeArrowheads="1"/>
          </p:cNvSpPr>
          <p:nvPr/>
        </p:nvSpPr>
        <p:spPr bwMode="auto">
          <a:xfrm rot="-3140058">
            <a:off x="926306" y="1767682"/>
            <a:ext cx="19542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latin typeface="+mn-lt"/>
              </a:rPr>
              <a:t>Validation</a:t>
            </a:r>
          </a:p>
        </p:txBody>
      </p:sp>
      <p:sp>
        <p:nvSpPr>
          <p:cNvPr id="11272" name="TextBox 12"/>
          <p:cNvSpPr txBox="1">
            <a:spLocks noChangeArrowheads="1"/>
          </p:cNvSpPr>
          <p:nvPr/>
        </p:nvSpPr>
        <p:spPr bwMode="auto">
          <a:xfrm>
            <a:off x="3352800" y="5689600"/>
            <a:ext cx="21891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latin typeface="+mn-lt"/>
              </a:rPr>
              <a:t>Verification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62800" y="1219200"/>
            <a:ext cx="175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White-box Validation</a:t>
            </a:r>
          </a:p>
        </p:txBody>
      </p:sp>
    </p:spTree>
    <p:extLst>
      <p:ext uri="{BB962C8B-B14F-4D97-AF65-F5344CB8AC3E}">
        <p14:creationId xmlns:p14="http://schemas.microsoft.com/office/powerpoint/2010/main" val="64247416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White-box Validation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Does the way that the model has been constructed seem reasonable?</a:t>
            </a:r>
          </a:p>
          <a:p>
            <a:pPr lvl="1"/>
            <a:r>
              <a:rPr lang="en-US" dirty="0" smtClean="0"/>
              <a:t>The individual parts of the model.</a:t>
            </a:r>
          </a:p>
          <a:p>
            <a:pPr lvl="1"/>
            <a:r>
              <a:rPr lang="en-US" dirty="0" smtClean="0"/>
              <a:t>Their interconnections.</a:t>
            </a:r>
          </a:p>
          <a:p>
            <a:r>
              <a:rPr lang="en-US" dirty="0" smtClean="0"/>
              <a:t>Face validation is when you ask a Subject Matter Expert (SME) to review the simulation and its outputs.</a:t>
            </a:r>
          </a:p>
          <a:p>
            <a:r>
              <a:rPr lang="en-US" dirty="0" smtClean="0"/>
              <a:t>How does it compare to existing theory on the system?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974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Aspects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Creditability:</a:t>
            </a:r>
          </a:p>
          <a:p>
            <a:pPr lvl="1"/>
            <a:r>
              <a:rPr lang="en-US" dirty="0" smtClean="0"/>
              <a:t>Willingness to accept the modeler’s results.</a:t>
            </a:r>
          </a:p>
          <a:p>
            <a:endParaRPr lang="en-US" dirty="0" smtClean="0"/>
          </a:p>
          <a:p>
            <a:r>
              <a:rPr lang="en-US" dirty="0" smtClean="0"/>
              <a:t>Acceptability:</a:t>
            </a:r>
          </a:p>
          <a:p>
            <a:pPr lvl="1"/>
            <a:r>
              <a:rPr lang="en-US" dirty="0" smtClean="0"/>
              <a:t>Willingness to use the modeler’s results.</a:t>
            </a:r>
          </a:p>
          <a:p>
            <a:endParaRPr lang="en-US" dirty="0" smtClean="0"/>
          </a:p>
          <a:p>
            <a:r>
              <a:rPr lang="en-US" dirty="0" smtClean="0"/>
              <a:t>Repeatability:</a:t>
            </a:r>
          </a:p>
          <a:p>
            <a:pPr lvl="1"/>
            <a:r>
              <a:rPr lang="en-US" dirty="0" smtClean="0"/>
              <a:t>Foundation of Science.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03434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67000"/>
            <a:ext cx="7772400" cy="1362075"/>
          </a:xfrm>
        </p:spPr>
        <p:txBody>
          <a:bodyPr/>
          <a:lstStyle/>
          <a:p>
            <a:pPr algn="ctr"/>
            <a:r>
              <a:rPr lang="en-US" dirty="0" smtClean="0"/>
              <a:t>Differences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57179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Arial" charset="0"/>
                <a:cs typeface="Arial" charset="0"/>
              </a:rPr>
              <a:t>V&amp;V of ABMS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Verification of an ABMS should be conducted like for any other simulation</a:t>
            </a:r>
          </a:p>
          <a:p>
            <a:endParaRPr lang="en-US" dirty="0"/>
          </a:p>
          <a:p>
            <a:r>
              <a:rPr lang="en-US" dirty="0" smtClean="0"/>
              <a:t>ABMS is a different paradigm to Discrete-Event Simulation (DES) because of aspects like emergent behavior.</a:t>
            </a:r>
          </a:p>
          <a:p>
            <a:r>
              <a:rPr lang="en-US" dirty="0" smtClean="0"/>
              <a:t>Do we validate an ABMS in a different way to?</a:t>
            </a:r>
          </a:p>
        </p:txBody>
      </p:sp>
    </p:spTree>
    <p:extLst>
      <p:ext uri="{BB962C8B-B14F-4D97-AF65-F5344CB8AC3E}">
        <p14:creationId xmlns:p14="http://schemas.microsoft.com/office/powerpoint/2010/main" val="268894242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67000"/>
            <a:ext cx="7772400" cy="1362075"/>
          </a:xfrm>
        </p:spPr>
        <p:txBody>
          <a:bodyPr/>
          <a:lstStyle/>
          <a:p>
            <a:pPr algn="ctr"/>
            <a:r>
              <a:rPr lang="en-US" dirty="0" smtClean="0"/>
              <a:t>literature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91892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section discusses several papers on the validation of ABMS </a:t>
            </a:r>
          </a:p>
          <a:p>
            <a:pPr lvl="1"/>
            <a:r>
              <a:rPr lang="en-US" dirty="0" smtClean="0"/>
              <a:t>Papers are discussed in reverse date order</a:t>
            </a:r>
          </a:p>
          <a:p>
            <a:pPr lvl="1"/>
            <a:r>
              <a:rPr lang="en-US" dirty="0" smtClean="0"/>
              <a:t>2003-2013</a:t>
            </a:r>
          </a:p>
          <a:p>
            <a:pPr lvl="1"/>
            <a:endParaRPr lang="en-US" dirty="0"/>
          </a:p>
          <a:p>
            <a:r>
              <a:rPr lang="en-US" dirty="0" smtClean="0"/>
              <a:t>While going through these slides see if you can notice any themes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Literature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54341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Arial" charset="0"/>
                <a:cs typeface="Arial" charset="0"/>
              </a:rPr>
              <a:t>McCourt et al. (2012)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914400"/>
            <a:ext cx="8229600" cy="13716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0033CC"/>
                </a:solidFill>
              </a:rPr>
              <a:t>McCourt, R., K. Ng, and R. Mitchell. 2012. “An Agent-based Approach Towards Network-enabled Capabilities - I: Simulation Validation and Illustrative Examples.” </a:t>
            </a:r>
            <a:r>
              <a:rPr lang="en-US" sz="1800" i="1" dirty="0">
                <a:solidFill>
                  <a:srgbClr val="0033CC"/>
                </a:solidFill>
              </a:rPr>
              <a:t>The Journal of Defense Modeling and Simulation: Applications, Methodology, Technology</a:t>
            </a:r>
            <a:r>
              <a:rPr lang="en-US" sz="1800" dirty="0">
                <a:solidFill>
                  <a:srgbClr val="0033CC"/>
                </a:solidFill>
              </a:rPr>
              <a:t> 10 (3) (November 23): 313–326</a:t>
            </a:r>
            <a:r>
              <a:rPr lang="en-US" sz="1800" dirty="0" smtClean="0">
                <a:solidFill>
                  <a:srgbClr val="0033CC"/>
                </a:solidFill>
              </a:rPr>
              <a:t>.</a:t>
            </a:r>
            <a:endParaRPr lang="en-US" sz="1800" dirty="0">
              <a:solidFill>
                <a:srgbClr val="0033CC"/>
              </a:solidFill>
            </a:endParaRPr>
          </a:p>
          <a:p>
            <a:endParaRPr lang="en-US" sz="1800" dirty="0" smtClean="0">
              <a:solidFill>
                <a:srgbClr val="0033CC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57200" y="2209800"/>
            <a:ext cx="8229600" cy="4038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800" b="0" i="0" dirty="0" smtClean="0"/>
              <a:t>Focuses on understanding Military Network-enabled Operations (NEO) using ABMS</a:t>
            </a:r>
          </a:p>
          <a:p>
            <a:r>
              <a:rPr lang="en-US" sz="2800" b="0" i="0" dirty="0" smtClean="0"/>
              <a:t>Says normal V&amp;V focuses on engineering and business processes so need new approach</a:t>
            </a:r>
          </a:p>
          <a:p>
            <a:r>
              <a:rPr lang="en-US" sz="2800" b="0" i="0" dirty="0" smtClean="0"/>
              <a:t>Their new approach is to combine:</a:t>
            </a:r>
          </a:p>
          <a:p>
            <a:pPr lvl="1"/>
            <a:r>
              <a:rPr lang="en-US" sz="2400" b="0" i="0" dirty="0" smtClean="0"/>
              <a:t>Face validation</a:t>
            </a:r>
          </a:p>
          <a:p>
            <a:pPr lvl="1"/>
            <a:r>
              <a:rPr lang="en-US" sz="2400" b="0" i="0" dirty="0" smtClean="0"/>
              <a:t>Model-to-model comparison</a:t>
            </a:r>
          </a:p>
          <a:p>
            <a:pPr lvl="1"/>
            <a:r>
              <a:rPr lang="en-US" sz="2400" b="0" i="0" dirty="0"/>
              <a:t>S</a:t>
            </a:r>
            <a:r>
              <a:rPr lang="en-US" sz="2400" b="0" i="0" dirty="0" smtClean="0"/>
              <a:t>imple </a:t>
            </a:r>
            <a:r>
              <a:rPr lang="en-US" sz="2400" b="0" i="0" dirty="0"/>
              <a:t>statistical analysis/test</a:t>
            </a:r>
            <a:r>
              <a:rPr lang="en-US" sz="2400" b="0" i="0" dirty="0" smtClean="0"/>
              <a:t>.</a:t>
            </a:r>
            <a:endParaRPr lang="en-US" sz="2400" b="0" i="0" dirty="0"/>
          </a:p>
        </p:txBody>
      </p:sp>
    </p:spTree>
    <p:extLst>
      <p:ext uri="{BB962C8B-B14F-4D97-AF65-F5344CB8AC3E}">
        <p14:creationId xmlns:p14="http://schemas.microsoft.com/office/powerpoint/2010/main" val="213650588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Arial" charset="0"/>
                <a:cs typeface="Arial" charset="0"/>
              </a:rPr>
              <a:t>McCourt et al. (2012)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800" b="0" i="0" dirty="0" smtClean="0">
                <a:solidFill>
                  <a:schemeClr val="bg1">
                    <a:lumMod val="50000"/>
                  </a:schemeClr>
                </a:solidFill>
              </a:rPr>
              <a:t>Dr. Collins opinion:</a:t>
            </a:r>
          </a:p>
          <a:p>
            <a:pPr lvl="1"/>
            <a:r>
              <a:rPr lang="en-US" sz="2400" b="0" i="0" dirty="0" smtClean="0">
                <a:solidFill>
                  <a:schemeClr val="bg1">
                    <a:lumMod val="50000"/>
                  </a:schemeClr>
                </a:solidFill>
              </a:rPr>
              <a:t>A lot of work on V&amp;V was developed in the Department of Defense (</a:t>
            </a:r>
            <a:r>
              <a:rPr lang="en-US" sz="2400" b="0" i="0" dirty="0" err="1" smtClean="0">
                <a:solidFill>
                  <a:schemeClr val="bg1">
                    <a:lumMod val="50000"/>
                  </a:schemeClr>
                </a:solidFill>
              </a:rPr>
              <a:t>DoD</a:t>
            </a:r>
            <a:r>
              <a:rPr lang="en-US" sz="2400" b="0" i="0" dirty="0" smtClean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 lvl="1"/>
            <a:r>
              <a:rPr lang="en-US" sz="2400" b="0" i="0" dirty="0">
                <a:solidFill>
                  <a:schemeClr val="bg1">
                    <a:lumMod val="50000"/>
                  </a:schemeClr>
                </a:solidFill>
              </a:rPr>
              <a:t>Military Network-enabled Operations (NEO</a:t>
            </a:r>
            <a:r>
              <a:rPr lang="en-US" sz="2400" b="0" i="0" dirty="0" smtClean="0">
                <a:solidFill>
                  <a:schemeClr val="bg1">
                    <a:lumMod val="50000"/>
                  </a:schemeClr>
                </a:solidFill>
              </a:rPr>
              <a:t>) should have died in 2003 </a:t>
            </a:r>
          </a:p>
          <a:p>
            <a:pPr lvl="2"/>
            <a:r>
              <a:rPr lang="en-US" sz="2000" b="0" i="0" dirty="0" smtClean="0">
                <a:solidFill>
                  <a:schemeClr val="bg1">
                    <a:lumMod val="50000"/>
                  </a:schemeClr>
                </a:solidFill>
              </a:rPr>
              <a:t>(I lead a project that concluded this)</a:t>
            </a:r>
          </a:p>
          <a:p>
            <a:pPr lvl="1"/>
            <a:r>
              <a:rPr lang="en-US" b="0" i="0" dirty="0" smtClean="0">
                <a:solidFill>
                  <a:schemeClr val="bg1">
                    <a:lumMod val="50000"/>
                  </a:schemeClr>
                </a:solidFill>
              </a:rPr>
              <a:t>This paper highlights a problem with the literature on V&amp;V of ABMS</a:t>
            </a:r>
          </a:p>
          <a:p>
            <a:pPr lvl="2"/>
            <a:r>
              <a:rPr lang="en-US" b="0" i="0" dirty="0" smtClean="0">
                <a:solidFill>
                  <a:schemeClr val="bg1">
                    <a:lumMod val="50000"/>
                  </a:schemeClr>
                </a:solidFill>
              </a:rPr>
              <a:t>Many of the papers are just rehashes of old work but with new buzzwords included</a:t>
            </a:r>
          </a:p>
          <a:p>
            <a:pPr lvl="2"/>
            <a:r>
              <a:rPr lang="en-US" b="0" i="0" dirty="0" smtClean="0">
                <a:solidFill>
                  <a:schemeClr val="bg1">
                    <a:lumMod val="50000"/>
                  </a:schemeClr>
                </a:solidFill>
              </a:rPr>
              <a:t>Technically this is novel but does not help us on finding V&amp;V for ABMS</a:t>
            </a:r>
          </a:p>
          <a:p>
            <a:pPr marL="0" indent="0">
              <a:buNone/>
            </a:pPr>
            <a:endParaRPr lang="en-US" b="0" i="0" dirty="0" smtClean="0"/>
          </a:p>
          <a:p>
            <a:pPr lvl="1"/>
            <a:endParaRPr lang="en-US" sz="2400" b="0" i="0" dirty="0" smtClean="0"/>
          </a:p>
          <a:p>
            <a:pPr lvl="1"/>
            <a:endParaRPr lang="en-US" sz="2400" b="0" i="0" dirty="0" smtClean="0"/>
          </a:p>
          <a:p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288432526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err="1" smtClean="0">
                <a:latin typeface="Arial" charset="0"/>
                <a:cs typeface="Arial" charset="0"/>
              </a:rPr>
              <a:t>Niazi</a:t>
            </a:r>
            <a:r>
              <a:rPr lang="en-US" dirty="0" smtClean="0">
                <a:latin typeface="Arial" charset="0"/>
                <a:cs typeface="Arial" charset="0"/>
              </a:rPr>
              <a:t> (2011)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914400"/>
            <a:ext cx="8229600" cy="13716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en-US" sz="1800" dirty="0" err="1">
                <a:solidFill>
                  <a:srgbClr val="0033CC"/>
                </a:solidFill>
              </a:rPr>
              <a:t>Niazi</a:t>
            </a:r>
            <a:r>
              <a:rPr lang="en-US" sz="1800" dirty="0">
                <a:solidFill>
                  <a:srgbClr val="0033CC"/>
                </a:solidFill>
              </a:rPr>
              <a:t>, </a:t>
            </a:r>
            <a:r>
              <a:rPr lang="en-US" sz="1800" dirty="0" err="1">
                <a:solidFill>
                  <a:srgbClr val="0033CC"/>
                </a:solidFill>
              </a:rPr>
              <a:t>Muaz</a:t>
            </a:r>
            <a:r>
              <a:rPr lang="en-US" sz="1800" dirty="0">
                <a:solidFill>
                  <a:srgbClr val="0033CC"/>
                </a:solidFill>
              </a:rPr>
              <a:t> AK. 2011. “Towards a Novel Unified Framework for Developing Formal, Network and Validated Agent-based Simulation Models of Complex Adaptive Systems”. Ph.D. Dissertation, Scotland, UK: University of </a:t>
            </a:r>
            <a:r>
              <a:rPr lang="en-US" sz="1800" dirty="0" err="1">
                <a:solidFill>
                  <a:srgbClr val="0033CC"/>
                </a:solidFill>
              </a:rPr>
              <a:t>Stirling</a:t>
            </a:r>
            <a:r>
              <a:rPr lang="en-US" sz="1800" dirty="0">
                <a:solidFill>
                  <a:srgbClr val="0033CC"/>
                </a:solidFill>
              </a:rPr>
              <a:t>. </a:t>
            </a:r>
          </a:p>
          <a:p>
            <a:pPr marL="0" indent="0">
              <a:buNone/>
            </a:pPr>
            <a:endParaRPr lang="en-US" sz="1800" dirty="0">
              <a:solidFill>
                <a:srgbClr val="0033CC"/>
              </a:solidFill>
            </a:endParaRPr>
          </a:p>
          <a:p>
            <a:endParaRPr lang="en-US" sz="1800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57200" y="2209800"/>
            <a:ext cx="8229600" cy="4038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800" b="0" i="0" dirty="0" smtClean="0"/>
              <a:t>Says should validate ABMS using teams</a:t>
            </a:r>
          </a:p>
          <a:p>
            <a:pPr lvl="1"/>
            <a:r>
              <a:rPr lang="en-US" sz="2400" b="0" i="0" dirty="0"/>
              <a:t>Subject Matter Expert (</a:t>
            </a:r>
            <a:r>
              <a:rPr lang="en-US" sz="2400" b="0" i="0" dirty="0" smtClean="0"/>
              <a:t>SME)</a:t>
            </a:r>
          </a:p>
          <a:p>
            <a:pPr lvl="1"/>
            <a:r>
              <a:rPr lang="en-US" sz="2400" b="0" i="0" dirty="0" smtClean="0"/>
              <a:t>Simulation </a:t>
            </a:r>
            <a:r>
              <a:rPr lang="en-US" sz="2400" b="0" i="0" dirty="0"/>
              <a:t>Specialist (SS</a:t>
            </a:r>
            <a:r>
              <a:rPr lang="en-US" sz="2400" b="0" i="0" dirty="0" smtClean="0"/>
              <a:t>)</a:t>
            </a:r>
          </a:p>
          <a:p>
            <a:r>
              <a:rPr lang="en-US" sz="2800" b="0" i="0" dirty="0" smtClean="0"/>
              <a:t>This is done using an iterative approach</a:t>
            </a:r>
          </a:p>
          <a:p>
            <a:pPr lvl="1"/>
            <a:r>
              <a:rPr lang="en-US" sz="2400" b="0" i="0" dirty="0" smtClean="0"/>
              <a:t>SS to presents the model in a non-technical way to SME (using his DREAM method)</a:t>
            </a:r>
          </a:p>
          <a:p>
            <a:pPr lvl="2"/>
            <a:r>
              <a:rPr lang="en-US" sz="2000" b="0" i="0" dirty="0" smtClean="0"/>
              <a:t>Using a visual representation</a:t>
            </a:r>
          </a:p>
          <a:p>
            <a:pPr lvl="1"/>
            <a:r>
              <a:rPr lang="en-US" sz="2400" b="0" i="0" dirty="0" smtClean="0"/>
              <a:t>SME then give pre-conditions for the simulation</a:t>
            </a:r>
          </a:p>
          <a:p>
            <a:pPr lvl="2"/>
            <a:r>
              <a:rPr lang="en-US" sz="2000" b="0" i="0" dirty="0" smtClean="0"/>
              <a:t>Pre-condition must hold in execution for the ABMS to be valid (do this using his VOMAS system)</a:t>
            </a:r>
          </a:p>
        </p:txBody>
      </p:sp>
    </p:spTree>
    <p:extLst>
      <p:ext uri="{BB962C8B-B14F-4D97-AF65-F5344CB8AC3E}">
        <p14:creationId xmlns:p14="http://schemas.microsoft.com/office/powerpoint/2010/main" val="394671959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err="1" smtClean="0">
                <a:latin typeface="Arial" charset="0"/>
                <a:cs typeface="Arial" charset="0"/>
              </a:rPr>
              <a:t>Niazi</a:t>
            </a:r>
            <a:r>
              <a:rPr lang="en-US" dirty="0" smtClean="0">
                <a:latin typeface="Arial" charset="0"/>
                <a:cs typeface="Arial" charset="0"/>
              </a:rPr>
              <a:t> (2011)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57200" y="914400"/>
            <a:ext cx="8229600" cy="533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2800" b="0" i="0" dirty="0" smtClean="0"/>
          </a:p>
          <a:p>
            <a:r>
              <a:rPr lang="en-US" sz="2800" b="0" i="0" dirty="0" smtClean="0"/>
              <a:t>Say empirical validation used </a:t>
            </a:r>
            <a:r>
              <a:rPr lang="en-US" sz="2800" b="0" i="0" dirty="0"/>
              <a:t>alone, might not always be the most appropriate choice for </a:t>
            </a:r>
            <a:r>
              <a:rPr lang="en-US" sz="2800" b="0" i="0" dirty="0" smtClean="0"/>
              <a:t>validation</a:t>
            </a:r>
          </a:p>
          <a:p>
            <a:r>
              <a:rPr lang="en-US" sz="2800" b="0" i="0" dirty="0" smtClean="0"/>
              <a:t>VOMAS </a:t>
            </a:r>
            <a:r>
              <a:rPr lang="en-US" sz="2800" b="0" i="0" dirty="0"/>
              <a:t>is based off </a:t>
            </a:r>
            <a:r>
              <a:rPr lang="en-US" sz="2800" b="0" i="0" dirty="0" smtClean="0"/>
              <a:t>“</a:t>
            </a:r>
            <a:r>
              <a:rPr lang="en-US" sz="2800" b="0" i="0" dirty="0"/>
              <a:t>Design by contract” </a:t>
            </a:r>
            <a:r>
              <a:rPr lang="en-US" sz="2800" b="0" i="0" dirty="0" smtClean="0"/>
              <a:t>concept</a:t>
            </a:r>
          </a:p>
          <a:p>
            <a:r>
              <a:rPr lang="en-US" sz="2800" b="0" i="0" dirty="0" smtClean="0">
                <a:solidFill>
                  <a:schemeClr val="bg1">
                    <a:lumMod val="50000"/>
                  </a:schemeClr>
                </a:solidFill>
              </a:rPr>
              <a:t>Dr. Collins opinion</a:t>
            </a:r>
          </a:p>
          <a:p>
            <a:pPr lvl="1"/>
            <a:r>
              <a:rPr lang="en-US" sz="2400" b="0" i="0" dirty="0" smtClean="0">
                <a:solidFill>
                  <a:schemeClr val="bg1">
                    <a:lumMod val="50000"/>
                  </a:schemeClr>
                </a:solidFill>
              </a:rPr>
              <a:t>Why is this special to ABMS?</a:t>
            </a:r>
          </a:p>
          <a:p>
            <a:pPr lvl="1"/>
            <a:r>
              <a:rPr lang="en-US" sz="2400" b="0" i="0" dirty="0" smtClean="0">
                <a:solidFill>
                  <a:schemeClr val="bg1">
                    <a:lumMod val="50000"/>
                  </a:schemeClr>
                </a:solidFill>
              </a:rPr>
              <a:t>Is not the way you conduct iterative face-validation?</a:t>
            </a:r>
          </a:p>
          <a:p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217450421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err="1" smtClean="0">
                <a:latin typeface="Arial" charset="0"/>
                <a:cs typeface="Arial" charset="0"/>
              </a:rPr>
              <a:t>Niazi</a:t>
            </a:r>
            <a:endParaRPr lang="en-US" dirty="0" smtClean="0">
              <a:latin typeface="Arial" charset="0"/>
              <a:cs typeface="Arial" charset="0"/>
            </a:endParaRP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914400"/>
            <a:ext cx="8229600" cy="13716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1800" dirty="0" err="1">
                <a:solidFill>
                  <a:srgbClr val="0033CC"/>
                </a:solidFill>
              </a:rPr>
              <a:t>Niazi</a:t>
            </a:r>
            <a:r>
              <a:rPr lang="en-US" sz="1800" dirty="0">
                <a:solidFill>
                  <a:srgbClr val="0033CC"/>
                </a:solidFill>
              </a:rPr>
              <a:t>, </a:t>
            </a:r>
            <a:r>
              <a:rPr lang="en-US" sz="1800" dirty="0" err="1">
                <a:solidFill>
                  <a:srgbClr val="0033CC"/>
                </a:solidFill>
              </a:rPr>
              <a:t>Muaz</a:t>
            </a:r>
            <a:r>
              <a:rPr lang="en-US" sz="1800" dirty="0">
                <a:solidFill>
                  <a:srgbClr val="0033CC"/>
                </a:solidFill>
              </a:rPr>
              <a:t>; </a:t>
            </a:r>
            <a:r>
              <a:rPr lang="en-US" sz="1800" dirty="0" err="1">
                <a:solidFill>
                  <a:srgbClr val="0033CC"/>
                </a:solidFill>
              </a:rPr>
              <a:t>Siddique</a:t>
            </a:r>
            <a:r>
              <a:rPr lang="en-US" sz="1800" dirty="0">
                <a:solidFill>
                  <a:srgbClr val="0033CC"/>
                </a:solidFill>
              </a:rPr>
              <a:t>, </a:t>
            </a:r>
            <a:r>
              <a:rPr lang="en-US" sz="1800" dirty="0" err="1">
                <a:solidFill>
                  <a:srgbClr val="0033CC"/>
                </a:solidFill>
              </a:rPr>
              <a:t>Qasim</a:t>
            </a:r>
            <a:r>
              <a:rPr lang="en-US" sz="1800" dirty="0">
                <a:solidFill>
                  <a:srgbClr val="0033CC"/>
                </a:solidFill>
              </a:rPr>
              <a:t>; </a:t>
            </a:r>
            <a:r>
              <a:rPr lang="en-US" sz="1800" dirty="0" err="1">
                <a:solidFill>
                  <a:srgbClr val="0033CC"/>
                </a:solidFill>
              </a:rPr>
              <a:t>Hussain</a:t>
            </a:r>
            <a:r>
              <a:rPr lang="en-US" sz="1800" dirty="0">
                <a:solidFill>
                  <a:srgbClr val="0033CC"/>
                </a:solidFill>
              </a:rPr>
              <a:t>, Amir; </a:t>
            </a:r>
            <a:r>
              <a:rPr lang="en-US" sz="1800" dirty="0" err="1">
                <a:solidFill>
                  <a:srgbClr val="0033CC"/>
                </a:solidFill>
              </a:rPr>
              <a:t>Kolberg</a:t>
            </a:r>
            <a:r>
              <a:rPr lang="en-US" sz="1800" dirty="0">
                <a:solidFill>
                  <a:srgbClr val="0033CC"/>
                </a:solidFill>
              </a:rPr>
              <a:t>, Mario (April 11–15, 2010). "Verification &amp; Validation Of An Agent-Based Forest Fire Simulation Model" (PDF). Proceedings of the Agent Directed Simulation Symposium 2010, as part of the ACM SCS Spring Simulation </a:t>
            </a:r>
            <a:r>
              <a:rPr lang="en-US" sz="1800" dirty="0" err="1">
                <a:solidFill>
                  <a:srgbClr val="0033CC"/>
                </a:solidFill>
              </a:rPr>
              <a:t>Multiconference</a:t>
            </a:r>
            <a:r>
              <a:rPr lang="en-US" sz="1800" dirty="0">
                <a:solidFill>
                  <a:srgbClr val="0033CC"/>
                </a:solidFill>
              </a:rPr>
              <a:t>, pp142-149, (Orlando, FL,).</a:t>
            </a:r>
          </a:p>
          <a:p>
            <a:endParaRPr lang="en-US" sz="1800" dirty="0" smtClean="0">
              <a:solidFill>
                <a:srgbClr val="0033CC"/>
              </a:solidFill>
            </a:endParaRPr>
          </a:p>
          <a:p>
            <a:r>
              <a:rPr lang="en-US" sz="1800" dirty="0" err="1" smtClean="0">
                <a:solidFill>
                  <a:srgbClr val="0033CC"/>
                </a:solidFill>
              </a:rPr>
              <a:t>Niazi</a:t>
            </a:r>
            <a:r>
              <a:rPr lang="en-US" sz="1800" dirty="0">
                <a:solidFill>
                  <a:srgbClr val="0033CC"/>
                </a:solidFill>
              </a:rPr>
              <a:t>, </a:t>
            </a:r>
            <a:r>
              <a:rPr lang="en-US" sz="1800" dirty="0" err="1">
                <a:solidFill>
                  <a:srgbClr val="0033CC"/>
                </a:solidFill>
              </a:rPr>
              <a:t>Muaz</a:t>
            </a:r>
            <a:r>
              <a:rPr lang="en-US" sz="1800" dirty="0">
                <a:solidFill>
                  <a:srgbClr val="0033CC"/>
                </a:solidFill>
              </a:rPr>
              <a:t>; </a:t>
            </a:r>
            <a:r>
              <a:rPr lang="en-US" sz="1800" dirty="0" err="1">
                <a:solidFill>
                  <a:srgbClr val="0033CC"/>
                </a:solidFill>
              </a:rPr>
              <a:t>Hussain</a:t>
            </a:r>
            <a:r>
              <a:rPr lang="en-US" sz="1800" dirty="0">
                <a:solidFill>
                  <a:srgbClr val="0033CC"/>
                </a:solidFill>
              </a:rPr>
              <a:t>, Amir; </a:t>
            </a:r>
            <a:r>
              <a:rPr lang="en-US" sz="1800" dirty="0" err="1">
                <a:solidFill>
                  <a:srgbClr val="0033CC"/>
                </a:solidFill>
              </a:rPr>
              <a:t>Kolberg</a:t>
            </a:r>
            <a:r>
              <a:rPr lang="en-US" sz="1800" dirty="0">
                <a:solidFill>
                  <a:srgbClr val="0033CC"/>
                </a:solidFill>
              </a:rPr>
              <a:t>, Mario. "Veriﬁcation and Validation of Agent-Based Simulations using the VOMAS approach" (PDF).Proceedings of the Third Workshop on Multi-Agent Systems and Simulation ’09 (MASS '09), as part of MALLOW 09, Sep 7–11, 2009, Torino, Italy</a:t>
            </a:r>
            <a:r>
              <a:rPr lang="en-US" sz="1800" dirty="0" smtClean="0">
                <a:solidFill>
                  <a:srgbClr val="0033CC"/>
                </a:solidFill>
              </a:rPr>
              <a:t>.</a:t>
            </a:r>
            <a:r>
              <a:rPr lang="en-US" sz="1800" dirty="0">
                <a:solidFill>
                  <a:srgbClr val="0033CC"/>
                </a:solidFill>
              </a:rPr>
              <a:t> </a:t>
            </a:r>
          </a:p>
          <a:p>
            <a:pPr marL="0" indent="0">
              <a:buNone/>
            </a:pPr>
            <a:endParaRPr lang="en-US" sz="1800" dirty="0">
              <a:solidFill>
                <a:srgbClr val="0033CC"/>
              </a:solidFill>
            </a:endParaRPr>
          </a:p>
          <a:p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94550541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err="1"/>
              <a:t>Ligtenberg</a:t>
            </a:r>
            <a:r>
              <a:rPr lang="en-US" dirty="0"/>
              <a:t> </a:t>
            </a:r>
            <a:r>
              <a:rPr lang="en-US" dirty="0" smtClean="0">
                <a:latin typeface="Arial" charset="0"/>
                <a:cs typeface="Arial" charset="0"/>
              </a:rPr>
              <a:t>et al. (2010)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914400"/>
            <a:ext cx="8229600" cy="13716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en-US" sz="1800" dirty="0" err="1">
                <a:solidFill>
                  <a:srgbClr val="0033CC"/>
                </a:solidFill>
              </a:rPr>
              <a:t>Ligtenberg</a:t>
            </a:r>
            <a:r>
              <a:rPr lang="en-US" sz="1800" dirty="0">
                <a:solidFill>
                  <a:srgbClr val="0033CC"/>
                </a:solidFill>
              </a:rPr>
              <a:t>, </a:t>
            </a:r>
            <a:r>
              <a:rPr lang="en-US" sz="1800" dirty="0" err="1">
                <a:solidFill>
                  <a:srgbClr val="0033CC"/>
                </a:solidFill>
              </a:rPr>
              <a:t>Arend</a:t>
            </a:r>
            <a:r>
              <a:rPr lang="en-US" sz="1800" dirty="0">
                <a:solidFill>
                  <a:srgbClr val="0033CC"/>
                </a:solidFill>
              </a:rPr>
              <a:t>, Ron JA van </a:t>
            </a:r>
            <a:r>
              <a:rPr lang="en-US" sz="1800" dirty="0" err="1">
                <a:solidFill>
                  <a:srgbClr val="0033CC"/>
                </a:solidFill>
              </a:rPr>
              <a:t>Lammeren</a:t>
            </a:r>
            <a:r>
              <a:rPr lang="en-US" sz="1800" dirty="0">
                <a:solidFill>
                  <a:srgbClr val="0033CC"/>
                </a:solidFill>
              </a:rPr>
              <a:t>, Arnold K. </a:t>
            </a:r>
            <a:r>
              <a:rPr lang="en-US" sz="1800" dirty="0" err="1">
                <a:solidFill>
                  <a:srgbClr val="0033CC"/>
                </a:solidFill>
              </a:rPr>
              <a:t>Bregt</a:t>
            </a:r>
            <a:r>
              <a:rPr lang="en-US" sz="1800" dirty="0">
                <a:solidFill>
                  <a:srgbClr val="0033CC"/>
                </a:solidFill>
              </a:rPr>
              <a:t>, and </a:t>
            </a:r>
            <a:r>
              <a:rPr lang="en-US" sz="1800" dirty="0" err="1">
                <a:solidFill>
                  <a:srgbClr val="0033CC"/>
                </a:solidFill>
              </a:rPr>
              <a:t>Adrie</a:t>
            </a:r>
            <a:r>
              <a:rPr lang="en-US" sz="1800" dirty="0">
                <a:solidFill>
                  <a:srgbClr val="0033CC"/>
                </a:solidFill>
              </a:rPr>
              <a:t> JM </a:t>
            </a:r>
            <a:r>
              <a:rPr lang="en-US" sz="1800" dirty="0" err="1">
                <a:solidFill>
                  <a:srgbClr val="0033CC"/>
                </a:solidFill>
              </a:rPr>
              <a:t>Beulens</a:t>
            </a:r>
            <a:r>
              <a:rPr lang="en-US" sz="1800" dirty="0">
                <a:solidFill>
                  <a:srgbClr val="0033CC"/>
                </a:solidFill>
              </a:rPr>
              <a:t>. 2010. “Validation of an Agent-based Model for Spatial Planning: A Role-playing Approach.” Computers, Environment and Urban Systems 34 (5): 424–43</a:t>
            </a:r>
          </a:p>
          <a:p>
            <a:endParaRPr lang="en-US" sz="1800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57200" y="2209800"/>
            <a:ext cx="8229600" cy="4038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800" b="0" i="0" dirty="0" smtClean="0"/>
              <a:t>Say hard to find data especially if qualitative based</a:t>
            </a:r>
          </a:p>
          <a:p>
            <a:pPr lvl="1"/>
            <a:r>
              <a:rPr lang="en-US" sz="2400" b="0" i="0" dirty="0" smtClean="0"/>
              <a:t>Decisions by humans can be emotionally based</a:t>
            </a:r>
          </a:p>
          <a:p>
            <a:pPr lvl="2"/>
            <a:r>
              <a:rPr lang="en-US" sz="2000" b="0" i="0" dirty="0" smtClean="0"/>
              <a:t>Thus surveys of limited use</a:t>
            </a:r>
          </a:p>
          <a:p>
            <a:r>
              <a:rPr lang="en-US" sz="2800" b="0" i="0" dirty="0" smtClean="0"/>
              <a:t>Suggested approach by paper: compare model to results gained by using a human actor to r</a:t>
            </a:r>
            <a:r>
              <a:rPr lang="en-US" sz="2800" i="0" dirty="0" smtClean="0"/>
              <a:t>ole-play</a:t>
            </a:r>
            <a:r>
              <a:rPr lang="en-US" sz="2800" b="0" i="0" dirty="0" smtClean="0"/>
              <a:t> the agents</a:t>
            </a:r>
          </a:p>
          <a:p>
            <a:pPr lvl="1"/>
            <a:r>
              <a:rPr lang="en-US" sz="2400" b="0" i="0" dirty="0" smtClean="0"/>
              <a:t>Given actor same options, roles</a:t>
            </a:r>
            <a:r>
              <a:rPr lang="en-US" sz="2400" b="0" i="0" dirty="0"/>
              <a:t>, </a:t>
            </a:r>
            <a:r>
              <a:rPr lang="en-US" sz="2400" b="0" i="0" dirty="0" smtClean="0"/>
              <a:t>desires, goals and information as agent</a:t>
            </a:r>
            <a:endParaRPr lang="en-US" b="0" i="0" dirty="0" smtClean="0"/>
          </a:p>
          <a:p>
            <a:endParaRPr lang="en-US" sz="2800" b="0" i="0" dirty="0" smtClean="0"/>
          </a:p>
          <a:p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394671959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err="1"/>
              <a:t>Ligtenberg</a:t>
            </a:r>
            <a:r>
              <a:rPr lang="en-US" dirty="0"/>
              <a:t> </a:t>
            </a:r>
            <a:r>
              <a:rPr lang="en-US" dirty="0" smtClean="0">
                <a:latin typeface="Arial" charset="0"/>
                <a:cs typeface="Arial" charset="0"/>
              </a:rPr>
              <a:t>et al. (2010)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57200" y="914400"/>
            <a:ext cx="8229600" cy="533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800" b="0" i="0" dirty="0" smtClean="0"/>
              <a:t>If results of role-played agent and computer agent are roughly same then conclude valid</a:t>
            </a:r>
          </a:p>
          <a:p>
            <a:pPr lvl="1"/>
            <a:r>
              <a:rPr lang="en-US" sz="2400" b="0" i="0" dirty="0" smtClean="0"/>
              <a:t>If different, explain why different</a:t>
            </a:r>
          </a:p>
          <a:p>
            <a:r>
              <a:rPr lang="en-US" sz="2800" b="0" i="0" dirty="0" smtClean="0"/>
              <a:t>Suggest use stakeholders as actors to encourage engagement in simulation development</a:t>
            </a:r>
          </a:p>
          <a:p>
            <a:r>
              <a:rPr lang="en-US" sz="2800" b="0" i="0" dirty="0" smtClean="0"/>
              <a:t>Using role-playing can been seen as a form of face (open box) validation.</a:t>
            </a:r>
          </a:p>
          <a:p>
            <a:r>
              <a:rPr lang="en-US" sz="2800" b="0" i="0" dirty="0" smtClean="0"/>
              <a:t>This method only focuses on validation of agent process (i.e., decision making)</a:t>
            </a:r>
          </a:p>
          <a:p>
            <a:pPr lvl="1"/>
            <a:r>
              <a:rPr lang="en-US" b="0" i="0" dirty="0" smtClean="0"/>
              <a:t>Does not validate global outcomes</a:t>
            </a:r>
          </a:p>
          <a:p>
            <a:pPr lvl="1"/>
            <a:r>
              <a:rPr lang="en-US" b="0" i="0" dirty="0" smtClean="0"/>
              <a:t>Does not validate knowledge representation</a:t>
            </a:r>
          </a:p>
          <a:p>
            <a:pPr marL="0" indent="0">
              <a:buNone/>
            </a:pPr>
            <a:endParaRPr lang="en-US" b="0" i="0" dirty="0" smtClean="0"/>
          </a:p>
          <a:p>
            <a:endParaRPr lang="en-US" sz="2800" b="0" i="0" dirty="0" smtClean="0"/>
          </a:p>
          <a:p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287487683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err="1"/>
              <a:t>Ligtenberg</a:t>
            </a:r>
            <a:r>
              <a:rPr lang="en-US" dirty="0"/>
              <a:t> </a:t>
            </a:r>
            <a:r>
              <a:rPr lang="en-US" dirty="0" smtClean="0">
                <a:latin typeface="Arial" charset="0"/>
                <a:cs typeface="Arial" charset="0"/>
              </a:rPr>
              <a:t>et al. (2010)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57200" y="914400"/>
            <a:ext cx="8229600" cy="533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800" b="0" i="0" dirty="0" smtClean="0">
                <a:solidFill>
                  <a:schemeClr val="bg1">
                    <a:lumMod val="50000"/>
                  </a:schemeClr>
                </a:solidFill>
              </a:rPr>
              <a:t>Dr. Collins opinion:</a:t>
            </a:r>
          </a:p>
          <a:p>
            <a:pPr lvl="1"/>
            <a:r>
              <a:rPr lang="en-US" b="0" i="0" dirty="0" smtClean="0">
                <a:solidFill>
                  <a:schemeClr val="bg1">
                    <a:lumMod val="50000"/>
                  </a:schemeClr>
                </a:solidFill>
              </a:rPr>
              <a:t>This paper is truly novel and focuses on the actual agents</a:t>
            </a:r>
          </a:p>
          <a:p>
            <a:pPr lvl="1"/>
            <a:r>
              <a:rPr lang="en-US" b="0" i="0" dirty="0" smtClean="0">
                <a:solidFill>
                  <a:schemeClr val="bg1">
                    <a:lumMod val="50000"/>
                  </a:schemeClr>
                </a:solidFill>
              </a:rPr>
              <a:t>Notice that author only says can validate one part of ABMS</a:t>
            </a:r>
          </a:p>
          <a:p>
            <a:pPr marL="0" indent="0">
              <a:buNone/>
            </a:pPr>
            <a:endParaRPr lang="en-US" b="0" i="0" dirty="0" smtClean="0"/>
          </a:p>
          <a:p>
            <a:endParaRPr lang="en-US" sz="2800" b="0" i="0" dirty="0" smtClean="0"/>
          </a:p>
          <a:p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20610077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Arial" charset="0"/>
                <a:cs typeface="Arial" charset="0"/>
              </a:rPr>
              <a:t>Gore and Reynolds (2010)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914400"/>
            <a:ext cx="8229600" cy="13716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0033CC"/>
                </a:solidFill>
              </a:rPr>
              <a:t>Gore, R., and P. F. Reynolds. 2010. “INSIGHT: Understanding Unexpected </a:t>
            </a:r>
            <a:r>
              <a:rPr lang="en-US" sz="1800" dirty="0" err="1">
                <a:solidFill>
                  <a:srgbClr val="0033CC"/>
                </a:solidFill>
              </a:rPr>
              <a:t>Behaviours</a:t>
            </a:r>
            <a:r>
              <a:rPr lang="en-US" sz="1800" dirty="0">
                <a:solidFill>
                  <a:srgbClr val="0033CC"/>
                </a:solidFill>
              </a:rPr>
              <a:t> in Agent-based Simulations.” </a:t>
            </a:r>
            <a:r>
              <a:rPr lang="en-US" sz="1800" i="1" dirty="0">
                <a:solidFill>
                  <a:srgbClr val="0033CC"/>
                </a:solidFill>
              </a:rPr>
              <a:t>Journal of Simulation</a:t>
            </a:r>
            <a:r>
              <a:rPr lang="en-US" sz="1800" dirty="0">
                <a:solidFill>
                  <a:srgbClr val="0033CC"/>
                </a:solidFill>
              </a:rPr>
              <a:t> 4 (3) (September): 170–180. </a:t>
            </a:r>
          </a:p>
          <a:p>
            <a:pPr marL="0" indent="0">
              <a:buNone/>
            </a:pPr>
            <a:endParaRPr lang="en-US" sz="1800" dirty="0"/>
          </a:p>
          <a:p>
            <a:endParaRPr lang="en-US" sz="1800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57200" y="1828800"/>
            <a:ext cx="8229600" cy="4419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800" b="0" i="0" dirty="0" smtClean="0"/>
              <a:t>Method focuses on validating emergent behavior in ABMS</a:t>
            </a:r>
          </a:p>
          <a:p>
            <a:r>
              <a:rPr lang="en-US" sz="2800" b="0" i="0" dirty="0" smtClean="0"/>
              <a:t>Focusing on analysis of computer code using program slicing and causal analysis</a:t>
            </a:r>
          </a:p>
          <a:p>
            <a:pPr lvl="1"/>
            <a:r>
              <a:rPr lang="en-US" sz="2400" b="0" i="0" dirty="0" smtClean="0"/>
              <a:t>Introduce variable to model that summaries emergent behavior</a:t>
            </a:r>
          </a:p>
          <a:p>
            <a:pPr lvl="1"/>
            <a:r>
              <a:rPr lang="en-US" sz="2400" b="0" i="0" dirty="0" smtClean="0"/>
              <a:t>Formulate hypothesis that explains that variable change</a:t>
            </a:r>
          </a:p>
          <a:p>
            <a:pPr lvl="1"/>
            <a:r>
              <a:rPr lang="en-US" sz="2400" b="0" i="0" dirty="0" smtClean="0"/>
              <a:t>Though analysis determine which parts of model influence that variable</a:t>
            </a:r>
          </a:p>
          <a:p>
            <a:pPr lvl="1"/>
            <a:r>
              <a:rPr lang="en-US" sz="2400" b="0" i="0" dirty="0" smtClean="0"/>
              <a:t>If influences support hypothesis then claim valid</a:t>
            </a:r>
          </a:p>
          <a:p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368679681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Arial" charset="0"/>
                <a:cs typeface="Arial" charset="0"/>
              </a:rPr>
              <a:t>Gore and Reynolds (2010)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57200" y="990600"/>
            <a:ext cx="8229600" cy="5257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800" b="0" i="0" dirty="0" smtClean="0"/>
              <a:t>He says method already done by hand usually but his approach automates it and can deal with stochastic simulations</a:t>
            </a:r>
          </a:p>
          <a:p>
            <a:endParaRPr lang="en-US" sz="2800" b="0" i="0" dirty="0" smtClean="0"/>
          </a:p>
          <a:p>
            <a:r>
              <a:rPr lang="en-US" sz="2800" b="0" i="0" dirty="0" smtClean="0">
                <a:solidFill>
                  <a:schemeClr val="bg1">
                    <a:lumMod val="50000"/>
                  </a:schemeClr>
                </a:solidFill>
              </a:rPr>
              <a:t>Dr</a:t>
            </a:r>
            <a:r>
              <a:rPr lang="en-US" sz="2800" b="0" i="0" dirty="0">
                <a:solidFill>
                  <a:schemeClr val="bg1">
                    <a:lumMod val="50000"/>
                  </a:schemeClr>
                </a:solidFill>
              </a:rPr>
              <a:t>. Collins opinion:</a:t>
            </a:r>
          </a:p>
          <a:p>
            <a:pPr lvl="1"/>
            <a:r>
              <a:rPr lang="en-US" b="0" i="0" dirty="0">
                <a:solidFill>
                  <a:schemeClr val="bg1">
                    <a:lumMod val="50000"/>
                  </a:schemeClr>
                </a:solidFill>
              </a:rPr>
              <a:t>This paper is </a:t>
            </a:r>
            <a:r>
              <a:rPr lang="en-US" b="0" i="0" dirty="0" smtClean="0">
                <a:solidFill>
                  <a:schemeClr val="bg1">
                    <a:lumMod val="50000"/>
                  </a:schemeClr>
                </a:solidFill>
              </a:rPr>
              <a:t>also truly </a:t>
            </a:r>
            <a:r>
              <a:rPr lang="en-US" b="0" i="0" dirty="0">
                <a:solidFill>
                  <a:schemeClr val="bg1">
                    <a:lumMod val="50000"/>
                  </a:schemeClr>
                </a:solidFill>
              </a:rPr>
              <a:t>novel and focuses on the </a:t>
            </a:r>
            <a:r>
              <a:rPr lang="en-US" b="0" i="0" dirty="0" smtClean="0">
                <a:solidFill>
                  <a:schemeClr val="bg1">
                    <a:lumMod val="50000"/>
                  </a:schemeClr>
                </a:solidFill>
              </a:rPr>
              <a:t>emergent behavior</a:t>
            </a:r>
            <a:endParaRPr lang="en-US" b="0" i="0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n-US" b="0" i="0" dirty="0">
                <a:solidFill>
                  <a:schemeClr val="bg1">
                    <a:lumMod val="50000"/>
                  </a:schemeClr>
                </a:solidFill>
              </a:rPr>
              <a:t>Notice that author only </a:t>
            </a:r>
            <a:r>
              <a:rPr lang="en-US" b="0" i="0" dirty="0" smtClean="0">
                <a:solidFill>
                  <a:schemeClr val="bg1">
                    <a:lumMod val="50000"/>
                  </a:schemeClr>
                </a:solidFill>
              </a:rPr>
              <a:t>says </a:t>
            </a:r>
            <a:r>
              <a:rPr lang="en-US" b="0" i="0" dirty="0">
                <a:solidFill>
                  <a:schemeClr val="bg1">
                    <a:lumMod val="50000"/>
                  </a:schemeClr>
                </a:solidFill>
              </a:rPr>
              <a:t>can validate one part of ABMS</a:t>
            </a:r>
          </a:p>
          <a:p>
            <a:endParaRPr lang="en-US" sz="2800" b="0" i="0" dirty="0" smtClean="0"/>
          </a:p>
          <a:p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226287547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Arial" charset="0"/>
                <a:cs typeface="Arial" charset="0"/>
              </a:rPr>
              <a:t>Gore et al.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914400"/>
            <a:ext cx="8229600" cy="5029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1800" dirty="0">
                <a:solidFill>
                  <a:srgbClr val="0033CC"/>
                </a:solidFill>
              </a:rPr>
              <a:t>Gore, Ross, and Paul F. Reynolds Jr. 2008. “Applying Causal Inference to Understand Emergent Behavior.” In </a:t>
            </a:r>
            <a:r>
              <a:rPr lang="en-US" sz="1800" i="1" dirty="0">
                <a:solidFill>
                  <a:srgbClr val="0033CC"/>
                </a:solidFill>
              </a:rPr>
              <a:t>Proceedings of the 40th Conference on Winter Simulation</a:t>
            </a:r>
            <a:r>
              <a:rPr lang="en-US" sz="1800" dirty="0">
                <a:solidFill>
                  <a:srgbClr val="0033CC"/>
                </a:solidFill>
              </a:rPr>
              <a:t>, 712–721. </a:t>
            </a:r>
            <a:endParaRPr lang="en-US" sz="1800" dirty="0" smtClean="0">
              <a:solidFill>
                <a:srgbClr val="0033CC"/>
              </a:solidFill>
            </a:endParaRPr>
          </a:p>
          <a:p>
            <a:endParaRPr lang="en-US" sz="1800" dirty="0">
              <a:solidFill>
                <a:srgbClr val="0033CC"/>
              </a:solidFill>
            </a:endParaRPr>
          </a:p>
          <a:p>
            <a:r>
              <a:rPr lang="en-US" sz="1800" dirty="0" smtClean="0">
                <a:solidFill>
                  <a:srgbClr val="0033CC"/>
                </a:solidFill>
              </a:rPr>
              <a:t>Gore</a:t>
            </a:r>
            <a:r>
              <a:rPr lang="en-US" sz="1800" dirty="0">
                <a:solidFill>
                  <a:srgbClr val="0033CC"/>
                </a:solidFill>
              </a:rPr>
              <a:t>, Ross, Paul F. Reynolds Jr., </a:t>
            </a:r>
            <a:r>
              <a:rPr lang="en-US" sz="1800" dirty="0" err="1">
                <a:solidFill>
                  <a:srgbClr val="0033CC"/>
                </a:solidFill>
              </a:rPr>
              <a:t>Lingjia</a:t>
            </a:r>
            <a:r>
              <a:rPr lang="en-US" sz="1800" dirty="0">
                <a:solidFill>
                  <a:srgbClr val="0033CC"/>
                </a:solidFill>
              </a:rPr>
              <a:t> Tang, and David C. Brogan. 2007. “Explanation Exploration: Exploring Emergent Behavior.” In </a:t>
            </a:r>
            <a:r>
              <a:rPr lang="en-US" sz="1800" i="1" dirty="0">
                <a:solidFill>
                  <a:srgbClr val="0033CC"/>
                </a:solidFill>
              </a:rPr>
              <a:t>Proceedings of the 21st International Workshop on Principles of Advanced and Distributed Simulation</a:t>
            </a:r>
            <a:r>
              <a:rPr lang="en-US" sz="1800" dirty="0">
                <a:solidFill>
                  <a:srgbClr val="0033CC"/>
                </a:solidFill>
              </a:rPr>
              <a:t>, 113–122. PADS  ’07. Washington, DC, USA: IEEE Computer Society.</a:t>
            </a:r>
          </a:p>
          <a:p>
            <a:pPr marL="0" indent="0">
              <a:buNone/>
            </a:pPr>
            <a:endParaRPr lang="en-US" sz="1800" dirty="0"/>
          </a:p>
          <a:p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225144684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err="1" smtClean="0">
                <a:latin typeface="Arial" charset="0"/>
                <a:cs typeface="Arial" charset="0"/>
              </a:rPr>
              <a:t>Klugl</a:t>
            </a:r>
            <a:r>
              <a:rPr lang="en-US" dirty="0" smtClean="0">
                <a:latin typeface="Arial" charset="0"/>
                <a:cs typeface="Arial" charset="0"/>
              </a:rPr>
              <a:t> (2008)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914400"/>
            <a:ext cx="8229600" cy="13716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en-US" sz="1800" dirty="0" err="1">
                <a:solidFill>
                  <a:srgbClr val="0033CC"/>
                </a:solidFill>
              </a:rPr>
              <a:t>Klügl</a:t>
            </a:r>
            <a:r>
              <a:rPr lang="en-US" sz="1800" dirty="0">
                <a:solidFill>
                  <a:srgbClr val="0033CC"/>
                </a:solidFill>
              </a:rPr>
              <a:t>, </a:t>
            </a:r>
            <a:r>
              <a:rPr lang="en-US" sz="1800" dirty="0" err="1">
                <a:solidFill>
                  <a:srgbClr val="0033CC"/>
                </a:solidFill>
              </a:rPr>
              <a:t>Franziska</a:t>
            </a:r>
            <a:r>
              <a:rPr lang="en-US" sz="1800" dirty="0">
                <a:solidFill>
                  <a:srgbClr val="0033CC"/>
                </a:solidFill>
              </a:rPr>
              <a:t>. 2008. “A Validation Methodology for Agent-based Simulations.” In Proceedings of the 2008 ACM Symposium on Applied Computing, 39–43. SAC  ’08. New York, NY, USA: ACM. </a:t>
            </a:r>
          </a:p>
          <a:p>
            <a:pPr marL="0" indent="0">
              <a:buNone/>
            </a:pPr>
            <a:endParaRPr lang="en-US" sz="1800" dirty="0" smtClean="0">
              <a:solidFill>
                <a:srgbClr val="0033CC"/>
              </a:solidFill>
            </a:endParaRPr>
          </a:p>
          <a:p>
            <a:endParaRPr lang="en-US" sz="1800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57200" y="2057400"/>
            <a:ext cx="8229600" cy="419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800" b="0" i="0" dirty="0" smtClean="0"/>
              <a:t>Says that need to do multiple validation method to valid an ABMS</a:t>
            </a:r>
          </a:p>
          <a:p>
            <a:pPr lvl="1"/>
            <a:r>
              <a:rPr lang="en-US" sz="2400" b="0" i="0" dirty="0" smtClean="0"/>
              <a:t>Face validation</a:t>
            </a:r>
          </a:p>
          <a:p>
            <a:pPr lvl="1"/>
            <a:r>
              <a:rPr lang="en-US" sz="2400" b="0" i="0" dirty="0" smtClean="0"/>
              <a:t>Sensitivity Analysis</a:t>
            </a:r>
          </a:p>
          <a:p>
            <a:pPr lvl="1"/>
            <a:r>
              <a:rPr lang="en-US" sz="2400" b="0" i="0" dirty="0" smtClean="0"/>
              <a:t>Statistical validation</a:t>
            </a:r>
          </a:p>
          <a:p>
            <a:r>
              <a:rPr lang="en-US" sz="2800" b="0" i="0" dirty="0"/>
              <a:t>Need sensitivity analysis because might have “knife-edge” </a:t>
            </a:r>
            <a:r>
              <a:rPr lang="en-US" sz="2800" b="0" i="0" dirty="0" smtClean="0"/>
              <a:t>parameter</a:t>
            </a:r>
          </a:p>
          <a:p>
            <a:pPr lvl="1"/>
            <a:r>
              <a:rPr lang="en-US" sz="2400" b="0" i="0" dirty="0" smtClean="0"/>
              <a:t>Says ABMS can be brittle with respect to parameter changes</a:t>
            </a:r>
            <a:endParaRPr lang="en-US" sz="2400" b="0" i="0" dirty="0"/>
          </a:p>
          <a:p>
            <a:endParaRPr lang="en-US" b="0" i="0" dirty="0" smtClean="0"/>
          </a:p>
          <a:p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52397908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err="1" smtClean="0">
                <a:latin typeface="Arial" charset="0"/>
                <a:cs typeface="Arial" charset="0"/>
              </a:rPr>
              <a:t>Klugl</a:t>
            </a:r>
            <a:r>
              <a:rPr lang="en-US" dirty="0" smtClean="0">
                <a:latin typeface="Arial" charset="0"/>
                <a:cs typeface="Arial" charset="0"/>
              </a:rPr>
              <a:t> (2008)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09074" y="914400"/>
            <a:ext cx="8229600" cy="533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800" b="0" i="0" dirty="0"/>
              <a:t>None of methods acceptable on own</a:t>
            </a:r>
          </a:p>
          <a:p>
            <a:pPr lvl="1"/>
            <a:r>
              <a:rPr lang="en-US" sz="2400" b="0" i="0" dirty="0"/>
              <a:t>Face validation is subjective</a:t>
            </a:r>
          </a:p>
          <a:p>
            <a:pPr lvl="1"/>
            <a:r>
              <a:rPr lang="en-US" sz="2400" b="0" i="0" dirty="0" smtClean="0"/>
              <a:t>Statistical/Empirical Validation </a:t>
            </a:r>
            <a:r>
              <a:rPr lang="en-US" sz="2400" b="0" i="0" dirty="0"/>
              <a:t>can be bad if got “over-</a:t>
            </a:r>
            <a:r>
              <a:rPr lang="en-US" sz="2400" b="0" i="0" dirty="0" err="1"/>
              <a:t>parametrization</a:t>
            </a:r>
            <a:r>
              <a:rPr lang="en-US" sz="2400" b="0" i="0" dirty="0"/>
              <a:t>,” e.g., can calibrate a model to anything if got enough </a:t>
            </a:r>
            <a:r>
              <a:rPr lang="en-US" sz="2400" b="0" i="0" dirty="0" smtClean="0"/>
              <a:t>inputs</a:t>
            </a:r>
          </a:p>
          <a:p>
            <a:pPr lvl="2"/>
            <a:r>
              <a:rPr lang="en-US" sz="2000" b="0" i="0" dirty="0" smtClean="0"/>
              <a:t>Unlikely to have enough data for empirical validation anyway</a:t>
            </a:r>
          </a:p>
          <a:p>
            <a:pPr lvl="2"/>
            <a:endParaRPr lang="en-US" sz="2000" b="0" i="0" dirty="0"/>
          </a:p>
          <a:p>
            <a:r>
              <a:rPr lang="en-US" b="0" i="0" dirty="0" smtClean="0">
                <a:solidFill>
                  <a:schemeClr val="bg2"/>
                </a:solidFill>
              </a:rPr>
              <a:t>Dr. Collins opinion:</a:t>
            </a:r>
          </a:p>
          <a:p>
            <a:pPr lvl="1"/>
            <a:r>
              <a:rPr lang="en-US" b="0" i="0" dirty="0" smtClean="0">
                <a:solidFill>
                  <a:schemeClr val="bg2"/>
                </a:solidFill>
              </a:rPr>
              <a:t>Though this argument could be used for any simulation, I feel it is especially true for ABMS</a:t>
            </a:r>
            <a:endParaRPr lang="en-US" b="0" i="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5366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Arial" charset="0"/>
                <a:cs typeface="Arial" charset="0"/>
              </a:rPr>
              <a:t>Champagne et al. (2007)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914400"/>
            <a:ext cx="8229600" cy="13716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0033CC"/>
                </a:solidFill>
              </a:rPr>
              <a:t>Champagne, Lance E, and Raymond R Hill. 2007. “Agent-model Validation Based on Historical Data.” In Proceedings of the 39th Conference on Winter Simulation. WSC  ’07. Piscataway, NJ, USA: IEEE Press. pp.1223-1231.</a:t>
            </a:r>
          </a:p>
          <a:p>
            <a:pPr marL="0" indent="0">
              <a:buNone/>
            </a:pPr>
            <a:endParaRPr lang="en-US" sz="1800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57200" y="2209800"/>
            <a:ext cx="8229600" cy="4038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800" b="0" i="0" dirty="0" smtClean="0"/>
              <a:t>The approach is to compare results of ABMS to a sampling of real-world results</a:t>
            </a:r>
          </a:p>
          <a:p>
            <a:pPr lvl="1"/>
            <a:r>
              <a:rPr lang="en-US" b="0" i="0" dirty="0" smtClean="0"/>
              <a:t>Sampling a sample is called boot-strapping</a:t>
            </a:r>
          </a:p>
          <a:p>
            <a:r>
              <a:rPr lang="en-US" sz="2800" b="0" i="0" dirty="0" smtClean="0"/>
              <a:t>Repeatedly compare ABMS to boot-strapped sample and conduct a sign test to determine if came from same statistical distribution</a:t>
            </a:r>
          </a:p>
          <a:p>
            <a:pPr lvl="1"/>
            <a:r>
              <a:rPr lang="en-US" sz="2400" b="0" i="0" dirty="0" smtClean="0"/>
              <a:t>If did, concluded ABMS is valid.</a:t>
            </a:r>
          </a:p>
          <a:p>
            <a:r>
              <a:rPr lang="en-US" sz="2800" b="0" i="0" dirty="0" smtClean="0"/>
              <a:t>Case study was Allied </a:t>
            </a:r>
            <a:r>
              <a:rPr lang="en-US" sz="2800" b="0" i="0" dirty="0"/>
              <a:t>offensive against the German U-Boats in the Bay of Biscay </a:t>
            </a:r>
            <a:r>
              <a:rPr lang="en-US" sz="2800" b="0" i="0" dirty="0" smtClean="0"/>
              <a:t>in </a:t>
            </a:r>
            <a:r>
              <a:rPr lang="en-US" sz="2800" b="0" i="0" dirty="0"/>
              <a:t>WW II.</a:t>
            </a:r>
            <a:endParaRPr lang="en-US" sz="2800" b="0" i="0" dirty="0" smtClean="0"/>
          </a:p>
          <a:p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394671959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Arial" charset="0"/>
                <a:cs typeface="Arial" charset="0"/>
              </a:rPr>
              <a:t>Champagne et al. (2007)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800" b="0" i="0" dirty="0" smtClean="0">
                <a:solidFill>
                  <a:schemeClr val="bg2"/>
                </a:solidFill>
              </a:rPr>
              <a:t>Dr. Collins opinion:</a:t>
            </a:r>
            <a:endParaRPr lang="en-US" sz="1400" dirty="0">
              <a:solidFill>
                <a:schemeClr val="bg2"/>
              </a:solidFill>
            </a:endParaRPr>
          </a:p>
          <a:p>
            <a:pPr lvl="1"/>
            <a:r>
              <a:rPr lang="en-US" sz="2400" b="0" i="0" dirty="0" smtClean="0">
                <a:solidFill>
                  <a:schemeClr val="bg2"/>
                </a:solidFill>
              </a:rPr>
              <a:t>Why is this special to ABMS?</a:t>
            </a:r>
          </a:p>
        </p:txBody>
      </p:sp>
    </p:spTree>
    <p:extLst>
      <p:ext uri="{BB962C8B-B14F-4D97-AF65-F5344CB8AC3E}">
        <p14:creationId xmlns:p14="http://schemas.microsoft.com/office/powerpoint/2010/main" val="235186511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>
                <a:latin typeface="Arial" charset="0"/>
                <a:cs typeface="Arial" charset="0"/>
              </a:rPr>
              <a:t>Champagne </a:t>
            </a:r>
            <a:r>
              <a:rPr lang="en-US" dirty="0" smtClean="0">
                <a:latin typeface="Arial" charset="0"/>
                <a:cs typeface="Arial" charset="0"/>
              </a:rPr>
              <a:t>et al.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914400"/>
            <a:ext cx="8229600" cy="13716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1800" dirty="0">
                <a:solidFill>
                  <a:srgbClr val="0033CC"/>
                </a:solidFill>
              </a:rPr>
              <a:t>Champagne, L. E., and R. R. Hill. 2009. “A Simulation Validation Method Based on Bootstrapping Applied to an Agent-based Simulation of the Bay of Biscay Historical Scenario.” The Journal of Defense Modeling and Simulation: Applications, Methodology, Technology 6 (4) (December 9): 201–212. </a:t>
            </a:r>
          </a:p>
          <a:p>
            <a:pPr marL="0" indent="0">
              <a:buNone/>
            </a:pPr>
            <a:endParaRPr lang="en-US" sz="1800" dirty="0" smtClean="0">
              <a:solidFill>
                <a:srgbClr val="0033CC"/>
              </a:solidFill>
            </a:endParaRPr>
          </a:p>
          <a:p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394671959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Arial" charset="0"/>
                <a:cs typeface="Arial" charset="0"/>
              </a:rPr>
              <a:t>Hill &amp; Champagne (2006)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914400"/>
            <a:ext cx="8229600" cy="13716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0033CC"/>
                </a:solidFill>
              </a:rPr>
              <a:t>Hill, Ray, R. G Carl, and L. E Champagne. 2006. “Using Agent-Based Simulation to Empirically Examine Search Theory Using a Historical Case Study.” Journal of Simulation 1 (1): 29–38.</a:t>
            </a:r>
          </a:p>
          <a:p>
            <a:pPr marL="0" indent="0">
              <a:buNone/>
            </a:pPr>
            <a:endParaRPr lang="en-US" sz="1800" dirty="0">
              <a:solidFill>
                <a:srgbClr val="0033CC"/>
              </a:solidFill>
            </a:endParaRPr>
          </a:p>
          <a:p>
            <a:endParaRPr lang="en-US" sz="1800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57200" y="2209800"/>
            <a:ext cx="8229600" cy="4038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800" b="0" i="0" dirty="0" smtClean="0"/>
              <a:t>This is an application of the champagne paper</a:t>
            </a:r>
          </a:p>
          <a:p>
            <a:r>
              <a:rPr lang="en-US" sz="2800" b="0" i="0" dirty="0" smtClean="0"/>
              <a:t>I have included this because this paper basically describes </a:t>
            </a:r>
            <a:r>
              <a:rPr lang="en-US" sz="2800" b="0" dirty="0" smtClean="0"/>
              <a:t>using ABMS to extend another technique, </a:t>
            </a:r>
            <a:r>
              <a:rPr lang="en-US" sz="2800" b="0" i="0" dirty="0" smtClean="0"/>
              <a:t>i.e., Search Theory</a:t>
            </a:r>
          </a:p>
          <a:p>
            <a:pPr lvl="1"/>
            <a:r>
              <a:rPr lang="en-US" sz="2400" b="0" i="0" dirty="0" smtClean="0"/>
              <a:t>This was unexpected and novel</a:t>
            </a:r>
          </a:p>
          <a:p>
            <a:pPr lvl="1"/>
            <a:r>
              <a:rPr lang="en-US" sz="2400" b="0" i="0" dirty="0" smtClean="0"/>
              <a:t>Considering ABMS not accepted by community might be a step too far…</a:t>
            </a:r>
          </a:p>
          <a:p>
            <a:r>
              <a:rPr lang="en-US" sz="2800" b="0" i="0" dirty="0" smtClean="0"/>
              <a:t>Search Theory is a form of Game Theory</a:t>
            </a:r>
          </a:p>
          <a:p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394671959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err="1" smtClean="0">
                <a:latin typeface="Arial" charset="0"/>
                <a:cs typeface="Arial" charset="0"/>
              </a:rPr>
              <a:t>Moffet</a:t>
            </a:r>
            <a:r>
              <a:rPr lang="en-US" dirty="0" smtClean="0">
                <a:latin typeface="Arial" charset="0"/>
                <a:cs typeface="Arial" charset="0"/>
              </a:rPr>
              <a:t> &amp; Witty (2003)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914400"/>
            <a:ext cx="8229600" cy="13716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0033CC"/>
                </a:solidFill>
              </a:rPr>
              <a:t>Moffat, James, and Susan Witty. 2003. “Experimental Validation of </a:t>
            </a:r>
            <a:r>
              <a:rPr lang="en-US" sz="1800" dirty="0" err="1">
                <a:solidFill>
                  <a:srgbClr val="0033CC"/>
                </a:solidFill>
              </a:rPr>
              <a:t>Metamodels</a:t>
            </a:r>
            <a:r>
              <a:rPr lang="en-US" sz="1800" dirty="0">
                <a:solidFill>
                  <a:srgbClr val="0033CC"/>
                </a:solidFill>
              </a:rPr>
              <a:t> for Intelligent Agents in Conflict.” Information &amp; Security: An International Journal 12 (1): 95–103.</a:t>
            </a:r>
          </a:p>
          <a:p>
            <a:pPr marL="0" indent="0">
              <a:buNone/>
            </a:pPr>
            <a:endParaRPr lang="en-US" sz="1800" dirty="0" smtClean="0">
              <a:solidFill>
                <a:srgbClr val="0033CC"/>
              </a:solidFill>
            </a:endParaRPr>
          </a:p>
          <a:p>
            <a:endParaRPr lang="en-US" sz="1800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57200" y="2209800"/>
            <a:ext cx="8229600" cy="4038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800" b="0" i="0" dirty="0" smtClean="0"/>
              <a:t>The paper describes a method for validating a simulation if you think it is chaotic</a:t>
            </a:r>
          </a:p>
          <a:p>
            <a:r>
              <a:rPr lang="en-US" sz="2800" b="0" i="0" dirty="0" smtClean="0"/>
              <a:t>Approaches is:</a:t>
            </a:r>
          </a:p>
          <a:p>
            <a:pPr lvl="1"/>
            <a:r>
              <a:rPr lang="en-US" sz="2400" b="0" i="0" dirty="0" smtClean="0"/>
              <a:t>Determine factual dimension of real system</a:t>
            </a:r>
          </a:p>
          <a:p>
            <a:pPr lvl="1"/>
            <a:r>
              <a:rPr lang="en-US" sz="2400" b="0" i="0" dirty="0" smtClean="0"/>
              <a:t>Determine factual dimension of simulation</a:t>
            </a:r>
          </a:p>
          <a:p>
            <a:pPr lvl="1"/>
            <a:r>
              <a:rPr lang="en-US" sz="2400" b="0" i="0" dirty="0" smtClean="0"/>
              <a:t>Compare to see if similar!</a:t>
            </a:r>
          </a:p>
          <a:p>
            <a:r>
              <a:rPr lang="en-US" sz="2800" b="0" i="0" dirty="0" smtClean="0"/>
              <a:t>Used WWI battle lines as </a:t>
            </a:r>
            <a:r>
              <a:rPr lang="en-US" sz="2800" b="0" i="0" dirty="0" err="1" smtClean="0"/>
              <a:t>casestudy</a:t>
            </a:r>
            <a:endParaRPr lang="en-US" sz="2800" b="0" i="0" dirty="0" smtClean="0"/>
          </a:p>
          <a:p>
            <a:r>
              <a:rPr lang="en-US" sz="2800" b="0" i="0" dirty="0" smtClean="0"/>
              <a:t>Focus is cellular automata not ABMS</a:t>
            </a:r>
          </a:p>
          <a:p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394671959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Arial" charset="0"/>
                <a:cs typeface="Arial" charset="0"/>
              </a:rPr>
              <a:t>Other Papers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914400"/>
            <a:ext cx="8229600" cy="5257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1800" dirty="0" err="1">
                <a:solidFill>
                  <a:srgbClr val="0033CC"/>
                </a:solidFill>
              </a:rPr>
              <a:t>Bharathy</a:t>
            </a:r>
            <a:r>
              <a:rPr lang="en-US" sz="1800" dirty="0">
                <a:solidFill>
                  <a:srgbClr val="0033CC"/>
                </a:solidFill>
              </a:rPr>
              <a:t>, G. K., and B. Silverman. 2012. “Holistically Evaluating Agent-based Social Systems Models: a Case Study.” SIMULATION 89 (1) (August 22): 102–135.</a:t>
            </a:r>
          </a:p>
          <a:p>
            <a:endParaRPr lang="en-US" sz="1800" dirty="0" smtClean="0">
              <a:solidFill>
                <a:srgbClr val="0033CC"/>
              </a:solidFill>
            </a:endParaRPr>
          </a:p>
          <a:p>
            <a:r>
              <a:rPr lang="en-US" sz="1800" dirty="0" smtClean="0">
                <a:solidFill>
                  <a:srgbClr val="0033CC"/>
                </a:solidFill>
              </a:rPr>
              <a:t>Heath</a:t>
            </a:r>
            <a:r>
              <a:rPr lang="en-US" sz="1800" dirty="0">
                <a:solidFill>
                  <a:srgbClr val="0033CC"/>
                </a:solidFill>
              </a:rPr>
              <a:t>, B. L., F. W. </a:t>
            </a:r>
            <a:r>
              <a:rPr lang="en-US" sz="1800" dirty="0" err="1">
                <a:solidFill>
                  <a:srgbClr val="0033CC"/>
                </a:solidFill>
              </a:rPr>
              <a:t>Ciarallo</a:t>
            </a:r>
            <a:r>
              <a:rPr lang="en-US" sz="1800" dirty="0">
                <a:solidFill>
                  <a:srgbClr val="0033CC"/>
                </a:solidFill>
              </a:rPr>
              <a:t>, and R. R. Hill. 2012. “Validation in the Agent–based </a:t>
            </a:r>
            <a:r>
              <a:rPr lang="en-US" sz="1800" dirty="0" err="1">
                <a:solidFill>
                  <a:srgbClr val="0033CC"/>
                </a:solidFill>
              </a:rPr>
              <a:t>Modelling</a:t>
            </a:r>
            <a:r>
              <a:rPr lang="en-US" sz="1800" dirty="0">
                <a:solidFill>
                  <a:srgbClr val="0033CC"/>
                </a:solidFill>
              </a:rPr>
              <a:t> Paradigm: Problems and a Solution.” International Journal of Simulation and Process </a:t>
            </a:r>
            <a:r>
              <a:rPr lang="en-US" sz="1800" dirty="0" err="1">
                <a:solidFill>
                  <a:srgbClr val="0033CC"/>
                </a:solidFill>
              </a:rPr>
              <a:t>Modelling</a:t>
            </a:r>
            <a:r>
              <a:rPr lang="en-US" sz="1800" dirty="0">
                <a:solidFill>
                  <a:srgbClr val="0033CC"/>
                </a:solidFill>
              </a:rPr>
              <a:t> 7 (4): 229–239</a:t>
            </a:r>
            <a:r>
              <a:rPr lang="en-US" sz="1800" dirty="0" smtClean="0">
                <a:solidFill>
                  <a:srgbClr val="0033CC"/>
                </a:solidFill>
              </a:rPr>
              <a:t>.</a:t>
            </a:r>
          </a:p>
          <a:p>
            <a:endParaRPr lang="en-US" sz="1800" dirty="0" smtClean="0">
              <a:solidFill>
                <a:srgbClr val="0033CC"/>
              </a:solidFill>
            </a:endParaRPr>
          </a:p>
          <a:p>
            <a:r>
              <a:rPr lang="en-US" sz="1800" dirty="0" err="1" smtClean="0">
                <a:solidFill>
                  <a:srgbClr val="0033CC"/>
                </a:solidFill>
              </a:rPr>
              <a:t>Ormerod</a:t>
            </a:r>
            <a:r>
              <a:rPr lang="en-US" sz="1800" dirty="0">
                <a:solidFill>
                  <a:srgbClr val="0033CC"/>
                </a:solidFill>
              </a:rPr>
              <a:t>, P.; </a:t>
            </a:r>
            <a:r>
              <a:rPr lang="en-US" sz="1800" dirty="0" err="1">
                <a:solidFill>
                  <a:srgbClr val="0033CC"/>
                </a:solidFill>
              </a:rPr>
              <a:t>Rosewell</a:t>
            </a:r>
            <a:r>
              <a:rPr lang="en-US" sz="1800" dirty="0">
                <a:solidFill>
                  <a:srgbClr val="0033CC"/>
                </a:solidFill>
              </a:rPr>
              <a:t>, B. (2009). "Validation and Verification of Agent-Based Models in the Social Sciences". Epistemological Aspects of Computer Simulation in the Social Sciences. Lecture Notes in Computer Science. 5466. pp. </a:t>
            </a:r>
            <a:r>
              <a:rPr lang="en-US" sz="1800" dirty="0" smtClean="0">
                <a:solidFill>
                  <a:srgbClr val="0033CC"/>
                </a:solidFill>
              </a:rPr>
              <a:t>130.</a:t>
            </a:r>
          </a:p>
          <a:p>
            <a:endParaRPr lang="en-US" sz="1800" dirty="0" smtClean="0">
              <a:solidFill>
                <a:srgbClr val="0033CC"/>
              </a:solidFill>
            </a:endParaRPr>
          </a:p>
          <a:p>
            <a:r>
              <a:rPr lang="en-US" sz="1800" dirty="0">
                <a:solidFill>
                  <a:srgbClr val="0033CC"/>
                </a:solidFill>
              </a:rPr>
              <a:t>Moss, Scott. 2008. “Alternative Approaches to the Empirical Validation of Agent-Based   Models.” Journal of Artificial Societies and Social Simulation 11 (1): 5</a:t>
            </a:r>
            <a:r>
              <a:rPr lang="en-US" sz="1800" dirty="0" smtClean="0">
                <a:solidFill>
                  <a:srgbClr val="0033CC"/>
                </a:solidFill>
              </a:rPr>
              <a:t>.</a:t>
            </a:r>
            <a:endParaRPr lang="en-US" sz="1800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68348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Arial" charset="0"/>
                <a:cs typeface="Arial" charset="0"/>
              </a:rPr>
              <a:t>Other Papers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914400"/>
            <a:ext cx="8229600" cy="5257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1800" dirty="0" smtClean="0">
                <a:solidFill>
                  <a:srgbClr val="0033CC"/>
                </a:solidFill>
              </a:rPr>
              <a:t>Bianchi</a:t>
            </a:r>
            <a:r>
              <a:rPr lang="en-US" sz="1800" dirty="0">
                <a:solidFill>
                  <a:srgbClr val="0033CC"/>
                </a:solidFill>
              </a:rPr>
              <a:t>, C.; </a:t>
            </a:r>
            <a:r>
              <a:rPr lang="en-US" sz="1800" dirty="0" err="1">
                <a:solidFill>
                  <a:srgbClr val="0033CC"/>
                </a:solidFill>
              </a:rPr>
              <a:t>Cirillo</a:t>
            </a:r>
            <a:r>
              <a:rPr lang="en-US" sz="1800" dirty="0">
                <a:solidFill>
                  <a:srgbClr val="0033CC"/>
                </a:solidFill>
              </a:rPr>
              <a:t>, P.; </a:t>
            </a:r>
            <a:r>
              <a:rPr lang="en-US" sz="1800" dirty="0" err="1">
                <a:solidFill>
                  <a:srgbClr val="0033CC"/>
                </a:solidFill>
              </a:rPr>
              <a:t>Gallegati</a:t>
            </a:r>
            <a:r>
              <a:rPr lang="en-US" sz="1800" dirty="0">
                <a:solidFill>
                  <a:srgbClr val="0033CC"/>
                </a:solidFill>
              </a:rPr>
              <a:t>, M.; </a:t>
            </a:r>
            <a:r>
              <a:rPr lang="en-US" sz="1800" dirty="0" err="1">
                <a:solidFill>
                  <a:srgbClr val="0033CC"/>
                </a:solidFill>
              </a:rPr>
              <a:t>Vagliasindi</a:t>
            </a:r>
            <a:r>
              <a:rPr lang="en-US" sz="1800" dirty="0">
                <a:solidFill>
                  <a:srgbClr val="0033CC"/>
                </a:solidFill>
              </a:rPr>
              <a:t>, P. A. (2007). "Validating and Calibrating Agent-Based Models: A Case Study". Computational Economics 30 (3): </a:t>
            </a:r>
            <a:r>
              <a:rPr lang="en-US" sz="1800" dirty="0" smtClean="0">
                <a:solidFill>
                  <a:srgbClr val="0033CC"/>
                </a:solidFill>
              </a:rPr>
              <a:t>245</a:t>
            </a:r>
          </a:p>
          <a:p>
            <a:endParaRPr lang="en-US" sz="1800" dirty="0">
              <a:solidFill>
                <a:srgbClr val="0033CC"/>
              </a:solidFill>
            </a:endParaRPr>
          </a:p>
          <a:p>
            <a:r>
              <a:rPr lang="en-US" sz="1800" dirty="0" err="1">
                <a:solidFill>
                  <a:srgbClr val="0033CC"/>
                </a:solidFill>
              </a:rPr>
              <a:t>Windrum</a:t>
            </a:r>
            <a:r>
              <a:rPr lang="en-US" sz="1800" dirty="0">
                <a:solidFill>
                  <a:srgbClr val="0033CC"/>
                </a:solidFill>
              </a:rPr>
              <a:t>, Paul, Giorgio </a:t>
            </a:r>
            <a:r>
              <a:rPr lang="en-US" sz="1800" dirty="0" err="1">
                <a:solidFill>
                  <a:srgbClr val="0033CC"/>
                </a:solidFill>
              </a:rPr>
              <a:t>Fagiolo</a:t>
            </a:r>
            <a:r>
              <a:rPr lang="en-US" sz="1800" dirty="0">
                <a:solidFill>
                  <a:srgbClr val="0033CC"/>
                </a:solidFill>
              </a:rPr>
              <a:t>, and </a:t>
            </a:r>
            <a:r>
              <a:rPr lang="en-US" sz="1800" dirty="0" err="1">
                <a:solidFill>
                  <a:srgbClr val="0033CC"/>
                </a:solidFill>
              </a:rPr>
              <a:t>Alessio</a:t>
            </a:r>
            <a:r>
              <a:rPr lang="en-US" sz="1800" dirty="0">
                <a:solidFill>
                  <a:srgbClr val="0033CC"/>
                </a:solidFill>
              </a:rPr>
              <a:t> Moneta. 2007. “Empirical Validation of Agent-Based Models: Alternatives and Prospects.” Journal of Artificial Societies and Social Simulation 10 (2) (March 31): 8.</a:t>
            </a:r>
          </a:p>
          <a:p>
            <a:endParaRPr lang="en-US" sz="1800" dirty="0">
              <a:solidFill>
                <a:srgbClr val="0033CC"/>
              </a:solidFill>
            </a:endParaRPr>
          </a:p>
          <a:p>
            <a:r>
              <a:rPr lang="en-US" sz="1800" dirty="0" err="1">
                <a:solidFill>
                  <a:srgbClr val="0033CC"/>
                </a:solidFill>
              </a:rPr>
              <a:t>Bonabeau</a:t>
            </a:r>
            <a:r>
              <a:rPr lang="en-US" sz="1800" dirty="0">
                <a:solidFill>
                  <a:srgbClr val="0033CC"/>
                </a:solidFill>
              </a:rPr>
              <a:t>, E. 2002. “Agent-based Modeling: Methods and Techniques for Simulating Human Systems.” Proceedings of the National Academy of Sciences 99 (90003) (May 14): 7280–7287.</a:t>
            </a:r>
          </a:p>
          <a:p>
            <a:endParaRPr lang="en-US" sz="1800" dirty="0" smtClean="0">
              <a:solidFill>
                <a:srgbClr val="0033CC"/>
              </a:solidFill>
            </a:endParaRPr>
          </a:p>
          <a:p>
            <a:endParaRPr lang="en-US" sz="1800" dirty="0" smtClean="0">
              <a:solidFill>
                <a:srgbClr val="0033CC"/>
              </a:solidFill>
            </a:endParaRPr>
          </a:p>
          <a:p>
            <a:endParaRPr lang="en-US" sz="1800" dirty="0">
              <a:solidFill>
                <a:srgbClr val="0033CC"/>
              </a:solidFill>
            </a:endParaRPr>
          </a:p>
          <a:p>
            <a:pPr marL="0" indent="0">
              <a:buNone/>
            </a:pPr>
            <a:endParaRPr lang="en-US" sz="1800" dirty="0" smtClean="0">
              <a:solidFill>
                <a:srgbClr val="0033CC"/>
              </a:solidFill>
            </a:endParaRPr>
          </a:p>
          <a:p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379663755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North and </a:t>
            </a:r>
            <a:r>
              <a:rPr lang="en-US" dirty="0" err="1" smtClean="0"/>
              <a:t>Macal</a:t>
            </a:r>
            <a:r>
              <a:rPr lang="en-US" dirty="0" smtClean="0"/>
              <a:t> (2007)</a:t>
            </a:r>
          </a:p>
          <a:p>
            <a:pPr lvl="1"/>
            <a:r>
              <a:rPr lang="en-US" dirty="0"/>
              <a:t>Use </a:t>
            </a:r>
            <a:r>
              <a:rPr lang="en-US" dirty="0" smtClean="0"/>
              <a:t>sensitivity </a:t>
            </a:r>
            <a:r>
              <a:rPr lang="en-US" dirty="0"/>
              <a:t>analysis</a:t>
            </a:r>
          </a:p>
          <a:p>
            <a:pPr lvl="1"/>
            <a:r>
              <a:rPr lang="en-US" dirty="0" smtClean="0"/>
              <a:t>Face validation</a:t>
            </a:r>
          </a:p>
          <a:p>
            <a:pPr lvl="2"/>
            <a:r>
              <a:rPr lang="en-US" dirty="0" smtClean="0"/>
              <a:t>Explain to Subject Matter Expert and get the to sign of that model is ok</a:t>
            </a:r>
          </a:p>
          <a:p>
            <a:r>
              <a:rPr lang="en-US" dirty="0" smtClean="0"/>
              <a:t>Gilbert (2007)</a:t>
            </a:r>
          </a:p>
          <a:p>
            <a:pPr lvl="1"/>
            <a:r>
              <a:rPr lang="en-US" dirty="0" smtClean="0"/>
              <a:t>Use sensitivity analysis</a:t>
            </a:r>
          </a:p>
          <a:p>
            <a:pPr lvl="1"/>
            <a:r>
              <a:rPr lang="en-US" dirty="0" smtClean="0"/>
              <a:t>Empirical validation</a:t>
            </a:r>
          </a:p>
          <a:p>
            <a:pPr lvl="2"/>
            <a:r>
              <a:rPr lang="en-US" dirty="0" smtClean="0"/>
              <a:t>Compare results to real world data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the books say?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137086"/>
      </p:ext>
    </p:extLst>
  </p:cSld>
  <p:clrMapOvr>
    <a:masterClrMapping/>
  </p:clrMapOvr>
  <p:transition spd="slow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papers are just saying use standard V&amp;V techniques</a:t>
            </a:r>
          </a:p>
          <a:p>
            <a:r>
              <a:rPr lang="en-US" dirty="0" smtClean="0"/>
              <a:t>Some papers argue that should use multiple V&amp;V paradigms at once</a:t>
            </a:r>
          </a:p>
          <a:p>
            <a:pPr lvl="1"/>
            <a:r>
              <a:rPr lang="en-US" dirty="0" smtClean="0"/>
              <a:t>Sargent has argued for this years ago</a:t>
            </a:r>
          </a:p>
          <a:p>
            <a:pPr lvl="4"/>
            <a:r>
              <a:rPr lang="en-US" dirty="0" smtClean="0"/>
              <a:t>Sargent</a:t>
            </a:r>
            <a:r>
              <a:rPr lang="en-US" dirty="0"/>
              <a:t>, Robert G. 2000. “Verification, Validation and Accreditation of Simulation Models.” In </a:t>
            </a:r>
            <a:r>
              <a:rPr lang="en-US" i="1" dirty="0"/>
              <a:t>Proceedings of the 2010 Winter Simulation Conference</a:t>
            </a:r>
            <a:r>
              <a:rPr lang="en-US" dirty="0"/>
              <a:t>, 50–59. Orlando, FL.</a:t>
            </a:r>
          </a:p>
          <a:p>
            <a:r>
              <a:rPr lang="en-US" dirty="0" smtClean="0"/>
              <a:t>Some papers actually introduce novel techniques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did you notice?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654930"/>
      </p:ext>
    </p:extLst>
  </p:cSld>
  <p:clrMapOvr>
    <a:masterClrMapping/>
  </p:clrMapOvr>
  <p:transition spd="slow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67000"/>
            <a:ext cx="7772400" cy="1362075"/>
          </a:xfrm>
        </p:spPr>
        <p:txBody>
          <a:bodyPr/>
          <a:lstStyle/>
          <a:p>
            <a:pPr algn="ctr"/>
            <a:r>
              <a:rPr lang="en-US" dirty="0" smtClean="0"/>
              <a:t>Starting to get Practical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37417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Did you notice which journals the papers were published in?</a:t>
            </a:r>
          </a:p>
          <a:p>
            <a:pPr lvl="1"/>
            <a:r>
              <a:rPr lang="en-US" dirty="0" smtClean="0"/>
              <a:t>I only used M&amp;S-related journals</a:t>
            </a:r>
          </a:p>
          <a:p>
            <a:pPr lvl="1"/>
            <a:r>
              <a:rPr lang="en-US" dirty="0" smtClean="0"/>
              <a:t>“But ABMS is used in a lot of academic areas and a lot papers have been written on the validation of ABMS” I hear you cry</a:t>
            </a:r>
          </a:p>
          <a:p>
            <a:pPr lvl="1"/>
            <a:r>
              <a:rPr lang="en-US" dirty="0" smtClean="0"/>
              <a:t>Yes, that is true, there are probably thousands of papers on the subject</a:t>
            </a:r>
          </a:p>
          <a:p>
            <a:pPr lvl="1"/>
            <a:r>
              <a:rPr lang="en-US" dirty="0" smtClean="0"/>
              <a:t>But I do not care because ….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else did you notice?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643868"/>
      </p:ext>
    </p:extLst>
  </p:cSld>
  <p:clrMapOvr>
    <a:masterClrMapping/>
  </p:clrMapOvr>
  <p:transition spd="slow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… it would be impossible for me to read all them</a:t>
            </a:r>
          </a:p>
          <a:p>
            <a:r>
              <a:rPr lang="en-US" dirty="0" smtClean="0"/>
              <a:t>“But how do you know you have not missed anything?” you say</a:t>
            </a:r>
          </a:p>
          <a:p>
            <a:r>
              <a:rPr lang="en-US" dirty="0" smtClean="0"/>
              <a:t>I do not know but I am comfortable that I have captured the state of the art for our field “Modeling and Simulation” AND THAT IS ALL THAT MATTERS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Cannot read them all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546406"/>
      </p:ext>
    </p:extLst>
  </p:cSld>
  <p:clrMapOvr>
    <a:masterClrMapping/>
  </p:clrMapOvr>
  <p:transition spd="slow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/>
          <a:lstStyle/>
          <a:p>
            <a:r>
              <a:rPr lang="en-US" dirty="0" smtClean="0"/>
              <a:t>“</a:t>
            </a:r>
            <a:r>
              <a:rPr lang="en-US" dirty="0"/>
              <a:t>Surely you can just do a </a:t>
            </a:r>
            <a:r>
              <a:rPr lang="en-US" dirty="0" err="1"/>
              <a:t>google</a:t>
            </a:r>
            <a:r>
              <a:rPr lang="en-US" dirty="0"/>
              <a:t> search</a:t>
            </a:r>
            <a:r>
              <a:rPr lang="en-US" dirty="0" smtClean="0"/>
              <a:t>?”</a:t>
            </a:r>
          </a:p>
          <a:p>
            <a:pPr lvl="1"/>
            <a:r>
              <a:rPr lang="en-US" dirty="0" smtClean="0"/>
              <a:t>Searches are not that simple because you need to know what are searching for</a:t>
            </a:r>
          </a:p>
          <a:p>
            <a:pPr lvl="2"/>
            <a:r>
              <a:rPr lang="en-US" dirty="0" smtClean="0"/>
              <a:t>Different academic subjects use different terminology to describe the same things</a:t>
            </a:r>
          </a:p>
          <a:p>
            <a:pPr lvl="3"/>
            <a:r>
              <a:rPr lang="en-US" dirty="0" smtClean="0"/>
              <a:t>Sometimes the use different words to mean the same thing in the </a:t>
            </a:r>
            <a:r>
              <a:rPr lang="en-US" u="sng" dirty="0" smtClean="0"/>
              <a:t>same subject</a:t>
            </a:r>
          </a:p>
          <a:p>
            <a:pPr lvl="4"/>
            <a:r>
              <a:rPr lang="en-US" dirty="0" smtClean="0"/>
              <a:t>Social Network Analysis</a:t>
            </a:r>
          </a:p>
          <a:p>
            <a:pPr lvl="5"/>
            <a:r>
              <a:rPr lang="en-US" dirty="0" smtClean="0"/>
              <a:t>E.g., </a:t>
            </a:r>
            <a:r>
              <a:rPr lang="en-US" dirty="0" err="1" smtClean="0"/>
              <a:t>homophily</a:t>
            </a:r>
            <a:r>
              <a:rPr lang="en-US" dirty="0" smtClean="0"/>
              <a:t> </a:t>
            </a:r>
            <a:r>
              <a:rPr lang="en-US" dirty="0"/>
              <a:t>and preferential </a:t>
            </a:r>
            <a:r>
              <a:rPr lang="en-US" dirty="0" smtClean="0"/>
              <a:t>attachment</a:t>
            </a:r>
          </a:p>
          <a:p>
            <a:pPr lvl="2"/>
            <a:r>
              <a:rPr lang="en-US" dirty="0"/>
              <a:t>Different academic subjects use </a:t>
            </a:r>
            <a:r>
              <a:rPr lang="en-US" dirty="0" smtClean="0"/>
              <a:t>the same terminology </a:t>
            </a:r>
            <a:r>
              <a:rPr lang="en-US" dirty="0"/>
              <a:t>to describe different things</a:t>
            </a:r>
          </a:p>
          <a:p>
            <a:pPr lvl="3"/>
            <a:r>
              <a:rPr lang="en-US" dirty="0" smtClean="0"/>
              <a:t>E.g., Model in mathematics means something different than </a:t>
            </a:r>
            <a:r>
              <a:rPr lang="en-US" dirty="0" smtClean="0"/>
              <a:t>M&amp;S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Searches are not simple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026362"/>
      </p:ext>
    </p:extLst>
  </p:cSld>
  <p:clrMapOvr>
    <a:masterClrMapping/>
  </p:clrMapOvr>
  <p:transition spd="slow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r>
              <a:rPr lang="en-US" dirty="0" smtClean="0"/>
              <a:t>Academia is compartmentalized into its different subjects areas</a:t>
            </a:r>
          </a:p>
          <a:p>
            <a:pPr lvl="1"/>
            <a:r>
              <a:rPr lang="en-US" dirty="0" smtClean="0"/>
              <a:t>E.g., English Ph.D. can take nine years!</a:t>
            </a:r>
          </a:p>
          <a:p>
            <a:r>
              <a:rPr lang="en-US" dirty="0" smtClean="0"/>
              <a:t>A noble and useful research pursuit is the translation of ideas from one subject area to another</a:t>
            </a:r>
          </a:p>
          <a:p>
            <a:pPr lvl="1"/>
            <a:r>
              <a:rPr lang="en-US" dirty="0" smtClean="0"/>
              <a:t>Also can be a “quick win” for advancing research</a:t>
            </a:r>
          </a:p>
          <a:p>
            <a:pPr lvl="1"/>
            <a:r>
              <a:rPr lang="en-US" dirty="0" smtClean="0"/>
              <a:t>This is why funding organizations </a:t>
            </a:r>
            <a:r>
              <a:rPr lang="en-US" dirty="0"/>
              <a:t>like multidisciplinary </a:t>
            </a:r>
            <a:r>
              <a:rPr lang="en-US" dirty="0" smtClean="0"/>
              <a:t>teams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Academia is Compartmentalized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076808"/>
      </p:ext>
    </p:extLst>
  </p:cSld>
  <p:clrMapOvr>
    <a:masterClrMapping/>
  </p:clrMapOvr>
  <p:transition spd="slow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r>
              <a:rPr lang="en-US" dirty="0" smtClean="0"/>
              <a:t>I read about 70 – 100 academic papers per year</a:t>
            </a:r>
          </a:p>
          <a:p>
            <a:r>
              <a:rPr lang="en-US" dirty="0" smtClean="0"/>
              <a:t>Each year there are 750,000 articles published that relate to healthcare alone</a:t>
            </a:r>
          </a:p>
          <a:p>
            <a:r>
              <a:rPr lang="en-US" dirty="0" smtClean="0"/>
              <a:t>Even when you specialize the number can be staggering</a:t>
            </a:r>
          </a:p>
          <a:p>
            <a:pPr lvl="1"/>
            <a:r>
              <a:rPr lang="en-US" dirty="0" smtClean="0"/>
              <a:t>Consider social network model type BA</a:t>
            </a:r>
          </a:p>
          <a:p>
            <a:pPr lvl="2"/>
            <a:r>
              <a:rPr lang="en-US" sz="1800" dirty="0" err="1" smtClean="0"/>
              <a:t>Barabási</a:t>
            </a:r>
            <a:r>
              <a:rPr lang="en-US" sz="1800" dirty="0"/>
              <a:t>, Albert-</a:t>
            </a:r>
            <a:r>
              <a:rPr lang="en-US" sz="1800" dirty="0" err="1"/>
              <a:t>László</a:t>
            </a:r>
            <a:r>
              <a:rPr lang="en-US" sz="1800" dirty="0"/>
              <a:t>, and </a:t>
            </a:r>
            <a:r>
              <a:rPr lang="en-US" sz="1800" dirty="0" err="1"/>
              <a:t>Réka</a:t>
            </a:r>
            <a:r>
              <a:rPr lang="en-US" sz="1800" dirty="0"/>
              <a:t> Albert. 1999. “Emergence of Scaling in Random Networks.” Science 286 (5439): 509–512</a:t>
            </a:r>
            <a:r>
              <a:rPr lang="en-US" sz="1800" dirty="0" smtClean="0"/>
              <a:t>.</a:t>
            </a:r>
            <a:endParaRPr lang="en-US" dirty="0" smtClean="0"/>
          </a:p>
          <a:p>
            <a:pPr lvl="1"/>
            <a:r>
              <a:rPr lang="en-US" dirty="0" smtClean="0"/>
              <a:t>This paper has been cited 17,000 times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Reinforcing the point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117890"/>
      </p:ext>
    </p:extLst>
  </p:cSld>
  <p:clrMapOvr>
    <a:masterClrMapping/>
  </p:clrMapOvr>
  <p:transition spd="slow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r>
              <a:rPr lang="en-US" dirty="0" smtClean="0"/>
              <a:t>The same results are repeatedly found in  the academic journals all the time</a:t>
            </a:r>
          </a:p>
          <a:p>
            <a:r>
              <a:rPr lang="en-US" dirty="0" smtClean="0"/>
              <a:t>Things are rediscovered in academia all the time</a:t>
            </a:r>
          </a:p>
          <a:p>
            <a:pPr lvl="1"/>
            <a:r>
              <a:rPr lang="en-US" dirty="0" smtClean="0"/>
              <a:t>For example, calculus was discovered independently by Newton and Leibniz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Academia is Compartmentalized</a:t>
            </a:r>
          </a:p>
        </p:txBody>
      </p:sp>
    </p:spTree>
    <p:extLst>
      <p:ext uri="{BB962C8B-B14F-4D97-AF65-F5344CB8AC3E}">
        <p14:creationId xmlns:p14="http://schemas.microsoft.com/office/powerpoint/2010/main" val="214822856"/>
      </p:ext>
    </p:extLst>
  </p:cSld>
  <p:clrMapOvr>
    <a:masterClrMapping/>
  </p:clrMapOvr>
  <p:transition spd="slow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r>
              <a:rPr lang="en-US" dirty="0"/>
              <a:t>“Ah, but I only need to know what is important?”</a:t>
            </a:r>
          </a:p>
          <a:p>
            <a:pPr lvl="1"/>
            <a:r>
              <a:rPr lang="en-US" dirty="0"/>
              <a:t>And how do you determine what is </a:t>
            </a:r>
            <a:r>
              <a:rPr lang="en-US" dirty="0" smtClean="0"/>
              <a:t>important?</a:t>
            </a:r>
          </a:p>
          <a:p>
            <a:pPr lvl="1"/>
            <a:r>
              <a:rPr lang="en-US" dirty="0" smtClean="0"/>
              <a:t>Through </a:t>
            </a:r>
            <a:r>
              <a:rPr lang="en-US" dirty="0"/>
              <a:t>your academic field’s </a:t>
            </a:r>
            <a:r>
              <a:rPr lang="en-US" dirty="0" smtClean="0"/>
              <a:t>community</a:t>
            </a:r>
          </a:p>
          <a:p>
            <a:pPr lvl="1"/>
            <a:r>
              <a:rPr lang="en-US" dirty="0" smtClean="0"/>
              <a:t>For example, why do you think that most historic simulations use only one validation method even though Sargent and </a:t>
            </a:r>
            <a:r>
              <a:rPr lang="en-US" dirty="0" err="1" smtClean="0">
                <a:latin typeface="Arial" charset="0"/>
                <a:cs typeface="Arial" charset="0"/>
              </a:rPr>
              <a:t>Klugl</a:t>
            </a:r>
            <a:r>
              <a:rPr lang="en-US" dirty="0" smtClean="0">
                <a:latin typeface="Arial" charset="0"/>
                <a:cs typeface="Arial" charset="0"/>
              </a:rPr>
              <a:t> said you should use multiple validation methods? </a:t>
            </a:r>
          </a:p>
          <a:p>
            <a:pPr lvl="2"/>
            <a:r>
              <a:rPr lang="en-US" dirty="0" smtClean="0">
                <a:latin typeface="Arial" charset="0"/>
                <a:cs typeface="Arial" charset="0"/>
              </a:rPr>
              <a:t>Because it was accepted to be ok within the community to only use one validation method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Academia is Compartmentalized</a:t>
            </a:r>
          </a:p>
        </p:txBody>
      </p:sp>
    </p:spTree>
    <p:extLst>
      <p:ext uri="{BB962C8B-B14F-4D97-AF65-F5344CB8AC3E}">
        <p14:creationId xmlns:p14="http://schemas.microsoft.com/office/powerpoint/2010/main" val="2700125260"/>
      </p:ext>
    </p:extLst>
  </p:cSld>
  <p:clrMapOvr>
    <a:masterClrMapping/>
  </p:clrMapOvr>
  <p:transition spd="slow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“Surely there is a way to have a good overview of academia?”</a:t>
            </a:r>
          </a:p>
          <a:p>
            <a:r>
              <a:rPr lang="en-US" dirty="0" smtClean="0"/>
              <a:t>Thomas Young is the stated to be the last man that know everything and he died in 1827</a:t>
            </a:r>
          </a:p>
          <a:p>
            <a:pPr lvl="2"/>
            <a:r>
              <a:rPr lang="en-US" sz="1400" dirty="0" smtClean="0"/>
              <a:t>Robinson</a:t>
            </a:r>
            <a:r>
              <a:rPr lang="en-US" sz="1400" dirty="0"/>
              <a:t>, Andrew. 2007. The Last Man Who Knew Everything: Thomas Young, the Anonymous Genius Who Proved Newton Wrong, and Deciphered the Rosetta Stone, Among Other Surprising Feats. New York: Plume</a:t>
            </a:r>
            <a:r>
              <a:rPr lang="en-US" sz="1400" dirty="0" smtClean="0"/>
              <a:t>.</a:t>
            </a:r>
          </a:p>
          <a:p>
            <a:pPr lvl="2"/>
            <a:r>
              <a:rPr lang="en-US" dirty="0" smtClean="0"/>
              <a:t>More papers will be published this year alone than there was total paper in existence in 1827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Academia is Compartmentalized</a:t>
            </a:r>
          </a:p>
        </p:txBody>
      </p:sp>
    </p:spTree>
    <p:extLst>
      <p:ext uri="{BB962C8B-B14F-4D97-AF65-F5344CB8AC3E}">
        <p14:creationId xmlns:p14="http://schemas.microsoft.com/office/powerpoint/2010/main" val="3810163419"/>
      </p:ext>
    </p:extLst>
  </p:cSld>
  <p:clrMapOvr>
    <a:masterClrMapping/>
  </p:clrMapOvr>
  <p:transition spd="slow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“Why telling you all this?’</a:t>
            </a:r>
          </a:p>
          <a:p>
            <a:r>
              <a:rPr lang="en-US" dirty="0" smtClean="0"/>
              <a:t>By studying a new technique like ABMS you are at the cutting-edge of academia </a:t>
            </a:r>
          </a:p>
          <a:p>
            <a:pPr lvl="1"/>
            <a:r>
              <a:rPr lang="en-US" dirty="0" smtClean="0"/>
              <a:t>Thus it is important that know what that edge  of academia looks like</a:t>
            </a:r>
          </a:p>
          <a:p>
            <a:r>
              <a:rPr lang="en-US" dirty="0" smtClean="0"/>
              <a:t>Do not assume that academia (i.e. a paper) has the answer</a:t>
            </a:r>
          </a:p>
          <a:p>
            <a:pPr lvl="1"/>
            <a:r>
              <a:rPr lang="en-US" dirty="0" smtClean="0"/>
              <a:t>It might not exist yet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Edge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469839"/>
      </p:ext>
    </p:extLst>
  </p:cSld>
  <p:clrMapOvr>
    <a:masterClrMapping/>
  </p:clrMapOvr>
  <p:transition spd="slow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Now you read this far through this lecture you can go away and do V&amp;V for ABMS…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Doing V&amp;V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789268"/>
      </p:ext>
    </p:extLst>
  </p:cSld>
  <p:clrMapOvr>
    <a:masterClrMapping/>
  </p:clrMapOvr>
  <p:transition spd="slow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67000"/>
            <a:ext cx="7772400" cy="1362075"/>
          </a:xfrm>
        </p:spPr>
        <p:txBody>
          <a:bodyPr/>
          <a:lstStyle/>
          <a:p>
            <a:pPr algn="ctr"/>
            <a:r>
              <a:rPr lang="en-US" dirty="0" smtClean="0"/>
              <a:t>Practical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4031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r>
              <a:rPr lang="en-US" dirty="0" smtClean="0"/>
              <a:t>… or maybe not!</a:t>
            </a:r>
          </a:p>
          <a:p>
            <a:endParaRPr lang="en-US" dirty="0"/>
          </a:p>
          <a:p>
            <a:r>
              <a:rPr lang="en-US" dirty="0" smtClean="0"/>
              <a:t>The literature does not a give a clear answer to what should be done because no one is sure (yet)</a:t>
            </a:r>
          </a:p>
          <a:p>
            <a:r>
              <a:rPr lang="en-US" dirty="0" smtClean="0"/>
              <a:t>Thus approach the validation of an ABMS as you would any other simulation:</a:t>
            </a:r>
          </a:p>
          <a:p>
            <a:pPr lvl="1"/>
            <a:r>
              <a:rPr lang="en-US" dirty="0" smtClean="0"/>
              <a:t>Use your common sense</a:t>
            </a:r>
          </a:p>
          <a:p>
            <a:pPr lvl="1"/>
            <a:r>
              <a:rPr lang="en-US" dirty="0" smtClean="0"/>
              <a:t>Make sure you are clear about what you did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Doing V&amp;V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8357491"/>
      </p:ext>
    </p:extLst>
  </p:cSld>
  <p:clrMapOvr>
    <a:masterClrMapping/>
  </p:clrMapOvr>
  <p:transition spd="slow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r>
              <a:rPr lang="en-US" sz="2800" dirty="0" smtClean="0"/>
              <a:t>“So, what does that mean?”</a:t>
            </a:r>
          </a:p>
          <a:p>
            <a:r>
              <a:rPr lang="en-US" sz="2800" dirty="0" smtClean="0"/>
              <a:t>For validation:</a:t>
            </a:r>
          </a:p>
          <a:p>
            <a:pPr lvl="1"/>
            <a:r>
              <a:rPr lang="en-US" sz="2400" dirty="0" smtClean="0"/>
              <a:t>Employ multiple approaches if possible</a:t>
            </a:r>
          </a:p>
          <a:p>
            <a:pPr lvl="1"/>
            <a:r>
              <a:rPr lang="en-US" sz="2400" dirty="0" smtClean="0"/>
              <a:t>Sensitivity Analysis</a:t>
            </a:r>
          </a:p>
          <a:p>
            <a:pPr lvl="1"/>
            <a:r>
              <a:rPr lang="en-US" sz="2400" dirty="0" smtClean="0"/>
              <a:t>Empirical validation</a:t>
            </a:r>
          </a:p>
          <a:p>
            <a:pPr lvl="2"/>
            <a:r>
              <a:rPr lang="en-US" sz="2000" dirty="0" smtClean="0"/>
              <a:t>If you have the right data, use to validate all</a:t>
            </a:r>
          </a:p>
          <a:p>
            <a:pPr lvl="2"/>
            <a:r>
              <a:rPr lang="en-US" sz="2000" dirty="0" smtClean="0"/>
              <a:t>If you have limited data, validate what you can</a:t>
            </a:r>
          </a:p>
          <a:p>
            <a:pPr lvl="2"/>
            <a:r>
              <a:rPr lang="en-US" sz="2000" dirty="0" smtClean="0"/>
              <a:t>If you have no data</a:t>
            </a:r>
          </a:p>
          <a:p>
            <a:pPr lvl="3"/>
            <a:r>
              <a:rPr lang="en-US" sz="1800" dirty="0" smtClean="0"/>
              <a:t>Explain why it was impossible to get the data</a:t>
            </a:r>
          </a:p>
          <a:p>
            <a:pPr lvl="3"/>
            <a:r>
              <a:rPr lang="en-US" sz="1800" dirty="0" smtClean="0"/>
              <a:t>OR accept this as a weakness of your research</a:t>
            </a:r>
          </a:p>
          <a:p>
            <a:pPr lvl="1"/>
            <a:r>
              <a:rPr lang="en-US" sz="2400" dirty="0" smtClean="0"/>
              <a:t>Face validation</a:t>
            </a:r>
          </a:p>
          <a:p>
            <a:pPr lvl="2"/>
            <a:r>
              <a:rPr lang="en-US" sz="2000" dirty="0" smtClean="0"/>
              <a:t>As with empirical validation but substitute ‘SME’ for ‘data’</a:t>
            </a:r>
          </a:p>
          <a:p>
            <a:pPr lvl="2"/>
            <a:endParaRPr lang="en-US" sz="2000" dirty="0" smtClean="0"/>
          </a:p>
          <a:p>
            <a:pPr lvl="1"/>
            <a:endParaRPr lang="en-US" sz="2400" dirty="0" smtClean="0"/>
          </a:p>
          <a:p>
            <a:endParaRPr lang="en-US" sz="2800" dirty="0"/>
          </a:p>
          <a:p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Doing V&amp;V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372329"/>
      </p:ext>
    </p:extLst>
  </p:cSld>
  <p:clrMapOvr>
    <a:masterClrMapping/>
  </p:clrMapOvr>
  <p:transition spd="slow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r>
              <a:rPr lang="en-US" dirty="0" smtClean="0"/>
              <a:t>You should </a:t>
            </a:r>
            <a:r>
              <a:rPr lang="en-US" dirty="0"/>
              <a:t>always used a published </a:t>
            </a:r>
            <a:r>
              <a:rPr lang="en-US" dirty="0" smtClean="0"/>
              <a:t>validation methodology</a:t>
            </a:r>
            <a:endParaRPr lang="en-US" dirty="0"/>
          </a:p>
          <a:p>
            <a:pPr lvl="1"/>
            <a:r>
              <a:rPr lang="en-US" dirty="0"/>
              <a:t>Because already gone through peer-review process</a:t>
            </a:r>
          </a:p>
          <a:p>
            <a:pPr lvl="1"/>
            <a:r>
              <a:rPr lang="en-US" dirty="0"/>
              <a:t>Otherwise, you need to justify what you are doing</a:t>
            </a:r>
          </a:p>
          <a:p>
            <a:pPr lvl="2"/>
            <a:r>
              <a:rPr lang="en-US" dirty="0" smtClean="0"/>
              <a:t>Need to validate </a:t>
            </a:r>
            <a:r>
              <a:rPr lang="en-US" dirty="0"/>
              <a:t>the validation </a:t>
            </a:r>
            <a:r>
              <a:rPr lang="en-US" dirty="0" smtClean="0"/>
              <a:t>technique</a:t>
            </a:r>
          </a:p>
          <a:p>
            <a:pPr lvl="2"/>
            <a:endParaRPr lang="en-US" dirty="0"/>
          </a:p>
          <a:p>
            <a:pPr lvl="2"/>
            <a:endParaRPr lang="en-US" sz="2000" dirty="0" smtClean="0"/>
          </a:p>
          <a:p>
            <a:pPr lvl="1"/>
            <a:endParaRPr lang="en-US" sz="2400" dirty="0" smtClean="0"/>
          </a:p>
          <a:p>
            <a:endParaRPr lang="en-US" sz="2800" dirty="0"/>
          </a:p>
          <a:p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Doing V&amp;V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994273"/>
      </p:ext>
    </p:extLst>
  </p:cSld>
  <p:clrMapOvr>
    <a:masterClrMapping/>
  </p:clrMapOvr>
  <p:transition spd="slow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validation technique should reflect your </a:t>
            </a:r>
            <a:r>
              <a:rPr lang="en-US" dirty="0" smtClean="0"/>
              <a:t>model</a:t>
            </a:r>
          </a:p>
          <a:p>
            <a:pPr lvl="1"/>
            <a:r>
              <a:rPr lang="en-US" dirty="0" smtClean="0"/>
              <a:t>If you are using a </a:t>
            </a:r>
            <a:r>
              <a:rPr lang="en-US" b="1" dirty="0" smtClean="0"/>
              <a:t>descriptive</a:t>
            </a:r>
            <a:r>
              <a:rPr lang="en-US" dirty="0" smtClean="0"/>
              <a:t> or predictive model (like forecasting or summary statistics) then empirical validation will be appropriate</a:t>
            </a:r>
          </a:p>
          <a:p>
            <a:pPr lvl="1"/>
            <a:r>
              <a:rPr lang="en-US" dirty="0" smtClean="0"/>
              <a:t>If you are using a </a:t>
            </a:r>
            <a:r>
              <a:rPr lang="en-US" b="1" dirty="0" smtClean="0"/>
              <a:t>normative</a:t>
            </a:r>
            <a:r>
              <a:rPr lang="en-US" dirty="0" smtClean="0"/>
              <a:t> model (like game theory) then empirical validation is unlike to appropriate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Doing V&amp;V</a:t>
            </a:r>
          </a:p>
        </p:txBody>
      </p:sp>
    </p:spTree>
    <p:extLst>
      <p:ext uri="{BB962C8B-B14F-4D97-AF65-F5344CB8AC3E}">
        <p14:creationId xmlns:p14="http://schemas.microsoft.com/office/powerpoint/2010/main" val="661030504"/>
      </p:ext>
    </p:extLst>
  </p:cSld>
  <p:clrMapOvr>
    <a:masterClrMapping/>
  </p:clrMapOvr>
  <p:transition spd="slow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Arial" charset="0"/>
                <a:cs typeface="Arial" charset="0"/>
              </a:rPr>
              <a:t>Dislike of ABMS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Remember, there are still people that just think the ABMS paradigm is wrong</a:t>
            </a:r>
          </a:p>
          <a:p>
            <a:pPr lvl="1"/>
            <a:r>
              <a:rPr lang="en-US" dirty="0" smtClean="0"/>
              <a:t>This is an issue of creditability and not validity</a:t>
            </a:r>
          </a:p>
          <a:p>
            <a:pPr lvl="1"/>
            <a:r>
              <a:rPr lang="en-US" dirty="0" smtClean="0"/>
              <a:t>As such, they will always be able to “pooh-pooh” your analysis</a:t>
            </a:r>
          </a:p>
          <a:p>
            <a:pPr lvl="1"/>
            <a:r>
              <a:rPr lang="en-US" dirty="0" smtClean="0"/>
              <a:t>Accept this and just move on</a:t>
            </a:r>
          </a:p>
        </p:txBody>
      </p:sp>
    </p:spTree>
    <p:extLst>
      <p:ext uri="{BB962C8B-B14F-4D97-AF65-F5344CB8AC3E}">
        <p14:creationId xmlns:p14="http://schemas.microsoft.com/office/powerpoint/2010/main" val="24763763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err="1" smtClean="0">
                <a:latin typeface="Arial" charset="0"/>
                <a:cs typeface="Arial" charset="0"/>
              </a:rPr>
              <a:t>Hoad</a:t>
            </a:r>
            <a:r>
              <a:rPr lang="en-US" dirty="0" smtClean="0">
                <a:latin typeface="Arial" charset="0"/>
                <a:cs typeface="Arial" charset="0"/>
              </a:rPr>
              <a:t> and Watts (2012)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914400"/>
            <a:ext cx="8229600" cy="13716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en-US" sz="1800" dirty="0" err="1">
                <a:solidFill>
                  <a:srgbClr val="0033CC"/>
                </a:solidFill>
              </a:rPr>
              <a:t>Hoad</a:t>
            </a:r>
            <a:r>
              <a:rPr lang="en-US" sz="1800" dirty="0">
                <a:solidFill>
                  <a:srgbClr val="0033CC"/>
                </a:solidFill>
              </a:rPr>
              <a:t>, K, and C Watts. 2012. “Are We There yet? Simulation </a:t>
            </a:r>
            <a:r>
              <a:rPr lang="en-US" sz="1800" dirty="0" err="1">
                <a:solidFill>
                  <a:srgbClr val="0033CC"/>
                </a:solidFill>
              </a:rPr>
              <a:t>Modellers</a:t>
            </a:r>
            <a:r>
              <a:rPr lang="en-US" sz="1800" dirty="0">
                <a:solidFill>
                  <a:srgbClr val="0033CC"/>
                </a:solidFill>
              </a:rPr>
              <a:t> on What Needs to Be Done to Involve Agent-based Simulation in Practical Decision Making.” Journal of Simulation 6 (1) (February): 67–70. </a:t>
            </a:r>
            <a:endParaRPr lang="en-US" sz="1800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57200" y="1905000"/>
            <a:ext cx="8229600" cy="43434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800" b="0" i="0" dirty="0" smtClean="0"/>
              <a:t>A workshop report on the practical state of ABMS</a:t>
            </a:r>
          </a:p>
          <a:p>
            <a:pPr lvl="1"/>
            <a:r>
              <a:rPr lang="en-US" sz="2400" b="0" i="0" dirty="0" smtClean="0"/>
              <a:t>Nigel Gilbert was here!</a:t>
            </a:r>
          </a:p>
          <a:p>
            <a:r>
              <a:rPr lang="en-US" b="0" i="0" dirty="0" smtClean="0"/>
              <a:t>Conclusions</a:t>
            </a:r>
          </a:p>
          <a:p>
            <a:pPr lvl="1"/>
            <a:r>
              <a:rPr lang="en-US" b="0" i="0" dirty="0" smtClean="0"/>
              <a:t>ABMS is a tool for thinking not doing</a:t>
            </a:r>
          </a:p>
          <a:p>
            <a:pPr lvl="1"/>
            <a:r>
              <a:rPr lang="en-US" b="0" i="0" dirty="0" smtClean="0"/>
              <a:t>Use ABMS if got lots of interacting agents</a:t>
            </a:r>
          </a:p>
          <a:p>
            <a:pPr lvl="1"/>
            <a:r>
              <a:rPr lang="en-US" b="0" i="0" dirty="0" smtClean="0"/>
              <a:t>Social scientist love it as tells a story</a:t>
            </a:r>
          </a:p>
          <a:p>
            <a:pPr lvl="1"/>
            <a:r>
              <a:rPr lang="en-US" b="0" i="0" dirty="0" smtClean="0"/>
              <a:t>Operations Researcher hate it as no exact data values produced</a:t>
            </a:r>
          </a:p>
          <a:p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394671959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2819400"/>
            <a:ext cx="77724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dirty="0" smtClean="0">
                <a:solidFill>
                  <a:schemeClr val="hlink"/>
                </a:solidFill>
                <a:latin typeface="Arial" charset="0"/>
                <a:cs typeface="Arial" charset="0"/>
              </a:rPr>
              <a:t>End Presentation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0033CC"/>
      </a:hlink>
      <a:folHlink>
        <a:srgbClr val="CECECE"/>
      </a:folHlink>
    </a:clrScheme>
    <a:fontScheme name="defaul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stealth" w="med" len="med"/>
          <a:tailEnd type="stealth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stealth" w="med" len="med"/>
          <a:tailEnd type="stealth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c:\winapps\msoffice\powerpnt\default.ppt</Template>
  <TotalTime>12373</TotalTime>
  <Pages>27</Pages>
  <Words>3327</Words>
  <Application>Microsoft Office PowerPoint</Application>
  <PresentationFormat>Letter Paper (8.5x11 in)</PresentationFormat>
  <Paragraphs>393</Paragraphs>
  <Slides>60</Slides>
  <Notes>36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1" baseType="lpstr">
      <vt:lpstr>default</vt:lpstr>
      <vt:lpstr>PowerPoint Presentation</vt:lpstr>
      <vt:lpstr>Outline</vt:lpstr>
      <vt:lpstr>Recap</vt:lpstr>
      <vt:lpstr>Who?</vt:lpstr>
      <vt:lpstr>Verification, Validation  and Accreditation</vt:lpstr>
      <vt:lpstr>Verification</vt:lpstr>
      <vt:lpstr>Verification</vt:lpstr>
      <vt:lpstr>Validation </vt:lpstr>
      <vt:lpstr>Validation</vt:lpstr>
      <vt:lpstr>Validation Methods</vt:lpstr>
      <vt:lpstr>PowerPoint Presentation</vt:lpstr>
      <vt:lpstr>Black-box Validation</vt:lpstr>
      <vt:lpstr>PowerPoint Presentation</vt:lpstr>
      <vt:lpstr>White-box Validation</vt:lpstr>
      <vt:lpstr>Other Aspects</vt:lpstr>
      <vt:lpstr>Differences</vt:lpstr>
      <vt:lpstr>V&amp;V of ABMS</vt:lpstr>
      <vt:lpstr>literature</vt:lpstr>
      <vt:lpstr>Literature</vt:lpstr>
      <vt:lpstr>McCourt et al. (2012)</vt:lpstr>
      <vt:lpstr>McCourt et al. (2012)</vt:lpstr>
      <vt:lpstr>Niazi (2011)</vt:lpstr>
      <vt:lpstr>Niazi (2011)</vt:lpstr>
      <vt:lpstr>Niazi</vt:lpstr>
      <vt:lpstr>Ligtenberg et al. (2010)</vt:lpstr>
      <vt:lpstr>Ligtenberg et al. (2010)</vt:lpstr>
      <vt:lpstr>Ligtenberg et al. (2010)</vt:lpstr>
      <vt:lpstr>Gore and Reynolds (2010)</vt:lpstr>
      <vt:lpstr>Gore and Reynolds (2010)</vt:lpstr>
      <vt:lpstr>Gore et al.</vt:lpstr>
      <vt:lpstr>Klugl (2008)</vt:lpstr>
      <vt:lpstr>Klugl (2008)</vt:lpstr>
      <vt:lpstr>Champagne et al. (2007)</vt:lpstr>
      <vt:lpstr>Champagne et al. (2007)</vt:lpstr>
      <vt:lpstr>Champagne et al.</vt:lpstr>
      <vt:lpstr>Hill &amp; Champagne (2006)</vt:lpstr>
      <vt:lpstr>Moffet &amp; Witty (2003)</vt:lpstr>
      <vt:lpstr>Other Papers</vt:lpstr>
      <vt:lpstr>Other Papers</vt:lpstr>
      <vt:lpstr>What do the books say?</vt:lpstr>
      <vt:lpstr>What did you notice?</vt:lpstr>
      <vt:lpstr>Starting to get Practical</vt:lpstr>
      <vt:lpstr>What else did you notice?</vt:lpstr>
      <vt:lpstr>Cannot read them all</vt:lpstr>
      <vt:lpstr>Searches are not simple</vt:lpstr>
      <vt:lpstr>Academia is Compartmentalized</vt:lpstr>
      <vt:lpstr>Reinforcing the point</vt:lpstr>
      <vt:lpstr>Academia is Compartmentalized</vt:lpstr>
      <vt:lpstr>Academia is Compartmentalized</vt:lpstr>
      <vt:lpstr>Academia is Compartmentalized</vt:lpstr>
      <vt:lpstr>The Edge</vt:lpstr>
      <vt:lpstr>Doing V&amp;V</vt:lpstr>
      <vt:lpstr>Practical</vt:lpstr>
      <vt:lpstr>Doing V&amp;V</vt:lpstr>
      <vt:lpstr>Doing V&amp;V</vt:lpstr>
      <vt:lpstr>Doing V&amp;V</vt:lpstr>
      <vt:lpstr>Doing V&amp;V</vt:lpstr>
      <vt:lpstr>Dislike of ABMS</vt:lpstr>
      <vt:lpstr>Hoad and Watts (2012)</vt:lpstr>
      <vt:lpstr>End Presentation</vt:lpstr>
    </vt:vector>
  </TitlesOfParts>
  <Manager>R. Bowen Loftin, Ph.D.</Manager>
  <Company>Old Dominion University, VMASC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VMASC Presentation</dc:title>
  <dc:subject>VMASC Overview &amp; VMASC Battle Lab</dc:subject>
  <dc:creator>Roland R. Mielke, Ph.D.</dc:creator>
  <dc:description>rmielke@odu.edu_x000d_
757-686-6211</dc:description>
  <cp:lastModifiedBy>Andrew J. Collins</cp:lastModifiedBy>
  <cp:revision>983</cp:revision>
  <cp:lastPrinted>2001-01-11T18:30:50Z</cp:lastPrinted>
  <dcterms:created xsi:type="dcterms:W3CDTF">1997-04-26T13:28:52Z</dcterms:created>
  <dcterms:modified xsi:type="dcterms:W3CDTF">2014-06-16T15:54:02Z</dcterms:modified>
</cp:coreProperties>
</file>