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523" r:id="rId2"/>
    <p:sldId id="714" r:id="rId3"/>
    <p:sldId id="717" r:id="rId4"/>
    <p:sldId id="718" r:id="rId5"/>
    <p:sldId id="719" r:id="rId6"/>
    <p:sldId id="790" r:id="rId7"/>
    <p:sldId id="726" r:id="rId8"/>
    <p:sldId id="799" r:id="rId9"/>
    <p:sldId id="800" r:id="rId10"/>
    <p:sldId id="801" r:id="rId11"/>
    <p:sldId id="728" r:id="rId12"/>
    <p:sldId id="812" r:id="rId13"/>
    <p:sldId id="724" r:id="rId14"/>
    <p:sldId id="797" r:id="rId15"/>
    <p:sldId id="798" r:id="rId16"/>
    <p:sldId id="804" r:id="rId17"/>
    <p:sldId id="793" r:id="rId18"/>
    <p:sldId id="802" r:id="rId19"/>
    <p:sldId id="725" r:id="rId20"/>
    <p:sldId id="794" r:id="rId21"/>
    <p:sldId id="720" r:id="rId22"/>
    <p:sldId id="721" r:id="rId23"/>
    <p:sldId id="729" r:id="rId24"/>
    <p:sldId id="730" r:id="rId25"/>
    <p:sldId id="731" r:id="rId26"/>
    <p:sldId id="732" r:id="rId27"/>
    <p:sldId id="733" r:id="rId28"/>
    <p:sldId id="734" r:id="rId29"/>
    <p:sldId id="735" r:id="rId30"/>
    <p:sldId id="736" r:id="rId31"/>
    <p:sldId id="737" r:id="rId32"/>
    <p:sldId id="738" r:id="rId33"/>
    <p:sldId id="739" r:id="rId34"/>
    <p:sldId id="740" r:id="rId35"/>
    <p:sldId id="741" r:id="rId36"/>
    <p:sldId id="742" r:id="rId37"/>
    <p:sldId id="743" r:id="rId38"/>
    <p:sldId id="744" r:id="rId39"/>
    <p:sldId id="745" r:id="rId40"/>
    <p:sldId id="746" r:id="rId41"/>
    <p:sldId id="747" r:id="rId42"/>
    <p:sldId id="748" r:id="rId43"/>
    <p:sldId id="749" r:id="rId44"/>
    <p:sldId id="750" r:id="rId45"/>
    <p:sldId id="751" r:id="rId46"/>
    <p:sldId id="752" r:id="rId47"/>
    <p:sldId id="753" r:id="rId48"/>
    <p:sldId id="754" r:id="rId49"/>
    <p:sldId id="755" r:id="rId50"/>
    <p:sldId id="759" r:id="rId51"/>
    <p:sldId id="788" r:id="rId52"/>
    <p:sldId id="796" r:id="rId53"/>
    <p:sldId id="807" r:id="rId54"/>
    <p:sldId id="808" r:id="rId55"/>
    <p:sldId id="805" r:id="rId56"/>
    <p:sldId id="787" r:id="rId57"/>
    <p:sldId id="792" r:id="rId58"/>
    <p:sldId id="803" r:id="rId59"/>
    <p:sldId id="810" r:id="rId60"/>
    <p:sldId id="795" r:id="rId61"/>
    <p:sldId id="811" r:id="rId62"/>
    <p:sldId id="791" r:id="rId63"/>
    <p:sldId id="756" r:id="rId64"/>
    <p:sldId id="760" r:id="rId65"/>
    <p:sldId id="761" r:id="rId66"/>
    <p:sldId id="762" r:id="rId67"/>
    <p:sldId id="763" r:id="rId68"/>
    <p:sldId id="764" r:id="rId69"/>
    <p:sldId id="765" r:id="rId70"/>
    <p:sldId id="766" r:id="rId71"/>
    <p:sldId id="767" r:id="rId72"/>
    <p:sldId id="768" r:id="rId73"/>
    <p:sldId id="769" r:id="rId74"/>
    <p:sldId id="770" r:id="rId75"/>
    <p:sldId id="771" r:id="rId76"/>
    <p:sldId id="772" r:id="rId77"/>
    <p:sldId id="773" r:id="rId78"/>
    <p:sldId id="774" r:id="rId79"/>
    <p:sldId id="775" r:id="rId80"/>
    <p:sldId id="776" r:id="rId81"/>
    <p:sldId id="777" r:id="rId82"/>
    <p:sldId id="778" r:id="rId83"/>
    <p:sldId id="779" r:id="rId84"/>
    <p:sldId id="780" r:id="rId85"/>
    <p:sldId id="781" r:id="rId86"/>
    <p:sldId id="782" r:id="rId87"/>
    <p:sldId id="783" r:id="rId88"/>
    <p:sldId id="784" r:id="rId89"/>
    <p:sldId id="785" r:id="rId90"/>
    <p:sldId id="786" r:id="rId91"/>
    <p:sldId id="712" r:id="rId92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619" autoAdjust="0"/>
    <p:restoredTop sz="79957" autoAdjust="0"/>
  </p:normalViewPr>
  <p:slideViewPr>
    <p:cSldViewPr>
      <p:cViewPr>
        <p:scale>
          <a:sx n="80" d="100"/>
          <a:sy n="80" d="100"/>
        </p:scale>
        <p:origin x="-1709" y="-96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7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02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02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Mandelbrot</a:t>
            </a:r>
            <a:r>
              <a:rPr lang="en-US" baseline="0" dirty="0" smtClean="0"/>
              <a:t>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103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02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6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83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915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43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9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55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23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31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85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Second most</a:t>
            </a:r>
            <a:r>
              <a:rPr lang="en-US" baseline="0" dirty="0" smtClean="0"/>
              <a:t> published book in history</a:t>
            </a:r>
          </a:p>
          <a:p>
            <a:r>
              <a:rPr lang="en-US" baseline="0" dirty="0" smtClean="0"/>
              <a:t>First is the bible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120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642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124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982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508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520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309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383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843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268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222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730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12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803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666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221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330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958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Causation: smoking cause cancer</a:t>
            </a:r>
          </a:p>
          <a:p>
            <a:r>
              <a:rPr lang="en-US" dirty="0" smtClean="0"/>
              <a:t>Third-party:</a:t>
            </a:r>
            <a:r>
              <a:rPr lang="en-US" baseline="0" dirty="0" smtClean="0"/>
              <a:t> sleeping in shoes causes headaches, actually going to bed drunk</a:t>
            </a:r>
          </a:p>
          <a:p>
            <a:r>
              <a:rPr lang="en-US" baseline="0" dirty="0" smtClean="0"/>
              <a:t>Vicious circle: </a:t>
            </a:r>
            <a:r>
              <a:rPr lang="en-US" baseline="0" dirty="0" err="1" smtClean="0"/>
              <a:t>Bankrun</a:t>
            </a:r>
            <a:endParaRPr lang="en-US" baseline="0" dirty="0" smtClean="0"/>
          </a:p>
          <a:p>
            <a:r>
              <a:rPr lang="en-US" baseline="0" dirty="0" smtClean="0"/>
              <a:t>By chance:  SUV drivers say global warming and carbon emissions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8</a:t>
            </a:r>
            <a:r>
              <a:rPr lang="en-US" altLang="en-US" sz="1200" b="0" i="0" smtClean="0">
                <a:solidFill>
                  <a:srgbClr val="0033CC"/>
                </a:solidFill>
                <a:cs typeface="+mn-cs"/>
              </a:rPr>
              <a:t>95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w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9.wmf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Sensitivity Analysis</a:t>
            </a: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Here is what is covered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Sensitivity Analysis</a:t>
            </a:r>
          </a:p>
          <a:p>
            <a:pPr>
              <a:defRPr/>
            </a:pPr>
            <a:r>
              <a:rPr lang="en-US" sz="2800" dirty="0" smtClean="0"/>
              <a:t>Sampling</a:t>
            </a:r>
          </a:p>
          <a:p>
            <a:pPr>
              <a:defRPr/>
            </a:pPr>
            <a:r>
              <a:rPr lang="en-US" sz="2800" dirty="0" smtClean="0"/>
              <a:t>Latin Hypercube Sampling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Input Variable Distribution Selection</a:t>
            </a:r>
          </a:p>
          <a:p>
            <a:pPr>
              <a:defRPr/>
            </a:pPr>
            <a:r>
              <a:rPr lang="en-US" sz="2800" dirty="0" smtClean="0"/>
              <a:t>Analysis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/>
              <a:t>Partial Correlation Coefficient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Sensitivity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444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simulation will have an output and several input parameters.</a:t>
            </a:r>
          </a:p>
          <a:p>
            <a:r>
              <a:rPr lang="en-US" sz="2800" dirty="0" smtClean="0"/>
              <a:t>It is not always  true that we know exactly what the input parameters should be.</a:t>
            </a:r>
          </a:p>
          <a:p>
            <a:r>
              <a:rPr lang="en-US" sz="2800" dirty="0" smtClean="0"/>
              <a:t>Need to conduct ‘sensitivity analysis’ to see the affects of our choices of input variables.</a:t>
            </a:r>
          </a:p>
          <a:p>
            <a:r>
              <a:rPr lang="en-US" sz="2800" dirty="0" smtClean="0"/>
              <a:t>If dealing with a stochastic simulation:</a:t>
            </a:r>
          </a:p>
          <a:p>
            <a:pPr lvl="1"/>
            <a:r>
              <a:rPr lang="en-US" sz="2400" dirty="0" smtClean="0"/>
              <a:t>Output will derive from a distribution.</a:t>
            </a:r>
          </a:p>
          <a:p>
            <a:pPr lvl="1"/>
            <a:r>
              <a:rPr lang="en-US" sz="2400" dirty="0" smtClean="0"/>
              <a:t>Thus, usually concerned with its average.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82677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“</a:t>
            </a:r>
            <a:r>
              <a:rPr lang="en-US" sz="2800" b="1" dirty="0" smtClean="0"/>
              <a:t>Varying the input values of a simulation to determine their affect on the output values</a:t>
            </a:r>
            <a:r>
              <a:rPr lang="en-US" sz="2800" dirty="0" smtClean="0"/>
              <a:t>”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Actual what you are really concerned with is: does varying the input values change the conclusions drawn from the simulation</a:t>
            </a:r>
          </a:p>
          <a:p>
            <a:pPr lvl="1"/>
            <a:r>
              <a:rPr lang="en-US" sz="2400" dirty="0" smtClean="0"/>
              <a:t>For example, in a combat scenario simulation does varying the input parameters change who wins the battle</a:t>
            </a:r>
          </a:p>
        </p:txBody>
      </p:sp>
    </p:spTree>
    <p:extLst>
      <p:ext uri="{BB962C8B-B14F-4D97-AF65-F5344CB8AC3E}">
        <p14:creationId xmlns:p14="http://schemas.microsoft.com/office/powerpoint/2010/main" val="25544569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Test robustness of simulation results</a:t>
            </a:r>
          </a:p>
          <a:p>
            <a:pPr lvl="1"/>
            <a:r>
              <a:rPr lang="en-US" dirty="0" smtClean="0"/>
              <a:t>Determine which inputs really matter</a:t>
            </a:r>
          </a:p>
          <a:p>
            <a:pPr lvl="2"/>
            <a:r>
              <a:rPr lang="en-US" dirty="0" smtClean="0"/>
              <a:t>Simplification </a:t>
            </a:r>
            <a:r>
              <a:rPr lang="en-US" dirty="0"/>
              <a:t>of model by removing factors that have no effect on </a:t>
            </a:r>
            <a:r>
              <a:rPr lang="en-US" dirty="0" smtClean="0"/>
              <a:t>output</a:t>
            </a:r>
          </a:p>
          <a:p>
            <a:pPr lvl="2"/>
            <a:r>
              <a:rPr lang="en-US" dirty="0" smtClean="0"/>
              <a:t>Helps communicate results to customers</a:t>
            </a:r>
          </a:p>
          <a:p>
            <a:pPr lvl="1"/>
            <a:r>
              <a:rPr lang="en-US" dirty="0" smtClean="0"/>
              <a:t>Verification of model as errors can be potentially found using SA</a:t>
            </a:r>
          </a:p>
          <a:p>
            <a:pPr lvl="1"/>
            <a:r>
              <a:rPr lang="en-US" b="1" dirty="0" smtClean="0"/>
              <a:t>Explore simulation results for emergent behavior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7348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Sensitivity analysis is not an exact science</a:t>
            </a:r>
          </a:p>
          <a:p>
            <a:r>
              <a:rPr lang="en-US" sz="2800" dirty="0" smtClean="0"/>
              <a:t>Why?</a:t>
            </a:r>
          </a:p>
          <a:p>
            <a:pPr lvl="1"/>
            <a:r>
              <a:rPr lang="en-US" sz="2400" dirty="0" smtClean="0"/>
              <a:t>To vary an input parameter you need to make assumptions about what values it can take</a:t>
            </a:r>
          </a:p>
          <a:p>
            <a:pPr lvl="2"/>
            <a:r>
              <a:rPr lang="en-US" sz="2000" dirty="0" smtClean="0"/>
              <a:t>What is its maximum and minimum?</a:t>
            </a:r>
          </a:p>
          <a:p>
            <a:pPr lvl="2"/>
            <a:r>
              <a:rPr lang="en-US" sz="2000" dirty="0" smtClean="0"/>
              <a:t>What frequency distribution does it take?</a:t>
            </a:r>
          </a:p>
          <a:p>
            <a:pPr lvl="1"/>
            <a:r>
              <a:rPr lang="en-US" dirty="0" smtClean="0"/>
              <a:t>Sometimes these can be obvious</a:t>
            </a:r>
          </a:p>
          <a:p>
            <a:pPr lvl="2"/>
            <a:r>
              <a:rPr lang="en-US" dirty="0" smtClean="0"/>
              <a:t>See later on discussion on rounding errors</a:t>
            </a:r>
          </a:p>
          <a:p>
            <a:pPr lvl="1"/>
            <a:r>
              <a:rPr lang="en-US" dirty="0" smtClean="0"/>
              <a:t>… but most of the time you do not know</a:t>
            </a:r>
          </a:p>
          <a:p>
            <a:pPr lvl="2"/>
            <a:r>
              <a:rPr lang="en-US" dirty="0" smtClean="0"/>
              <a:t>You are uncertain about the input value so why would you know its exact frequency distribution?</a:t>
            </a:r>
          </a:p>
        </p:txBody>
      </p:sp>
    </p:spTree>
    <p:extLst>
      <p:ext uri="{BB962C8B-B14F-4D97-AF65-F5344CB8AC3E}">
        <p14:creationId xmlns:p14="http://schemas.microsoft.com/office/powerpoint/2010/main" val="29942834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we want from SA?</a:t>
            </a:r>
          </a:p>
          <a:p>
            <a:pPr lvl="1"/>
            <a:r>
              <a:rPr lang="en-US" dirty="0" smtClean="0"/>
              <a:t>We hope that </a:t>
            </a:r>
            <a:r>
              <a:rPr lang="en-US" dirty="0"/>
              <a:t>results are insensitivity to minor </a:t>
            </a:r>
            <a:r>
              <a:rPr lang="en-US" dirty="0" smtClean="0"/>
              <a:t>variation in input parameters</a:t>
            </a:r>
          </a:p>
          <a:p>
            <a:pPr lvl="1"/>
            <a:r>
              <a:rPr lang="en-US" dirty="0" smtClean="0"/>
              <a:t>Or we could explain any changes</a:t>
            </a:r>
            <a:endParaRPr lang="en-US" dirty="0"/>
          </a:p>
          <a:p>
            <a:r>
              <a:rPr lang="en-US" dirty="0"/>
              <a:t>In </a:t>
            </a:r>
            <a:r>
              <a:rPr lang="en-US" dirty="0" smtClean="0"/>
              <a:t>the old days (pre-1970s), it was assumed </a:t>
            </a:r>
            <a:r>
              <a:rPr lang="en-US" dirty="0"/>
              <a:t>that little changes did not matter much</a:t>
            </a:r>
          </a:p>
          <a:p>
            <a:pPr lvl="1"/>
            <a:r>
              <a:rPr lang="en-US" dirty="0"/>
              <a:t>Foundations of Calculus (before limit theory) </a:t>
            </a:r>
          </a:p>
          <a:p>
            <a:r>
              <a:rPr lang="en-US" dirty="0"/>
              <a:t>…then Chaos Theory arrived!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3091384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/>
              <a:t>Modern Chaos Theory was discovered by Edward Lorenz in 1961 when “errors” were observed in his weather predication </a:t>
            </a:r>
            <a:r>
              <a:rPr lang="en-US" b="1" u="sng" dirty="0"/>
              <a:t>simulation</a:t>
            </a:r>
            <a:r>
              <a:rPr lang="en-US" dirty="0" smtClean="0"/>
              <a:t>!</a:t>
            </a:r>
          </a:p>
          <a:p>
            <a:pPr marL="742950" lvl="2" indent="-342900"/>
            <a:r>
              <a:rPr lang="en-US" sz="2000" dirty="0" smtClean="0"/>
              <a:t>Lorenz wanted to repeat results</a:t>
            </a:r>
          </a:p>
          <a:p>
            <a:pPr marL="742950" lvl="2" indent="-342900"/>
            <a:r>
              <a:rPr lang="en-US" sz="2000" dirty="0" smtClean="0"/>
              <a:t>So entered in input feed from weather simulation back into the computer</a:t>
            </a:r>
          </a:p>
          <a:p>
            <a:pPr marL="742950" lvl="2" indent="-342900"/>
            <a:r>
              <a:rPr lang="en-US" sz="2000" dirty="0" smtClean="0"/>
              <a:t>Got completely different results!</a:t>
            </a:r>
          </a:p>
          <a:p>
            <a:pPr marL="742950" lvl="2" indent="-342900"/>
            <a:r>
              <a:rPr lang="en-US" sz="2000" dirty="0" smtClean="0"/>
              <a:t>Assumed made a mistake with either entering input values or a mistake with the printed out or a vacuum tube had gone bad (yes, that old type of computer)</a:t>
            </a:r>
          </a:p>
          <a:p>
            <a:pPr marL="742950" lvl="2" indent="-342900"/>
            <a:r>
              <a:rPr lang="en-US" sz="2000" dirty="0" smtClean="0"/>
              <a:t>Only “mistake” found was that printed out inputs were round-up from 6 decimal places to 3 decimal places</a:t>
            </a:r>
          </a:p>
          <a:p>
            <a:r>
              <a:rPr lang="en-US" dirty="0" smtClean="0"/>
              <a:t>Small things can and do matter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Chaos Theory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071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/>
              <a:t>Chaos theory is related to the Butterfly affect</a:t>
            </a:r>
          </a:p>
          <a:p>
            <a:pPr lvl="1"/>
            <a:r>
              <a:rPr lang="en-US" dirty="0" smtClean="0"/>
              <a:t>Look this up if you have never heard of it</a:t>
            </a:r>
          </a:p>
          <a:p>
            <a:pPr lvl="1"/>
            <a:r>
              <a:rPr lang="en-US" dirty="0" smtClean="0"/>
              <a:t>Watch out for the hurricane butterfly!</a:t>
            </a:r>
          </a:p>
          <a:p>
            <a:r>
              <a:rPr lang="en-US" dirty="0" err="1" smtClean="0"/>
              <a:t>Gleick</a:t>
            </a:r>
            <a:r>
              <a:rPr lang="en-US" dirty="0" smtClean="0"/>
              <a:t>, James. 2008. </a:t>
            </a:r>
            <a:r>
              <a:rPr lang="en-US" i="1" dirty="0" smtClean="0"/>
              <a:t>Chaos: Making a New Science</a:t>
            </a:r>
            <a:r>
              <a:rPr lang="en-US" dirty="0" smtClean="0"/>
              <a:t>. Penguin: New York.</a:t>
            </a:r>
          </a:p>
          <a:p>
            <a:pPr lvl="1"/>
            <a:endParaRPr lang="en-US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Chaos Theory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1197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For want of a nail the shoe was lost.</a:t>
            </a:r>
            <a:br>
              <a:rPr lang="en-US" i="1" dirty="0"/>
            </a:br>
            <a:r>
              <a:rPr lang="en-US" i="1" dirty="0"/>
              <a:t>For want of a shoe the horse was lost.</a:t>
            </a:r>
            <a:br>
              <a:rPr lang="en-US" i="1" dirty="0"/>
            </a:br>
            <a:r>
              <a:rPr lang="en-US" i="1" dirty="0"/>
              <a:t>For want of a horse the rider was lost.</a:t>
            </a:r>
            <a:br>
              <a:rPr lang="en-US" i="1" dirty="0"/>
            </a:br>
            <a:r>
              <a:rPr lang="en-US" i="1" dirty="0"/>
              <a:t>For want of a rider the message was lost.</a:t>
            </a:r>
            <a:br>
              <a:rPr lang="en-US" i="1" dirty="0"/>
            </a:br>
            <a:r>
              <a:rPr lang="en-US" i="1" dirty="0"/>
              <a:t>For want of a message the battle was lost.</a:t>
            </a:r>
            <a:br>
              <a:rPr lang="en-US" i="1" dirty="0"/>
            </a:br>
            <a:r>
              <a:rPr lang="en-US" i="1" dirty="0"/>
              <a:t>For want of a battle the kingdom was lost.</a:t>
            </a:r>
            <a:br>
              <a:rPr lang="en-US" i="1" dirty="0"/>
            </a:br>
            <a:r>
              <a:rPr lang="en-US" i="1" dirty="0"/>
              <a:t>And all for the want of a horseshoe nail.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Want of a </a:t>
            </a:r>
            <a:r>
              <a:rPr lang="en-US" dirty="0" smtClean="0"/>
              <a:t>Nail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12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upload.wikimedia.org/wikipedia/commons/2/21/Mandel_zoom_00_mandelbrot_s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02443"/>
            <a:ext cx="8007350" cy="600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6488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If only one input you are uncertain of then vary input value and present range of outputs</a:t>
            </a:r>
          </a:p>
          <a:p>
            <a:pPr lvl="1"/>
            <a:r>
              <a:rPr lang="en-US" sz="2400" dirty="0" smtClean="0"/>
              <a:t>i.e. show if having the exact value really matters</a:t>
            </a:r>
          </a:p>
          <a:p>
            <a:pPr lvl="1"/>
            <a:r>
              <a:rPr lang="en-US" sz="2400" dirty="0" smtClean="0"/>
              <a:t>e.g. ‘5’ or ‘5.1’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If multiple inputs then could:</a:t>
            </a:r>
          </a:p>
          <a:p>
            <a:pPr lvl="1"/>
            <a:r>
              <a:rPr lang="en-US" sz="2400" dirty="0" smtClean="0"/>
              <a:t>Consider all feasible inputs combinations</a:t>
            </a:r>
          </a:p>
          <a:p>
            <a:pPr lvl="2"/>
            <a:r>
              <a:rPr lang="en-US" sz="2000" dirty="0" smtClean="0"/>
              <a:t>Not possible is variables are continuous</a:t>
            </a:r>
          </a:p>
          <a:p>
            <a:endParaRPr lang="en-US" sz="2800" dirty="0"/>
          </a:p>
          <a:p>
            <a:r>
              <a:rPr lang="en-US" sz="2800" dirty="0" smtClean="0"/>
              <a:t>then use Latin Hypercube Sampling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95710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Example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43000"/>
            <a:ext cx="8229600" cy="4983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Consider the iterative function 4.x.(1-x)</a:t>
            </a:r>
          </a:p>
          <a:p>
            <a:r>
              <a:rPr lang="en-US" dirty="0" smtClean="0"/>
              <a:t>Apply this function three times to 2.2</a:t>
            </a:r>
          </a:p>
          <a:p>
            <a:pPr lvl="1"/>
            <a:r>
              <a:rPr lang="en-US" dirty="0" err="1" smtClean="0"/>
              <a:t>Ans</a:t>
            </a:r>
            <a:r>
              <a:rPr lang="en-US" dirty="0" smtClean="0"/>
              <a:t>: -955679</a:t>
            </a:r>
          </a:p>
          <a:p>
            <a:r>
              <a:rPr lang="en-US" dirty="0" smtClean="0"/>
              <a:t>Now apply to 2.21</a:t>
            </a:r>
          </a:p>
          <a:p>
            <a:pPr lvl="1"/>
            <a:r>
              <a:rPr lang="en-US" dirty="0" err="1" smtClean="0"/>
              <a:t>Ans</a:t>
            </a:r>
            <a:r>
              <a:rPr lang="en-US" dirty="0" smtClean="0"/>
              <a:t>: -1003752</a:t>
            </a:r>
          </a:p>
          <a:p>
            <a:r>
              <a:rPr lang="en-US" dirty="0" smtClean="0"/>
              <a:t>The differences is 48073!</a:t>
            </a:r>
          </a:p>
          <a:p>
            <a:endParaRPr lang="en-US" dirty="0"/>
          </a:p>
          <a:p>
            <a:r>
              <a:rPr lang="en-US" dirty="0" smtClean="0"/>
              <a:t>Now image all the iterative functions working in an ABMS!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39889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Modern Times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Knowing about chaos theory means we are more sophisticated in our modern times</a:t>
            </a:r>
          </a:p>
          <a:p>
            <a:r>
              <a:rPr lang="en-US" dirty="0" smtClean="0"/>
              <a:t>… or are we?</a:t>
            </a:r>
          </a:p>
        </p:txBody>
      </p:sp>
    </p:spTree>
    <p:extLst>
      <p:ext uri="{BB962C8B-B14F-4D97-AF65-F5344CB8AC3E}">
        <p14:creationId xmlns:p14="http://schemas.microsoft.com/office/powerpoint/2010/main" val="13217336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Modern Times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Pretty much all accepted Sensitivity Analysis techniques assume: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/>
              <a:t>linear</a:t>
            </a:r>
            <a:r>
              <a:rPr lang="en-US" dirty="0" smtClean="0"/>
              <a:t> relationship between the input variable and output variable</a:t>
            </a:r>
          </a:p>
          <a:p>
            <a:pPr lvl="2"/>
            <a:r>
              <a:rPr lang="en-US" dirty="0" smtClean="0"/>
              <a:t>Using an approximation to test the accuracy of an approximation</a:t>
            </a:r>
          </a:p>
          <a:p>
            <a:pPr lvl="3"/>
            <a:r>
              <a:rPr lang="en-US" dirty="0" smtClean="0"/>
              <a:t>Compound errors</a:t>
            </a:r>
          </a:p>
          <a:p>
            <a:pPr lvl="1"/>
            <a:r>
              <a:rPr lang="en-US" b="1" dirty="0" smtClean="0"/>
              <a:t>Independence</a:t>
            </a:r>
            <a:r>
              <a:rPr lang="en-US" dirty="0" smtClean="0"/>
              <a:t> of input variables</a:t>
            </a:r>
          </a:p>
        </p:txBody>
      </p:sp>
    </p:spTree>
    <p:extLst>
      <p:ext uri="{BB962C8B-B14F-4D97-AF65-F5344CB8AC3E}">
        <p14:creationId xmlns:p14="http://schemas.microsoft.com/office/powerpoint/2010/main" val="26842765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Multiple Input Variables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90600"/>
            <a:ext cx="8229600" cy="51355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Most ABMS use multiple inputs</a:t>
            </a:r>
          </a:p>
          <a:p>
            <a:r>
              <a:rPr lang="en-US" dirty="0" smtClean="0"/>
              <a:t>These multiple inputs can interplay with each other:</a:t>
            </a:r>
          </a:p>
          <a:p>
            <a:pPr lvl="1"/>
            <a:r>
              <a:rPr lang="en-US" dirty="0" smtClean="0"/>
              <a:t>They might be dependent on each other</a:t>
            </a:r>
          </a:p>
          <a:p>
            <a:pPr lvl="2"/>
            <a:r>
              <a:rPr lang="en-US" dirty="0" smtClean="0"/>
              <a:t>Causes problems when determining what cause variant of the output parameter </a:t>
            </a:r>
          </a:p>
          <a:p>
            <a:pPr lvl="2"/>
            <a:r>
              <a:rPr lang="en-US" dirty="0" smtClean="0"/>
              <a:t>Third-party correlation</a:t>
            </a:r>
          </a:p>
          <a:p>
            <a:pPr lvl="1"/>
            <a:r>
              <a:rPr lang="en-US" dirty="0" smtClean="0"/>
              <a:t>Compound </a:t>
            </a:r>
            <a:r>
              <a:rPr lang="en-US" dirty="0"/>
              <a:t>effects of </a:t>
            </a:r>
            <a:r>
              <a:rPr lang="en-US" dirty="0" smtClean="0"/>
              <a:t>inputs</a:t>
            </a:r>
          </a:p>
          <a:p>
            <a:pPr lvl="2"/>
            <a:r>
              <a:rPr lang="en-US" dirty="0" smtClean="0"/>
              <a:t>The inputs might compound the effects on the output, i.e., Y = f(</a:t>
            </a:r>
            <a:r>
              <a:rPr lang="en-US" dirty="0" err="1" smtClean="0"/>
              <a:t>a,b</a:t>
            </a:r>
            <a:r>
              <a:rPr lang="en-US" dirty="0" smtClean="0"/>
              <a:t>) ~ </a:t>
            </a:r>
            <a:r>
              <a:rPr lang="en-US" dirty="0" err="1" smtClean="0"/>
              <a:t>a.b</a:t>
            </a:r>
            <a:endParaRPr lang="en-US" dirty="0" smtClean="0"/>
          </a:p>
          <a:p>
            <a:pPr lvl="2"/>
            <a:r>
              <a:rPr lang="en-US" dirty="0" smtClean="0"/>
              <a:t>All standards SA techniques do not take this into account!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65883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Application Areas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M&amp;S is not the only field that uses sensitivity analysis</a:t>
            </a:r>
          </a:p>
          <a:p>
            <a:r>
              <a:rPr lang="en-US" dirty="0" smtClean="0"/>
              <a:t>Pretty much any field that uses empirical data to calibrate models uses sensitivity analysis</a:t>
            </a:r>
          </a:p>
          <a:p>
            <a:r>
              <a:rPr lang="en-US" dirty="0" smtClean="0"/>
              <a:t>Mathematical programming also uses sensitivity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9605027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Linear Programming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Linear Programming has a mature collection of sensitivity analysis methods: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Range of Optimality: determines the exact range of coefficient variables that the current solution remains optimal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Dual Price: determines the worth of one extra resource in the problem formulation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Simulation usually too complex to find these exact ranges hence explore using multiple runs</a:t>
            </a:r>
          </a:p>
        </p:txBody>
      </p:sp>
    </p:spTree>
    <p:extLst>
      <p:ext uri="{BB962C8B-B14F-4D97-AF65-F5344CB8AC3E}">
        <p14:creationId xmlns:p14="http://schemas.microsoft.com/office/powerpoint/2010/main" val="40103859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Sensitivity Analysis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90600"/>
            <a:ext cx="8229600" cy="51355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dirty="0" smtClean="0"/>
              <a:t>There are always two steps in sensitivity analysis for simulations:</a:t>
            </a:r>
          </a:p>
          <a:p>
            <a:r>
              <a:rPr lang="en-US" dirty="0" smtClean="0"/>
              <a:t>Sampling</a:t>
            </a:r>
          </a:p>
          <a:p>
            <a:pPr lvl="1"/>
            <a:r>
              <a:rPr lang="en-US" dirty="0" smtClean="0"/>
              <a:t>The selection of which values, and combination of values, will used to produce runs from the simulation</a:t>
            </a:r>
            <a:endParaRPr lang="en-US" dirty="0"/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Looking at the runs results and drawing conclusions</a:t>
            </a:r>
          </a:p>
          <a:p>
            <a:r>
              <a:rPr lang="en-US" dirty="0" smtClean="0"/>
              <a:t>These two steps are not independent!</a:t>
            </a:r>
          </a:p>
        </p:txBody>
      </p:sp>
    </p:spTree>
    <p:extLst>
      <p:ext uri="{BB962C8B-B14F-4D97-AF65-F5344CB8AC3E}">
        <p14:creationId xmlns:p14="http://schemas.microsoft.com/office/powerpoint/2010/main" val="22555720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Sampling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90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Multiple Input Variables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2296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Focus discussion on multiple input variables</a:t>
            </a:r>
          </a:p>
          <a:p>
            <a:r>
              <a:rPr lang="en-US" dirty="0" smtClean="0"/>
              <a:t>Sampling is concerned:</a:t>
            </a:r>
          </a:p>
          <a:p>
            <a:pPr lvl="1"/>
            <a:r>
              <a:rPr lang="en-US" dirty="0" smtClean="0"/>
              <a:t>Choosing the right neighborhood</a:t>
            </a:r>
            <a:r>
              <a:rPr lang="en-US" dirty="0"/>
              <a:t> </a:t>
            </a:r>
            <a:r>
              <a:rPr lang="en-US" dirty="0" smtClean="0"/>
              <a:t>for the input variables </a:t>
            </a:r>
          </a:p>
          <a:p>
            <a:pPr lvl="2"/>
            <a:r>
              <a:rPr lang="en-US" dirty="0"/>
              <a:t>Standard approach: </a:t>
            </a:r>
            <a:r>
              <a:rPr lang="en-US" b="1" dirty="0"/>
              <a:t>Ask a Subject Matter Expert (SME)</a:t>
            </a:r>
          </a:p>
          <a:p>
            <a:pPr lvl="3"/>
            <a:r>
              <a:rPr lang="en-US" dirty="0"/>
              <a:t>(All kinds of problems with this but will not discuss here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Selecting the input values for the simulation runs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20902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Fast Food Restaurant:</a:t>
            </a:r>
          </a:p>
          <a:p>
            <a:pPr lvl="1"/>
            <a:r>
              <a:rPr lang="en-US" sz="2400" dirty="0" smtClean="0"/>
              <a:t>Concerned with the maximum length of queue within in the restaurant over 100 time periods.</a:t>
            </a:r>
          </a:p>
          <a:p>
            <a:pPr lvl="2"/>
            <a:r>
              <a:rPr lang="en-US" sz="2000" dirty="0" smtClean="0"/>
              <a:t>Queue includes individual being served.</a:t>
            </a:r>
          </a:p>
          <a:p>
            <a:pPr>
              <a:buNone/>
            </a:pPr>
            <a:r>
              <a:rPr lang="en-US" sz="2800" dirty="0" smtClean="0"/>
              <a:t>We do not know:</a:t>
            </a:r>
          </a:p>
          <a:p>
            <a:pPr lvl="1"/>
            <a:r>
              <a:rPr lang="en-US" sz="2400" dirty="0" smtClean="0"/>
              <a:t>Do not know the exact service rate of customers.</a:t>
            </a:r>
          </a:p>
          <a:p>
            <a:pPr lvl="2"/>
            <a:r>
              <a:rPr lang="en-US" sz="2000" dirty="0" smtClean="0"/>
              <a:t>Estimate probability a server will complete a customers order is about 0.3.</a:t>
            </a:r>
          </a:p>
          <a:p>
            <a:pPr lvl="2"/>
            <a:r>
              <a:rPr lang="en-US" sz="2000" dirty="0" smtClean="0"/>
              <a:t>We think that this values lays within [0.1, 0.5].</a:t>
            </a:r>
          </a:p>
          <a:p>
            <a:pPr lvl="1"/>
            <a:r>
              <a:rPr lang="en-US" sz="2400" dirty="0" smtClean="0"/>
              <a:t>Do not know the exact arrival rates of customers.</a:t>
            </a:r>
          </a:p>
          <a:p>
            <a:pPr lvl="2"/>
            <a:r>
              <a:rPr lang="en-US" sz="2000" dirty="0" smtClean="0"/>
              <a:t>Estimate probability a new customer will arrive is about 0.2.</a:t>
            </a:r>
          </a:p>
          <a:p>
            <a:pPr lvl="2"/>
            <a:r>
              <a:rPr lang="en-US" sz="2000" dirty="0" smtClean="0"/>
              <a:t>We think that this values lays within [0.1, 0.3].</a:t>
            </a:r>
          </a:p>
          <a:p>
            <a:pPr>
              <a:buNone/>
            </a:pPr>
            <a:r>
              <a:rPr lang="en-US" sz="2800" dirty="0" smtClean="0"/>
              <a:t>We need to conduct sensitivity analysis..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60672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Input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Ran simulation 30 times and found for each run the ‘Maximum Queue Length’:</a:t>
            </a:r>
          </a:p>
          <a:p>
            <a:r>
              <a:rPr lang="en-US" dirty="0" smtClean="0"/>
              <a:t>Average maximum queue length was ‘3.7’.</a:t>
            </a:r>
          </a:p>
          <a:p>
            <a:r>
              <a:rPr lang="en-US" i="1" dirty="0" smtClean="0"/>
              <a:t>Maximum</a:t>
            </a:r>
            <a:r>
              <a:rPr lang="en-US" dirty="0" smtClean="0"/>
              <a:t> maximum queue length was ‘8’.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But what if we are wrong about the input variables?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8753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Input Parameters</a:t>
            </a:r>
            <a:endParaRPr lang="en-US" dirty="0"/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86000"/>
            <a:ext cx="7391400" cy="124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219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Varied the probability that a customer is served in a time step and got: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4648200"/>
            <a:ext cx="8229600" cy="121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all of these results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assumed the same customer arrival probability of 0.2.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3268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Wrong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When dealing with multiple input, the wrong way to do sensitivity analysis is:</a:t>
            </a:r>
          </a:p>
          <a:p>
            <a:pPr algn="ctr">
              <a:buNone/>
            </a:pPr>
            <a:r>
              <a:rPr lang="en-US" dirty="0" smtClean="0"/>
              <a:t>One-Factor-At-A-Time (OFAT)</a:t>
            </a:r>
          </a:p>
          <a:p>
            <a:pPr>
              <a:buNone/>
            </a:pPr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4038600"/>
            <a:ext cx="8229600" cy="2286000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lang="en-US" sz="2800" b="0" i="0" kern="0" dirty="0" smtClean="0">
                <a:latin typeface="+mn-lt"/>
              </a:rPr>
              <a:t>Because all sensitivity runs would be based on model that contained a input variable that we are not sure about. 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if that </a:t>
            </a:r>
            <a:r>
              <a:rPr lang="en-US" sz="2800" b="0" i="0" kern="0" dirty="0" smtClean="0">
                <a:latin typeface="+mn-lt"/>
              </a:rPr>
              <a:t>second input variable is wrong, then all our sensitivity results would invalid.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7916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Therefore, we should consider all possible combinations of input variables.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However:</a:t>
            </a:r>
          </a:p>
          <a:p>
            <a:r>
              <a:rPr lang="en-US" sz="2800" dirty="0" smtClean="0"/>
              <a:t>The number of runs required can get quite large.</a:t>
            </a:r>
          </a:p>
          <a:p>
            <a:pPr lvl="1"/>
            <a:r>
              <a:rPr lang="en-US" sz="2400" dirty="0" smtClean="0"/>
              <a:t>So if have 10 variables with 10 possibilities each then: 10</a:t>
            </a:r>
            <a:r>
              <a:rPr lang="en-US" sz="2400" baseline="30000" dirty="0" smtClean="0"/>
              <a:t>10</a:t>
            </a:r>
            <a:r>
              <a:rPr lang="en-US" sz="2400" dirty="0" smtClean="0"/>
              <a:t> = 10,000,000,000  = 10 trillion runs.</a:t>
            </a:r>
          </a:p>
          <a:p>
            <a:pPr lvl="1"/>
            <a:r>
              <a:rPr lang="en-US" sz="2400" dirty="0" smtClean="0"/>
              <a:t>Even worse if any variable is a continuous one. Why?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Luckily, there is a way around this.</a:t>
            </a:r>
          </a:p>
        </p:txBody>
      </p:sp>
    </p:spTree>
    <p:extLst>
      <p:ext uri="{BB962C8B-B14F-4D97-AF65-F5344CB8AC3E}">
        <p14:creationId xmlns:p14="http://schemas.microsoft.com/office/powerpoint/2010/main" val="22611826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 Hypercube Sampling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002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 Hypercube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Latin Hypercube Sampling is a way to sample the space of all combinations of the input variables </a:t>
            </a:r>
            <a:r>
              <a:rPr lang="en-US" dirty="0" err="1" smtClean="0"/>
              <a:t>s.t</a:t>
            </a:r>
            <a:r>
              <a:rPr lang="en-US" dirty="0" smtClean="0"/>
              <a:t>.:</a:t>
            </a:r>
          </a:p>
          <a:p>
            <a:r>
              <a:rPr lang="en-US" dirty="0" smtClean="0"/>
              <a:t>As sustainably smaller number of runs is needed.</a:t>
            </a:r>
          </a:p>
          <a:p>
            <a:r>
              <a:rPr lang="en-US" dirty="0" smtClean="0"/>
              <a:t>You get similar results to if you had sampled the whole space!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It was derived especially for simulation and the problems of sensitivity analysis.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5250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sz="2000" dirty="0" smtClean="0"/>
              <a:t>McKay, M.D.; Beckman, R.J.; Conover, W.J. (1979). "</a:t>
            </a:r>
            <a:r>
              <a:rPr lang="en-US" sz="2000" i="1" dirty="0" smtClean="0"/>
              <a:t>A Comparison of Three Methods for Selecting Values of Input Variables in the Analysis of Output from a Computer Code</a:t>
            </a:r>
            <a:r>
              <a:rPr lang="en-US" sz="2000" dirty="0" smtClean="0"/>
              <a:t>“. </a:t>
            </a:r>
            <a:r>
              <a:rPr lang="en-US" sz="2000" dirty="0" err="1" smtClean="0"/>
              <a:t>Technometrics</a:t>
            </a:r>
            <a:r>
              <a:rPr lang="en-US" sz="2000" dirty="0" smtClean="0"/>
              <a:t> (American Statistical Association) 21 (2): 239–245.</a:t>
            </a:r>
          </a:p>
          <a:p>
            <a:r>
              <a:rPr lang="en-US" sz="2000" dirty="0" err="1" smtClean="0"/>
              <a:t>Iman</a:t>
            </a:r>
            <a:r>
              <a:rPr lang="en-US" sz="2000" dirty="0" smtClean="0"/>
              <a:t>, R.L.; Helton, J.C.; and Campbell, J.E. (1981). "</a:t>
            </a:r>
            <a:r>
              <a:rPr lang="en-US" sz="2000" i="1" dirty="0" smtClean="0"/>
              <a:t>An approach to sensitivity analysis of computer models, Part 1. Introduction, input variable selection and preliminary variable assessment</a:t>
            </a:r>
            <a:r>
              <a:rPr lang="en-US" sz="2000" dirty="0" smtClean="0"/>
              <a:t>". Journal of Quality Technology 13 (3): 174–183.</a:t>
            </a:r>
          </a:p>
          <a:p>
            <a:endParaRPr lang="en-US" sz="2000" dirty="0" smtClean="0"/>
          </a:p>
          <a:p>
            <a:r>
              <a:rPr lang="en-US" sz="2000" dirty="0" smtClean="0"/>
              <a:t>Blower, S.M.; </a:t>
            </a:r>
            <a:r>
              <a:rPr lang="en-US" sz="2000" dirty="0" err="1" smtClean="0"/>
              <a:t>Dowlatabadi</a:t>
            </a:r>
            <a:r>
              <a:rPr lang="en-US" sz="2000" dirty="0" smtClean="0"/>
              <a:t>, H. (1994).  “</a:t>
            </a:r>
            <a:r>
              <a:rPr lang="en-US" sz="2000" i="1" dirty="0" err="1" smtClean="0"/>
              <a:t>Senstivity</a:t>
            </a:r>
            <a:r>
              <a:rPr lang="en-US" sz="2000" i="1" dirty="0" smtClean="0"/>
              <a:t> and Uncertainty Analysis of Complex Models of Disease Transmission: An HIV Model, as an Example”</a:t>
            </a:r>
            <a:r>
              <a:rPr lang="en-US" sz="2000" dirty="0" smtClean="0"/>
              <a:t>.  International Statistical Review 62 (2): 229-243</a:t>
            </a:r>
          </a:p>
          <a:p>
            <a:r>
              <a:rPr lang="en-US" sz="2000" dirty="0" smtClean="0"/>
              <a:t>Marino, S.; Hogue, I.B.; Ray, C.J.; </a:t>
            </a:r>
            <a:r>
              <a:rPr lang="en-US" sz="2000" dirty="0" err="1" smtClean="0"/>
              <a:t>Kirschner</a:t>
            </a:r>
            <a:r>
              <a:rPr lang="en-US" sz="2000" dirty="0" smtClean="0"/>
              <a:t>, D.E. (2008); </a:t>
            </a:r>
            <a:r>
              <a:rPr lang="en-US" sz="2000" i="1" dirty="0" smtClean="0"/>
              <a:t>“A Methodology for Performing Global Uncertainty and Sensitivity Analysis in Systems Biology”</a:t>
            </a:r>
            <a:r>
              <a:rPr lang="en-US" sz="2000" dirty="0" smtClean="0"/>
              <a:t>.  Journal of Theoretical Biology 254: 178-196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97796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 Hypercube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Method imposes a grid over the space of all combinations of the input variables.  This is used to take samples from</a:t>
            </a:r>
          </a:p>
          <a:p>
            <a:pPr>
              <a:buNone/>
            </a:pPr>
            <a:r>
              <a:rPr lang="en-US" dirty="0" smtClean="0"/>
              <a:t>Comes from ‘</a:t>
            </a:r>
            <a:r>
              <a:rPr lang="en-US" dirty="0" err="1" smtClean="0"/>
              <a:t>latin</a:t>
            </a:r>
            <a:r>
              <a:rPr lang="en-US" dirty="0" smtClean="0"/>
              <a:t> square’, which is generalized to ‘Latin </a:t>
            </a:r>
            <a:r>
              <a:rPr lang="en-US" b="1" dirty="0" smtClean="0"/>
              <a:t>Hypercube</a:t>
            </a:r>
            <a:r>
              <a:rPr lang="en-US" dirty="0" smtClean="0"/>
              <a:t>’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3886200" y="4267200"/>
            <a:ext cx="1600200" cy="1600200"/>
            <a:chOff x="1828800" y="4267200"/>
            <a:chExt cx="1600200" cy="1600200"/>
          </a:xfrm>
        </p:grpSpPr>
        <p:grpSp>
          <p:nvGrpSpPr>
            <p:cNvPr id="4" name="Group 3"/>
            <p:cNvGrpSpPr/>
            <p:nvPr/>
          </p:nvGrpSpPr>
          <p:grpSpPr>
            <a:xfrm>
              <a:off x="1828800" y="4267200"/>
              <a:ext cx="1600200" cy="1600200"/>
              <a:chOff x="990600" y="1219200"/>
              <a:chExt cx="1600200" cy="1600200"/>
            </a:xfrm>
          </p:grpSpPr>
          <p:grpSp>
            <p:nvGrpSpPr>
              <p:cNvPr id="5" name="Group 18"/>
              <p:cNvGrpSpPr/>
              <p:nvPr/>
            </p:nvGrpSpPr>
            <p:grpSpPr>
              <a:xfrm>
                <a:off x="990600" y="1752600"/>
                <a:ext cx="1066800" cy="1066800"/>
                <a:chOff x="990600" y="1752600"/>
                <a:chExt cx="1066800" cy="1066800"/>
              </a:xfrm>
            </p:grpSpPr>
            <p:sp>
              <p:nvSpPr>
                <p:cNvPr id="13" name="Rectangle 12"/>
                <p:cNvSpPr/>
                <p:nvPr/>
              </p:nvSpPr>
              <p:spPr bwMode="auto">
                <a:xfrm>
                  <a:off x="990600" y="2286000"/>
                  <a:ext cx="533400" cy="533400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dash"/>
                  <a:round/>
                  <a:headEnd type="stealth" w="med" len="med"/>
                  <a:tailEnd type="stealth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 bwMode="auto">
                <a:xfrm>
                  <a:off x="990600" y="1752600"/>
                  <a:ext cx="533400" cy="533400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dash"/>
                  <a:round/>
                  <a:headEnd type="stealth" w="med" len="med"/>
                  <a:tailEnd type="stealth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 bwMode="auto">
                <a:xfrm>
                  <a:off x="1524000" y="1752600"/>
                  <a:ext cx="533400" cy="533400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dash"/>
                  <a:round/>
                  <a:headEnd type="stealth" w="med" len="med"/>
                  <a:tailEnd type="stealth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 bwMode="auto">
                <a:xfrm>
                  <a:off x="1524000" y="2286000"/>
                  <a:ext cx="533400" cy="533400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dash"/>
                  <a:round/>
                  <a:headEnd type="stealth" w="med" len="med"/>
                  <a:tailEnd type="stealth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6" name="Rectangle 5"/>
              <p:cNvSpPr/>
              <p:nvPr/>
            </p:nvSpPr>
            <p:spPr bwMode="auto">
              <a:xfrm>
                <a:off x="990600" y="12192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 bwMode="auto">
              <a:xfrm>
                <a:off x="1524000" y="12192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2057400" y="12192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20574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20574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7" name="Oval 16"/>
            <p:cNvSpPr/>
            <p:nvPr/>
          </p:nvSpPr>
          <p:spPr bwMode="auto">
            <a:xfrm>
              <a:off x="2057400" y="44958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2514600" y="54864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3124200" y="49530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2590800" y="4495800"/>
              <a:ext cx="152400" cy="152400"/>
            </a:xfrm>
            <a:prstGeom prst="ellips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2057400" y="4953000"/>
              <a:ext cx="152400" cy="152400"/>
            </a:xfrm>
            <a:prstGeom prst="ellips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3048000" y="5562600"/>
              <a:ext cx="152400" cy="152400"/>
            </a:xfrm>
            <a:prstGeom prst="ellips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2514600" y="4953000"/>
              <a:ext cx="152400" cy="152400"/>
            </a:xfrm>
            <a:prstGeom prst="ellips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2057400" y="5562600"/>
              <a:ext cx="152400" cy="152400"/>
            </a:xfrm>
            <a:prstGeom prst="ellips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3124200" y="4495800"/>
              <a:ext cx="152400" cy="152400"/>
            </a:xfrm>
            <a:prstGeom prst="ellips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32091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Hypercube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0"/>
            <a:ext cx="8229600" cy="1219200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Stick to Euclid’s Elements:</a:t>
            </a:r>
          </a:p>
          <a:p>
            <a:r>
              <a:rPr lang="en-US" sz="2800" dirty="0" smtClean="0"/>
              <a:t>We are only going to visualize 2-D in examples</a:t>
            </a:r>
            <a:endParaRPr lang="en-US" sz="2800" dirty="0"/>
          </a:p>
        </p:txBody>
      </p:sp>
      <p:pic>
        <p:nvPicPr>
          <p:cNvPr id="2050" name="Picture 2" descr="Hypercube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143000"/>
            <a:ext cx="3733800" cy="4048225"/>
          </a:xfrm>
          <a:prstGeom prst="rect">
            <a:avLst/>
          </a:prstGeom>
          <a:noFill/>
        </p:spPr>
      </p:pic>
      <p:pic>
        <p:nvPicPr>
          <p:cNvPr id="2052" name="Picture 4" descr="File:8-cell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981200"/>
            <a:ext cx="2438400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532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LHS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5867400"/>
          </a:xfrm>
          <a:solidFill>
            <a:schemeClr val="bg1"/>
          </a:solidFill>
        </p:spPr>
        <p:txBody>
          <a:bodyPr/>
          <a:lstStyle/>
          <a:p>
            <a:pPr marL="514350" indent="-514350">
              <a:buNone/>
            </a:pPr>
            <a:r>
              <a:rPr lang="en-US" sz="2400" u="sng" dirty="0" smtClean="0"/>
              <a:t>STEP 1</a:t>
            </a:r>
            <a:r>
              <a:rPr lang="en-US" sz="2400" dirty="0" smtClean="0"/>
              <a:t>: Select the number of runs you will to carry out, say ‘n’.</a:t>
            </a:r>
          </a:p>
          <a:p>
            <a:pPr marL="514350" indent="-514350">
              <a:buNone/>
            </a:pPr>
            <a:endParaRPr lang="en-US" sz="1600" u="sng" dirty="0" smtClean="0"/>
          </a:p>
          <a:p>
            <a:pPr marL="514350" indent="-514350">
              <a:buNone/>
            </a:pPr>
            <a:r>
              <a:rPr lang="en-US" sz="2400" u="sng" dirty="0" smtClean="0"/>
              <a:t>STEP 2</a:t>
            </a:r>
            <a:r>
              <a:rPr lang="en-US" sz="2400" dirty="0" smtClean="0"/>
              <a:t>: For each ‘m’ input variable, choose a probability distribution that represents the range of possible values it could take.</a:t>
            </a:r>
          </a:p>
          <a:p>
            <a:pPr marL="514350" indent="-514350">
              <a:buNone/>
            </a:pPr>
            <a:endParaRPr lang="en-US" sz="1600" u="sng" dirty="0" smtClean="0"/>
          </a:p>
          <a:p>
            <a:pPr marL="514350" indent="-514350">
              <a:buNone/>
            </a:pPr>
            <a:r>
              <a:rPr lang="en-US" sz="2400" u="sng" dirty="0" smtClean="0"/>
              <a:t>STEP 3</a:t>
            </a:r>
            <a:r>
              <a:rPr lang="en-US" sz="2400" dirty="0" smtClean="0"/>
              <a:t>: For each input variable: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dirty="0" smtClean="0"/>
              <a:t>Divide each probability distribution into ‘n’ equal-probable bins.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dirty="0" smtClean="0"/>
              <a:t>Choose a value from each bin.</a:t>
            </a:r>
          </a:p>
          <a:p>
            <a:pPr marL="514350" indent="-514350">
              <a:buNone/>
            </a:pPr>
            <a:endParaRPr lang="en-US" sz="1600" u="sng" dirty="0" smtClean="0"/>
          </a:p>
          <a:p>
            <a:pPr marL="514350" indent="-514350">
              <a:buNone/>
            </a:pPr>
            <a:r>
              <a:rPr lang="en-US" sz="2400" u="sng" dirty="0" smtClean="0"/>
              <a:t>STEP 4</a:t>
            </a:r>
            <a:r>
              <a:rPr lang="en-US" sz="2400" dirty="0" smtClean="0"/>
              <a:t>: Randomly combine these values, take one value (without replacement) from each input variable.  </a:t>
            </a:r>
          </a:p>
          <a:p>
            <a:pPr marL="514350" indent="-514350">
              <a:buNone/>
            </a:pPr>
            <a:endParaRPr lang="en-US" sz="1600" u="sng" dirty="0" smtClean="0"/>
          </a:p>
          <a:p>
            <a:pPr marL="514350" indent="-514350">
              <a:buNone/>
            </a:pPr>
            <a:r>
              <a:rPr lang="en-US" sz="2400" u="sng" dirty="0" smtClean="0"/>
              <a:t>STEP 5</a:t>
            </a:r>
            <a:r>
              <a:rPr lang="en-US" sz="2400" dirty="0" smtClean="0"/>
              <a:t>:  Run the simulation ‘n’ times using the combinations from step 4.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31172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LHS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534400" cy="990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b="1" u="sng" dirty="0" smtClean="0"/>
              <a:t>STEP 1</a:t>
            </a:r>
            <a:r>
              <a:rPr lang="en-US" sz="2400" b="1" dirty="0" smtClean="0"/>
              <a:t>: Select the number of runs you will to carry out, say ‘n’.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52600"/>
            <a:ext cx="8534400" cy="4373563"/>
          </a:xfrm>
          <a:prstGeom prst="rect">
            <a:avLst/>
          </a:prstGeom>
        </p:spPr>
        <p:txBody>
          <a:bodyPr/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 is no exact rule</a:t>
            </a: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this but you will be performing statistical test on the results later, so I would say: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lang="en-US" i="0" kern="0" baseline="0" dirty="0" smtClean="0">
                <a:latin typeface="+mn-lt"/>
              </a:rPr>
              <a:t>n &gt; m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lang="en-US" b="0" i="0" kern="0" baseline="0" dirty="0" smtClean="0">
                <a:latin typeface="+mn-lt"/>
              </a:rPr>
              <a:t>At least 30, ideally 100</a:t>
            </a:r>
          </a:p>
          <a:p>
            <a:pPr marL="971550" lvl="1" indent="-514350" eaLnBrk="0" hangingPunct="0">
              <a:spcBef>
                <a:spcPct val="20000"/>
              </a:spcBef>
              <a:buSzPct val="100000"/>
            </a:pPr>
            <a:r>
              <a:rPr kumimoji="0" lang="en-US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Unless the simulation runs are too long</a:t>
            </a:r>
          </a:p>
          <a:p>
            <a:pPr marL="514350" indent="-51435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</a:pPr>
            <a:r>
              <a:rPr lang="en-US" b="0" i="0" kern="0" baseline="0" dirty="0" smtClean="0">
                <a:latin typeface="+mn-lt"/>
              </a:rPr>
              <a:t>Your</a:t>
            </a:r>
            <a:r>
              <a:rPr lang="en-US" b="0" i="0" kern="0" dirty="0" smtClean="0">
                <a:latin typeface="+mn-lt"/>
              </a:rPr>
              <a:t> initial judgment to:</a:t>
            </a:r>
          </a:p>
          <a:p>
            <a:pPr marL="971550" lvl="1" indent="-514350" eaLnBrk="0" hangingPunct="0">
              <a:spcBef>
                <a:spcPct val="20000"/>
              </a:spcBef>
              <a:buSzPct val="100000"/>
            </a:pPr>
            <a:r>
              <a:rPr kumimoji="0" lang="en-US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How</a:t>
            </a:r>
            <a:r>
              <a:rPr kumimoji="0" lang="en-US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complex is the simulation?</a:t>
            </a:r>
          </a:p>
          <a:p>
            <a:pPr marL="1428750" lvl="2" indent="-51435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</a:pPr>
            <a:r>
              <a:rPr lang="en-US" b="0" i="0" kern="0" baseline="0" dirty="0" smtClean="0">
                <a:latin typeface="+mn-lt"/>
              </a:rPr>
              <a:t>More</a:t>
            </a:r>
            <a:r>
              <a:rPr lang="en-US" b="0" i="0" kern="0" dirty="0" smtClean="0">
                <a:latin typeface="+mn-lt"/>
              </a:rPr>
              <a:t> complex implies more runs needed.</a:t>
            </a:r>
          </a:p>
          <a:p>
            <a:pPr marL="971550" lvl="1" indent="-514350" eaLnBrk="0" hangingPunct="0">
              <a:spcBef>
                <a:spcPct val="20000"/>
              </a:spcBef>
              <a:buSzPct val="100000"/>
            </a:pPr>
            <a:r>
              <a:rPr kumimoji="0" lang="en-US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How sensitivity</a:t>
            </a:r>
            <a:r>
              <a:rPr kumimoji="0" lang="en-US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you think the simulation is to your input parameters?</a:t>
            </a:r>
          </a:p>
          <a:p>
            <a:pPr marL="1428750" lvl="2" indent="-51435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</a:pPr>
            <a:r>
              <a:rPr lang="en-US" b="0" i="0" kern="0" baseline="0" dirty="0" smtClean="0">
                <a:latin typeface="+mn-lt"/>
              </a:rPr>
              <a:t>More</a:t>
            </a:r>
            <a:r>
              <a:rPr lang="en-US" b="0" i="0" kern="0" dirty="0" smtClean="0">
                <a:latin typeface="+mn-lt"/>
              </a:rPr>
              <a:t> sensitivity implies more runs needed.</a:t>
            </a:r>
            <a:endParaRPr kumimoji="0" lang="en-US" b="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4584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For the fast food restaurant results, I believe that the out put is quite sensitive to input parameters. I will, however, choose a sample size of ‘4’ for this example, because: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Each runs has to be repeated at least 30 times because we are dealing with a stochastic simulation.</a:t>
            </a:r>
          </a:p>
          <a:p>
            <a:r>
              <a:rPr lang="en-US" sz="2800" dirty="0" smtClean="0"/>
              <a:t>This is a toy example in a lecture and I am feeling lazy.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03746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LHS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534400" cy="990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b="1" u="sng" dirty="0" smtClean="0"/>
              <a:t>STEP 2</a:t>
            </a:r>
            <a:r>
              <a:rPr lang="en-US" sz="2400" b="1" dirty="0" smtClean="0"/>
              <a:t>: For each ‘m’ input variable, choose a probability distribution that represents the range of possible values it could take.</a:t>
            </a: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57400"/>
            <a:ext cx="8534400" cy="4068763"/>
          </a:xfrm>
          <a:prstGeom prst="rect">
            <a:avLst/>
          </a:prstGeom>
        </p:spPr>
        <p:txBody>
          <a:bodyPr/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See  later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the lecture …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lang="en-US" sz="2000" b="0" i="0" kern="0" baseline="0" dirty="0">
              <a:latin typeface="+mn-lt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2000" b="0" i="0" kern="0" dirty="0" smtClean="0">
                <a:latin typeface="+mn-lt"/>
              </a:rPr>
              <a:t>Remember: Yon need to be able to calculate probability of the bins.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4918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From the earlier description, I have:</a:t>
            </a:r>
          </a:p>
          <a:p>
            <a:pPr lvl="1">
              <a:buNone/>
            </a:pPr>
            <a:r>
              <a:rPr lang="en-US" sz="2400" dirty="0" smtClean="0"/>
              <a:t>P(customer service completion in a time-step) </a:t>
            </a:r>
            <a:r>
              <a:rPr lang="en-US" sz="2400" dirty="0" smtClean="0">
                <a:sym typeface="Symbol"/>
              </a:rPr>
              <a:t> [0.1, 0.5]</a:t>
            </a:r>
          </a:p>
          <a:p>
            <a:pPr lvl="1">
              <a:buNone/>
            </a:pPr>
            <a:r>
              <a:rPr lang="en-US" sz="2400" dirty="0" smtClean="0"/>
              <a:t>P(customer arrives in a time-step) </a:t>
            </a:r>
            <a:r>
              <a:rPr lang="en-US" sz="2400" dirty="0" smtClean="0">
                <a:sym typeface="Symbol"/>
              </a:rPr>
              <a:t> [0.1, 0.3]</a:t>
            </a:r>
            <a:endParaRPr lang="en-US" sz="2400" dirty="0">
              <a:sym typeface="Symbol"/>
            </a:endParaRPr>
          </a:p>
          <a:p>
            <a:pPr lvl="1">
              <a:buNone/>
            </a:pPr>
            <a:endParaRPr lang="en-US" sz="2400" dirty="0" smtClean="0">
              <a:sym typeface="Symbol"/>
            </a:endParaRPr>
          </a:p>
          <a:p>
            <a:pPr>
              <a:buNone/>
            </a:pPr>
            <a:r>
              <a:rPr lang="en-US" dirty="0" smtClean="0">
                <a:sym typeface="Symbol"/>
              </a:rPr>
              <a:t>As I do not have any further information about these input parameters, I will assume that:</a:t>
            </a:r>
          </a:p>
          <a:p>
            <a:pPr lvl="1">
              <a:buNone/>
            </a:pPr>
            <a:r>
              <a:rPr lang="en-US" sz="2400" dirty="0" smtClean="0"/>
              <a:t>P(service) ~</a:t>
            </a:r>
            <a:r>
              <a:rPr lang="en-US" sz="2400" dirty="0" smtClean="0">
                <a:sym typeface="Symbol"/>
              </a:rPr>
              <a:t> U[0.1, 0.5]</a:t>
            </a:r>
          </a:p>
          <a:p>
            <a:pPr lvl="1">
              <a:buNone/>
            </a:pPr>
            <a:r>
              <a:rPr lang="en-US" sz="2400" dirty="0" smtClean="0"/>
              <a:t>P(arrives) ~ U</a:t>
            </a:r>
            <a:r>
              <a:rPr lang="en-US" sz="2400" dirty="0" smtClean="0">
                <a:sym typeface="Symbol"/>
              </a:rPr>
              <a:t>[0.1, 0.3]</a:t>
            </a:r>
          </a:p>
          <a:p>
            <a:pPr>
              <a:buNone/>
            </a:pPr>
            <a:endParaRPr lang="en-US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7619633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LHS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534400" cy="990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b="1" u="sng" dirty="0" smtClean="0"/>
              <a:t>STEP 3</a:t>
            </a:r>
            <a:r>
              <a:rPr lang="en-US" sz="2400" b="1" dirty="0" smtClean="0"/>
              <a:t>: For each input variable: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b="1" dirty="0" smtClean="0"/>
              <a:t>Divide each probability distribution into ‘n’ equal-probable bins.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362200"/>
            <a:ext cx="8534400" cy="3763963"/>
          </a:xfrm>
          <a:prstGeom prst="rect">
            <a:avLst/>
          </a:prstGeom>
        </p:spPr>
        <p:txBody>
          <a:bodyPr/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uniformed</a:t>
            </a: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distribution is quite easy to do this.  However, other distribution can be hard to determine this.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lang="en-US" b="0" i="0" kern="0" baseline="0" dirty="0" smtClean="0">
              <a:latin typeface="+mn-lt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Given ‘n’ bins for input parameter ‘X’ </a:t>
            </a:r>
            <a:r>
              <a:rPr kumimoji="0" lang="en-US" sz="2400" b="0" i="0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s.t</a:t>
            </a: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514350" lvl="0" indent="-514350" eaLnBrk="0" hangingPunct="0">
              <a:spcBef>
                <a:spcPct val="20000"/>
              </a:spcBef>
              <a:buSzPct val="100000"/>
            </a:pPr>
            <a:r>
              <a:rPr lang="en-US" b="0" i="0" kern="0" baseline="0" dirty="0" smtClean="0">
                <a:latin typeface="+mn-lt"/>
              </a:rPr>
              <a:t>	P(X</a:t>
            </a:r>
            <a:r>
              <a:rPr lang="en-US" b="0" i="0" kern="0" dirty="0" smtClean="0">
                <a:latin typeface="+mn-lt"/>
              </a:rPr>
              <a:t> </a:t>
            </a:r>
            <a:r>
              <a:rPr lang="en-US" i="0" dirty="0" smtClean="0">
                <a:sym typeface="Symbol"/>
              </a:rPr>
              <a:t> </a:t>
            </a:r>
            <a:r>
              <a:rPr lang="en-US" b="0" i="0" dirty="0" smtClean="0">
                <a:sym typeface="Symbol"/>
              </a:rPr>
              <a:t>bin “</a:t>
            </a:r>
            <a:r>
              <a:rPr lang="en-US" b="0" i="0" dirty="0" err="1" smtClean="0">
                <a:sym typeface="Symbol"/>
              </a:rPr>
              <a:t>i</a:t>
            </a:r>
            <a:r>
              <a:rPr lang="en-US" b="0" i="0" dirty="0" smtClean="0">
                <a:sym typeface="Symbol"/>
              </a:rPr>
              <a:t>”) </a:t>
            </a:r>
            <a:r>
              <a:rPr lang="en-US" b="0" i="0" kern="0" dirty="0" smtClean="0"/>
              <a:t>	= P(X </a:t>
            </a:r>
            <a:r>
              <a:rPr lang="en-US" i="0" dirty="0" smtClean="0">
                <a:sym typeface="Symbol"/>
              </a:rPr>
              <a:t> </a:t>
            </a:r>
            <a:r>
              <a:rPr lang="en-US" b="0" i="0" dirty="0" smtClean="0">
                <a:sym typeface="Symbol"/>
              </a:rPr>
              <a:t>bin “j”) 	</a:t>
            </a:r>
            <a:r>
              <a:rPr lang="en-US" b="0" i="0" dirty="0" err="1" smtClean="0">
                <a:sym typeface="Symbol"/>
              </a:rPr>
              <a:t>i,j</a:t>
            </a:r>
            <a:r>
              <a:rPr lang="en-US" b="0" i="0" dirty="0" smtClean="0">
                <a:sym typeface="Symbol"/>
              </a:rPr>
              <a:t> </a:t>
            </a:r>
            <a:r>
              <a:rPr lang="en-US" i="0" dirty="0" smtClean="0">
                <a:sym typeface="Symbol"/>
              </a:rPr>
              <a:t> </a:t>
            </a:r>
            <a:r>
              <a:rPr lang="en-US" b="0" i="0" dirty="0" smtClean="0">
                <a:sym typeface="Symbol"/>
              </a:rPr>
              <a:t>{1, 2, …, n}</a:t>
            </a:r>
            <a:endParaRPr lang="en-US" b="0" i="0" kern="0" dirty="0" smtClean="0"/>
          </a:p>
          <a:p>
            <a:pPr marL="514350" indent="-514350" eaLnBrk="0" hangingPunct="0">
              <a:spcBef>
                <a:spcPct val="20000"/>
              </a:spcBef>
              <a:buSzPct val="100000"/>
            </a:pPr>
            <a:r>
              <a:rPr lang="en-US" b="0" i="0" dirty="0" smtClean="0">
                <a:sym typeface="Symbol"/>
              </a:rPr>
              <a:t> </a:t>
            </a:r>
          </a:p>
          <a:p>
            <a:pPr marL="514350" lvl="0" indent="-514350" eaLnBrk="0" hangingPunct="0">
              <a:spcBef>
                <a:spcPct val="20000"/>
              </a:spcBef>
              <a:buSzPct val="100000"/>
            </a:pPr>
            <a:r>
              <a:rPr lang="en-US" b="0" i="0" kern="0" dirty="0" smtClean="0"/>
              <a:t>	</a:t>
            </a:r>
            <a:r>
              <a:rPr lang="en-US" b="0" i="0" kern="0" dirty="0" smtClean="0">
                <a:sym typeface="Symbol"/>
              </a:rPr>
              <a:t></a:t>
            </a:r>
            <a:r>
              <a:rPr lang="en-US" b="0" i="0" dirty="0" smtClean="0">
                <a:sym typeface="Symbol"/>
              </a:rPr>
              <a:t> </a:t>
            </a:r>
            <a:r>
              <a:rPr lang="en-US" b="0" i="0" baseline="-25000" dirty="0" err="1" smtClean="0">
                <a:sym typeface="Symbol"/>
              </a:rPr>
              <a:t>i</a:t>
            </a:r>
            <a:r>
              <a:rPr lang="en-US" b="0" i="0" baseline="-25000" dirty="0" smtClean="0">
                <a:sym typeface="Symbol"/>
              </a:rPr>
              <a:t> </a:t>
            </a:r>
            <a:r>
              <a:rPr lang="en-US" i="0" baseline="-25000" dirty="0" smtClean="0">
                <a:sym typeface="Symbol"/>
              </a:rPr>
              <a:t> </a:t>
            </a:r>
            <a:r>
              <a:rPr lang="en-US" b="0" i="0" baseline="-25000" dirty="0" smtClean="0">
                <a:sym typeface="Symbol"/>
              </a:rPr>
              <a:t>{1, 2, …, n}</a:t>
            </a:r>
            <a:r>
              <a:rPr lang="en-US" b="0" i="0" dirty="0" smtClean="0">
                <a:sym typeface="Symbol"/>
              </a:rPr>
              <a:t> </a:t>
            </a:r>
            <a:r>
              <a:rPr lang="en-US" b="0" i="0" kern="0" dirty="0" smtClean="0"/>
              <a:t>P(X </a:t>
            </a:r>
            <a:r>
              <a:rPr lang="en-US" i="0" dirty="0" smtClean="0">
                <a:sym typeface="Symbol"/>
              </a:rPr>
              <a:t> </a:t>
            </a:r>
            <a:r>
              <a:rPr lang="en-US" b="0" i="0" dirty="0" smtClean="0">
                <a:sym typeface="Symbol"/>
              </a:rPr>
              <a:t>bin “</a:t>
            </a:r>
            <a:r>
              <a:rPr lang="en-US" b="0" i="0" dirty="0" err="1" smtClean="0">
                <a:sym typeface="Symbol"/>
              </a:rPr>
              <a:t>i</a:t>
            </a:r>
            <a:r>
              <a:rPr lang="en-US" b="0" i="0" dirty="0" smtClean="0">
                <a:sym typeface="Symbol"/>
              </a:rPr>
              <a:t>”) </a:t>
            </a:r>
            <a:r>
              <a:rPr lang="en-US" b="0" i="0" kern="0" dirty="0" smtClean="0"/>
              <a:t>	= 	1</a:t>
            </a:r>
          </a:p>
          <a:p>
            <a:pPr marL="514350" indent="-514350" eaLnBrk="0" hangingPunct="0">
              <a:spcBef>
                <a:spcPct val="20000"/>
              </a:spcBef>
              <a:buSzPct val="100000"/>
            </a:pPr>
            <a:endParaRPr lang="en-US" b="0" i="0" kern="0" dirty="0" smtClean="0"/>
          </a:p>
          <a:p>
            <a:pPr marL="514350" lvl="0" indent="-514350" eaLnBrk="0" hangingPunct="0">
              <a:spcBef>
                <a:spcPct val="20000"/>
              </a:spcBef>
              <a:buSzPct val="100000"/>
            </a:pPr>
            <a:endParaRPr kumimoji="0" lang="en-US" sz="2400" b="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16009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sz="2800" dirty="0" smtClean="0"/>
              <a:t>The bins for </a:t>
            </a:r>
            <a:r>
              <a:rPr lang="en-US" sz="2400" dirty="0" smtClean="0"/>
              <a:t>P(service)  are:</a:t>
            </a:r>
          </a:p>
          <a:p>
            <a:pPr marL="342900" lvl="1" indent="-342900">
              <a:buNone/>
            </a:pPr>
            <a:r>
              <a:rPr lang="en-US" sz="2400" dirty="0" smtClean="0">
                <a:sym typeface="Symbol"/>
              </a:rPr>
              <a:t>	[0.1, 0.2], [0.2, 0.3], [0.3, 0.4], [0.4, 0.5]</a:t>
            </a:r>
          </a:p>
          <a:p>
            <a:pPr marL="342900" lvl="1" indent="-342900">
              <a:buNone/>
            </a:pPr>
            <a:endParaRPr lang="en-US" sz="2400" dirty="0" smtClean="0">
              <a:sym typeface="Symbol"/>
            </a:endParaRPr>
          </a:p>
          <a:p>
            <a:pPr marL="342900" lvl="1" indent="-342900">
              <a:buNone/>
            </a:pPr>
            <a:r>
              <a:rPr lang="en-US" dirty="0" smtClean="0"/>
              <a:t>The bins for </a:t>
            </a:r>
            <a:r>
              <a:rPr lang="en-US" sz="2400" dirty="0" smtClean="0"/>
              <a:t>P(arrival)  are:</a:t>
            </a:r>
          </a:p>
          <a:p>
            <a:pPr marL="342900" lvl="1" indent="-342900">
              <a:buNone/>
            </a:pPr>
            <a:r>
              <a:rPr lang="en-US" sz="2400" dirty="0" smtClean="0">
                <a:sym typeface="Symbol"/>
              </a:rPr>
              <a:t>	[0.1, 0.15], [0.15, 0.2], [0.2, 0.25], [0.25, 0.3], </a:t>
            </a:r>
          </a:p>
          <a:p>
            <a:pPr marL="342900" lvl="1" indent="-342900">
              <a:buNone/>
            </a:pPr>
            <a:endParaRPr lang="en-US" sz="2400" dirty="0" smtClean="0">
              <a:sym typeface="Symbol"/>
            </a:endParaRPr>
          </a:p>
          <a:p>
            <a:pPr>
              <a:buNone/>
            </a:pPr>
            <a:endParaRPr lang="en-US" dirty="0" smtClean="0">
              <a:sym typeface="Symbol"/>
            </a:endParaRPr>
          </a:p>
          <a:p>
            <a:pPr>
              <a:buNone/>
            </a:pPr>
            <a:r>
              <a:rPr lang="en-US" dirty="0" smtClean="0">
                <a:sym typeface="Symbol"/>
              </a:rPr>
              <a:t>These bins could be anything I like i.e.</a:t>
            </a:r>
          </a:p>
          <a:p>
            <a:pPr marL="342900" lvl="1" indent="-342900">
              <a:buNone/>
            </a:pPr>
            <a:r>
              <a:rPr lang="en-US" sz="2400" dirty="0" smtClean="0">
                <a:sym typeface="Symbol"/>
              </a:rPr>
              <a:t>	[0.1, 0.125]  [0.275, 0.3], [0.125, 0.15]  [0.25, 0.75],</a:t>
            </a:r>
          </a:p>
          <a:p>
            <a:pPr marL="342900" lvl="1" indent="-342900">
              <a:buNone/>
            </a:pPr>
            <a:r>
              <a:rPr lang="en-US" sz="2400" dirty="0" smtClean="0">
                <a:sym typeface="Symbol"/>
              </a:rPr>
              <a:t>[0.15, 0.175]  [0.225, 0.25], [0.175, 0.225]</a:t>
            </a:r>
          </a:p>
          <a:p>
            <a:pPr marL="342900" lvl="1" indent="-342900">
              <a:buNone/>
            </a:pPr>
            <a:endParaRPr lang="en-US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2286546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LHS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534400" cy="990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b="1" u="sng" dirty="0" smtClean="0"/>
              <a:t>STEP 3</a:t>
            </a:r>
            <a:r>
              <a:rPr lang="en-US" sz="2400" b="1" dirty="0" smtClean="0"/>
              <a:t>: For each input variable: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Divide each probability distribution into ‘n’ equal-probable bins.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b="1" dirty="0" smtClean="0"/>
              <a:t>Choose a value from each bin.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362200"/>
            <a:ext cx="8534400" cy="3962399"/>
          </a:xfrm>
          <a:prstGeom prst="rect">
            <a:avLst/>
          </a:prstGeom>
        </p:spPr>
        <p:txBody>
          <a:bodyPr/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b="0" i="0" kern="0" dirty="0" smtClean="0">
                <a:latin typeface="+mn-lt"/>
              </a:rPr>
              <a:t>This can done as follows: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AutoNum type="arabicParenR"/>
              <a:tabLst/>
              <a:defRPr/>
            </a:pPr>
            <a:r>
              <a:rPr kumimoji="0" lang="en-US" sz="2400" b="0" i="0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Define the a new probability distribution for each bin: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tabLst/>
              <a:defRPr/>
            </a:pPr>
            <a:endParaRPr lang="en-US" b="0" i="0" kern="0" baseline="0" dirty="0" smtClean="0">
              <a:latin typeface="+mn-lt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AutoNum type="arabicParenR"/>
              <a:tabLst/>
              <a:defRPr/>
            </a:pPr>
            <a:endParaRPr kumimoji="0" lang="en-US" sz="2400" b="0" i="0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tabLst/>
              <a:defRPr/>
            </a:pPr>
            <a:r>
              <a:rPr lang="en-US" b="0" i="0" kern="0" dirty="0" smtClean="0">
                <a:latin typeface="+mn-lt"/>
              </a:rPr>
              <a:t>2) </a:t>
            </a:r>
            <a:r>
              <a:rPr lang="en-US" b="0" i="0" kern="0" baseline="0" dirty="0" smtClean="0">
                <a:latin typeface="+mn-lt"/>
              </a:rPr>
              <a:t>Determine the inverse function ‘F</a:t>
            </a:r>
            <a:r>
              <a:rPr lang="en-US" b="0" i="0" kern="0" baseline="30000" dirty="0" smtClean="0">
                <a:latin typeface="+mn-lt"/>
              </a:rPr>
              <a:t>-1</a:t>
            </a:r>
            <a:r>
              <a:rPr lang="en-US" b="0" i="0" kern="0" baseline="-25000" dirty="0" smtClean="0">
                <a:latin typeface="+mn-lt"/>
              </a:rPr>
              <a:t>bin</a:t>
            </a:r>
            <a:r>
              <a:rPr lang="en-US" b="0" i="0" kern="0" baseline="0" dirty="0" smtClean="0">
                <a:latin typeface="+mn-lt"/>
              </a:rPr>
              <a:t>(x)’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tabLst/>
              <a:defRPr/>
            </a:pPr>
            <a:r>
              <a:rPr lang="en-US" b="0" i="0" kern="0" baseline="0" dirty="0" smtClean="0">
                <a:latin typeface="+mn-lt"/>
              </a:rPr>
              <a:t>3) Use the inverse method to generate a random</a:t>
            </a:r>
            <a:r>
              <a:rPr lang="en-US" b="0" i="0" kern="0" dirty="0" smtClean="0">
                <a:latin typeface="+mn-lt"/>
              </a:rPr>
              <a:t> value</a:t>
            </a:r>
          </a:p>
          <a:p>
            <a:pPr marL="971550" lvl="1" indent="-51435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</a:pPr>
            <a:r>
              <a:rPr lang="en-US" b="0" i="0" kern="0" dirty="0" smtClean="0">
                <a:latin typeface="+mn-lt"/>
              </a:rPr>
              <a:t>Generate U~U(0,1)</a:t>
            </a:r>
          </a:p>
          <a:p>
            <a:pPr marL="971550" lvl="1" indent="-514350" eaLnBrk="0" hangingPunct="0">
              <a:spcBef>
                <a:spcPct val="20000"/>
              </a:spcBef>
              <a:buSzPct val="100000"/>
              <a:buFont typeface="Arial" pitchFamily="34" charset="0"/>
              <a:buChar char="•"/>
            </a:pPr>
            <a:r>
              <a:rPr lang="en-US" b="0" i="0" kern="0" dirty="0" smtClean="0"/>
              <a:t>F</a:t>
            </a:r>
            <a:r>
              <a:rPr lang="en-US" b="0" i="0" kern="0" baseline="30000" dirty="0" smtClean="0"/>
              <a:t>-1</a:t>
            </a:r>
            <a:r>
              <a:rPr lang="en-US" b="0" i="0" kern="0" baseline="-25000" dirty="0" smtClean="0"/>
              <a:t>bin</a:t>
            </a:r>
            <a:r>
              <a:rPr lang="en-US" b="0" i="0" kern="0" dirty="0" smtClean="0"/>
              <a:t>(U)</a:t>
            </a:r>
            <a:endParaRPr lang="en-US" b="0" i="0" kern="0" dirty="0" smtClean="0">
              <a:latin typeface="+mn-lt"/>
            </a:endParaRPr>
          </a:p>
          <a:p>
            <a:pPr marL="971550" lvl="1" indent="-514350" eaLnBrk="0" hangingPunct="0">
              <a:spcBef>
                <a:spcPct val="20000"/>
              </a:spcBef>
              <a:buSzPct val="100000"/>
              <a:buFontTx/>
              <a:buAutoNum type="arabicParenR"/>
            </a:pPr>
            <a:endParaRPr kumimoji="0" lang="en-US" b="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133600" y="3429000"/>
          <a:ext cx="31623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4" imgW="3162240" imgH="736560" progId="">
                  <p:embed/>
                </p:oleObj>
              </mc:Choice>
              <mc:Fallback>
                <p:oleObj name="Equation" r:id="rId4" imgW="3162240" imgH="736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429000"/>
                        <a:ext cx="31623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8242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For the uniformed distribution bins this is relatively easy to do for a bin [</a:t>
            </a:r>
            <a:r>
              <a:rPr lang="en-US" sz="2800" dirty="0" err="1" smtClean="0"/>
              <a:t>a,b</a:t>
            </a:r>
            <a:r>
              <a:rPr lang="en-US" sz="2800" dirty="0" smtClean="0"/>
              <a:t>] , just:</a:t>
            </a:r>
          </a:p>
          <a:p>
            <a:pPr marL="342900" lvl="1" indent="-342900">
              <a:buFontTx/>
              <a:buChar char="•"/>
            </a:pPr>
            <a:r>
              <a:rPr lang="en-US" dirty="0" smtClean="0"/>
              <a:t>Generate U~U[0,1]</a:t>
            </a:r>
          </a:p>
          <a:p>
            <a:r>
              <a:rPr lang="en-US" sz="2800" dirty="0" smtClean="0"/>
              <a:t>Take u.(b-a)+ a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sample I got: </a:t>
            </a:r>
          </a:p>
          <a:p>
            <a:pPr marL="342900" lvl="1" indent="-342900">
              <a:buNone/>
            </a:pPr>
            <a:r>
              <a:rPr lang="en-US" dirty="0" smtClean="0"/>
              <a:t>From the bins of </a:t>
            </a:r>
            <a:r>
              <a:rPr lang="en-US" sz="2400" dirty="0" smtClean="0"/>
              <a:t>P(service)  are:</a:t>
            </a:r>
          </a:p>
          <a:p>
            <a:pPr marL="342900" lvl="1" indent="-342900">
              <a:buNone/>
            </a:pPr>
            <a:r>
              <a:rPr lang="en-US" sz="2400" dirty="0" smtClean="0">
                <a:sym typeface="Symbol"/>
              </a:rPr>
              <a:t>	0.148, 0.216, 0.374, 0.444</a:t>
            </a:r>
          </a:p>
          <a:p>
            <a:pPr marL="342900" lvl="1" indent="-342900">
              <a:buNone/>
            </a:pPr>
            <a:endParaRPr lang="en-US" sz="2400" dirty="0" smtClean="0">
              <a:sym typeface="Symbol"/>
            </a:endParaRPr>
          </a:p>
          <a:p>
            <a:pPr marL="342900" lvl="1" indent="-342900">
              <a:buNone/>
            </a:pPr>
            <a:r>
              <a:rPr lang="en-US" dirty="0" smtClean="0"/>
              <a:t>From the bins of </a:t>
            </a:r>
            <a:r>
              <a:rPr lang="en-US" sz="2400" dirty="0" smtClean="0"/>
              <a:t>P(arrival)  are:</a:t>
            </a:r>
          </a:p>
          <a:p>
            <a:pPr marL="342900" lvl="1" indent="-342900">
              <a:buNone/>
            </a:pPr>
            <a:r>
              <a:rPr lang="en-US" sz="2400" dirty="0" smtClean="0">
                <a:sym typeface="Symbol"/>
              </a:rPr>
              <a:t>	0.135, 0.191, 0.247, 0.282</a:t>
            </a:r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82359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LHS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534400" cy="990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b="1" u="sng" dirty="0" smtClean="0"/>
              <a:t>STEP 4</a:t>
            </a:r>
            <a:r>
              <a:rPr lang="en-US" sz="2400" b="1" dirty="0" smtClean="0"/>
              <a:t>: Randomly combine these values, take one value (without replacement) from each input variable.  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52600"/>
            <a:ext cx="8534400" cy="4373563"/>
          </a:xfrm>
          <a:prstGeom prst="rect">
            <a:avLst/>
          </a:prstGeom>
        </p:spPr>
        <p:txBody>
          <a:bodyPr/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b="0" i="0" kern="0" dirty="0" smtClean="0">
                <a:latin typeface="+mn-lt"/>
              </a:rPr>
              <a:t>There are several ways that this can be done.  In Excel, I put the parameter values next to uniformly random number in a list, then ordered the list using the ‘sort’ function.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2400" b="0" i="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b="0" i="0" kern="0" dirty="0" smtClean="0">
                <a:latin typeface="+mn-lt"/>
              </a:rPr>
              <a:t>There are many ways to do this sorting.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2400" b="0" i="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272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 Combinations</a:t>
            </a:r>
            <a:endParaRPr lang="en-US" dirty="0"/>
          </a:p>
        </p:txBody>
      </p:sp>
      <p:grpSp>
        <p:nvGrpSpPr>
          <p:cNvPr id="3" name="Group 18"/>
          <p:cNvGrpSpPr/>
          <p:nvPr/>
        </p:nvGrpSpPr>
        <p:grpSpPr>
          <a:xfrm>
            <a:off x="990600" y="1752600"/>
            <a:ext cx="1066800" cy="1066800"/>
            <a:chOff x="990600" y="1752600"/>
            <a:chExt cx="1066800" cy="10668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9906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9906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5240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15240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 bwMode="auto">
          <a:xfrm>
            <a:off x="838200" y="2819400"/>
            <a:ext cx="1600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 rot="5400000">
            <a:off x="304800" y="2209800"/>
            <a:ext cx="13716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1219200" y="24384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600200" y="18288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5181600" y="1828800"/>
            <a:ext cx="1066800" cy="1066800"/>
            <a:chOff x="990600" y="1752600"/>
            <a:chExt cx="1066800" cy="106680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9906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9906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5240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15240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28" name="Straight Connector 27"/>
          <p:cNvCxnSpPr/>
          <p:nvPr/>
        </p:nvCxnSpPr>
        <p:spPr bwMode="auto">
          <a:xfrm>
            <a:off x="5029200" y="2895600"/>
            <a:ext cx="1600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rot="5400000">
            <a:off x="4495800" y="2286000"/>
            <a:ext cx="13716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Oval 29"/>
          <p:cNvSpPr/>
          <p:nvPr/>
        </p:nvSpPr>
        <p:spPr bwMode="auto">
          <a:xfrm>
            <a:off x="5943600" y="2514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5410200" y="19812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5635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Sample Size: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3207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 Combinations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2133600" y="41910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066800" y="25908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5635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Sample Size: 3</a:t>
            </a:r>
            <a:endParaRPr lang="en-US" dirty="0"/>
          </a:p>
        </p:txBody>
      </p:sp>
      <p:grpSp>
        <p:nvGrpSpPr>
          <p:cNvPr id="3" name="Group 45"/>
          <p:cNvGrpSpPr/>
          <p:nvPr/>
        </p:nvGrpSpPr>
        <p:grpSpPr>
          <a:xfrm>
            <a:off x="838200" y="1143000"/>
            <a:ext cx="1905000" cy="1752600"/>
            <a:chOff x="838200" y="1143000"/>
            <a:chExt cx="1905000" cy="1752600"/>
          </a:xfrm>
        </p:grpSpPr>
        <p:grpSp>
          <p:nvGrpSpPr>
            <p:cNvPr id="4" name="Group 18"/>
            <p:cNvGrpSpPr/>
            <p:nvPr/>
          </p:nvGrpSpPr>
          <p:grpSpPr>
            <a:xfrm>
              <a:off x="990600" y="1752600"/>
              <a:ext cx="1066800" cy="1066800"/>
              <a:chOff x="990600" y="1752600"/>
              <a:chExt cx="1066800" cy="10668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9906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 bwMode="auto">
              <a:xfrm>
                <a:off x="9906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15240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 bwMode="auto">
              <a:xfrm>
                <a:off x="15240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36" name="Rectangle 35"/>
            <p:cNvSpPr/>
            <p:nvPr/>
          </p:nvSpPr>
          <p:spPr bwMode="auto">
            <a:xfrm>
              <a:off x="9906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5240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20574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20574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0574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114300" y="2019300"/>
              <a:ext cx="17526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>
              <a:off x="838200" y="2819400"/>
              <a:ext cx="1905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Group 46"/>
          <p:cNvGrpSpPr/>
          <p:nvPr/>
        </p:nvGrpSpPr>
        <p:grpSpPr>
          <a:xfrm>
            <a:off x="3124200" y="1143000"/>
            <a:ext cx="1905000" cy="1752600"/>
            <a:chOff x="838200" y="1143000"/>
            <a:chExt cx="1905000" cy="1752600"/>
          </a:xfrm>
        </p:grpSpPr>
        <p:grpSp>
          <p:nvGrpSpPr>
            <p:cNvPr id="8" name="Group 18"/>
            <p:cNvGrpSpPr/>
            <p:nvPr/>
          </p:nvGrpSpPr>
          <p:grpSpPr>
            <a:xfrm>
              <a:off x="990600" y="1752600"/>
              <a:ext cx="1066800" cy="1066800"/>
              <a:chOff x="990600" y="1752600"/>
              <a:chExt cx="1066800" cy="1066800"/>
            </a:xfrm>
          </p:grpSpPr>
          <p:sp>
            <p:nvSpPr>
              <p:cNvPr id="56" name="Rectangle 55"/>
              <p:cNvSpPr/>
              <p:nvPr/>
            </p:nvSpPr>
            <p:spPr bwMode="auto">
              <a:xfrm>
                <a:off x="9906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 bwMode="auto">
              <a:xfrm>
                <a:off x="9906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15240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15240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49" name="Rectangle 48"/>
            <p:cNvSpPr/>
            <p:nvPr/>
          </p:nvSpPr>
          <p:spPr bwMode="auto">
            <a:xfrm>
              <a:off x="9906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15240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0574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0574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0574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rot="5400000">
              <a:off x="114300" y="2019300"/>
              <a:ext cx="17526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>
              <a:off x="838200" y="2819400"/>
              <a:ext cx="1905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59"/>
          <p:cNvGrpSpPr/>
          <p:nvPr/>
        </p:nvGrpSpPr>
        <p:grpSpPr>
          <a:xfrm>
            <a:off x="5486400" y="1143000"/>
            <a:ext cx="1905000" cy="1752600"/>
            <a:chOff x="838200" y="1143000"/>
            <a:chExt cx="1905000" cy="1752600"/>
          </a:xfrm>
        </p:grpSpPr>
        <p:grpSp>
          <p:nvGrpSpPr>
            <p:cNvPr id="10" name="Group 18"/>
            <p:cNvGrpSpPr/>
            <p:nvPr/>
          </p:nvGrpSpPr>
          <p:grpSpPr>
            <a:xfrm>
              <a:off x="990600" y="1752600"/>
              <a:ext cx="1066800" cy="1066800"/>
              <a:chOff x="990600" y="1752600"/>
              <a:chExt cx="1066800" cy="1066800"/>
            </a:xfrm>
          </p:grpSpPr>
          <p:sp>
            <p:nvSpPr>
              <p:cNvPr id="69" name="Rectangle 68"/>
              <p:cNvSpPr/>
              <p:nvPr/>
            </p:nvSpPr>
            <p:spPr bwMode="auto">
              <a:xfrm>
                <a:off x="9906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 bwMode="auto">
              <a:xfrm>
                <a:off x="9906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 bwMode="auto">
              <a:xfrm>
                <a:off x="15240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 bwMode="auto">
              <a:xfrm>
                <a:off x="15240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62" name="Rectangle 61"/>
            <p:cNvSpPr/>
            <p:nvPr/>
          </p:nvSpPr>
          <p:spPr bwMode="auto">
            <a:xfrm>
              <a:off x="9906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15240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0574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0574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0574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 bwMode="auto">
            <a:xfrm rot="5400000">
              <a:off x="114300" y="2019300"/>
              <a:ext cx="17526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838200" y="2819400"/>
              <a:ext cx="1905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72"/>
          <p:cNvGrpSpPr/>
          <p:nvPr/>
        </p:nvGrpSpPr>
        <p:grpSpPr>
          <a:xfrm>
            <a:off x="5486400" y="3276600"/>
            <a:ext cx="1905000" cy="1752600"/>
            <a:chOff x="838200" y="1143000"/>
            <a:chExt cx="1905000" cy="1752600"/>
          </a:xfrm>
        </p:grpSpPr>
        <p:grpSp>
          <p:nvGrpSpPr>
            <p:cNvPr id="12" name="Group 18"/>
            <p:cNvGrpSpPr/>
            <p:nvPr/>
          </p:nvGrpSpPr>
          <p:grpSpPr>
            <a:xfrm>
              <a:off x="990600" y="1752600"/>
              <a:ext cx="1066800" cy="1066800"/>
              <a:chOff x="990600" y="1752600"/>
              <a:chExt cx="1066800" cy="1066800"/>
            </a:xfrm>
          </p:grpSpPr>
          <p:sp>
            <p:nvSpPr>
              <p:cNvPr id="82" name="Rectangle 81"/>
              <p:cNvSpPr/>
              <p:nvPr/>
            </p:nvSpPr>
            <p:spPr bwMode="auto">
              <a:xfrm>
                <a:off x="9906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 bwMode="auto">
              <a:xfrm>
                <a:off x="9906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15240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 bwMode="auto">
              <a:xfrm>
                <a:off x="15240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75" name="Rectangle 74"/>
            <p:cNvSpPr/>
            <p:nvPr/>
          </p:nvSpPr>
          <p:spPr bwMode="auto">
            <a:xfrm>
              <a:off x="9906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15240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0574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0574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0574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 bwMode="auto">
            <a:xfrm rot="5400000">
              <a:off x="114300" y="2019300"/>
              <a:ext cx="17526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/>
            <p:cNvCxnSpPr/>
            <p:nvPr/>
          </p:nvCxnSpPr>
          <p:spPr bwMode="auto">
            <a:xfrm>
              <a:off x="838200" y="2819400"/>
              <a:ext cx="1905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Group 85"/>
          <p:cNvGrpSpPr/>
          <p:nvPr/>
        </p:nvGrpSpPr>
        <p:grpSpPr>
          <a:xfrm>
            <a:off x="3124200" y="3352800"/>
            <a:ext cx="1905000" cy="1752600"/>
            <a:chOff x="838200" y="1143000"/>
            <a:chExt cx="1905000" cy="1752600"/>
          </a:xfrm>
        </p:grpSpPr>
        <p:grpSp>
          <p:nvGrpSpPr>
            <p:cNvPr id="14" name="Group 18"/>
            <p:cNvGrpSpPr/>
            <p:nvPr/>
          </p:nvGrpSpPr>
          <p:grpSpPr>
            <a:xfrm>
              <a:off x="990600" y="1752600"/>
              <a:ext cx="1066800" cy="1066800"/>
              <a:chOff x="990600" y="1752600"/>
              <a:chExt cx="1066800" cy="1066800"/>
            </a:xfrm>
          </p:grpSpPr>
          <p:sp>
            <p:nvSpPr>
              <p:cNvPr id="95" name="Rectangle 94"/>
              <p:cNvSpPr/>
              <p:nvPr/>
            </p:nvSpPr>
            <p:spPr bwMode="auto">
              <a:xfrm>
                <a:off x="9906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 bwMode="auto">
              <a:xfrm>
                <a:off x="9906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 bwMode="auto">
              <a:xfrm>
                <a:off x="15240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 bwMode="auto">
              <a:xfrm>
                <a:off x="15240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88" name="Rectangle 87"/>
            <p:cNvSpPr/>
            <p:nvPr/>
          </p:nvSpPr>
          <p:spPr bwMode="auto">
            <a:xfrm>
              <a:off x="9906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5240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0574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0574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0574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3" name="Straight Connector 92"/>
            <p:cNvCxnSpPr/>
            <p:nvPr/>
          </p:nvCxnSpPr>
          <p:spPr bwMode="auto">
            <a:xfrm rot="5400000">
              <a:off x="114300" y="2019300"/>
              <a:ext cx="17526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/>
            <p:cNvCxnSpPr/>
            <p:nvPr/>
          </p:nvCxnSpPr>
          <p:spPr bwMode="auto">
            <a:xfrm>
              <a:off x="838200" y="2819400"/>
              <a:ext cx="1905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Group 98"/>
          <p:cNvGrpSpPr/>
          <p:nvPr/>
        </p:nvGrpSpPr>
        <p:grpSpPr>
          <a:xfrm>
            <a:off x="762000" y="3352800"/>
            <a:ext cx="1905000" cy="1752600"/>
            <a:chOff x="838200" y="1143000"/>
            <a:chExt cx="1905000" cy="1752600"/>
          </a:xfrm>
        </p:grpSpPr>
        <p:grpSp>
          <p:nvGrpSpPr>
            <p:cNvPr id="22" name="Group 18"/>
            <p:cNvGrpSpPr/>
            <p:nvPr/>
          </p:nvGrpSpPr>
          <p:grpSpPr>
            <a:xfrm>
              <a:off x="990600" y="1752600"/>
              <a:ext cx="1066800" cy="1066800"/>
              <a:chOff x="990600" y="1752600"/>
              <a:chExt cx="1066800" cy="1066800"/>
            </a:xfrm>
          </p:grpSpPr>
          <p:sp>
            <p:nvSpPr>
              <p:cNvPr id="108" name="Rectangle 107"/>
              <p:cNvSpPr/>
              <p:nvPr/>
            </p:nvSpPr>
            <p:spPr bwMode="auto">
              <a:xfrm>
                <a:off x="9906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 bwMode="auto">
              <a:xfrm>
                <a:off x="9906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0" name="Rectangle 109"/>
              <p:cNvSpPr/>
              <p:nvPr/>
            </p:nvSpPr>
            <p:spPr bwMode="auto">
              <a:xfrm>
                <a:off x="15240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 bwMode="auto">
              <a:xfrm>
                <a:off x="15240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01" name="Rectangle 100"/>
            <p:cNvSpPr/>
            <p:nvPr/>
          </p:nvSpPr>
          <p:spPr bwMode="auto">
            <a:xfrm>
              <a:off x="9906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5240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20574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0574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20574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06" name="Straight Connector 105"/>
            <p:cNvCxnSpPr/>
            <p:nvPr/>
          </p:nvCxnSpPr>
          <p:spPr bwMode="auto">
            <a:xfrm rot="5400000">
              <a:off x="114300" y="2019300"/>
              <a:ext cx="17526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/>
            <p:cNvCxnSpPr/>
            <p:nvPr/>
          </p:nvCxnSpPr>
          <p:spPr bwMode="auto">
            <a:xfrm>
              <a:off x="838200" y="2819400"/>
              <a:ext cx="1905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2" name="Oval 111"/>
          <p:cNvSpPr/>
          <p:nvPr/>
        </p:nvSpPr>
        <p:spPr bwMode="auto">
          <a:xfrm>
            <a:off x="1905000" y="20574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3" name="Oval 112"/>
          <p:cNvSpPr/>
          <p:nvPr/>
        </p:nvSpPr>
        <p:spPr bwMode="auto">
          <a:xfrm>
            <a:off x="4495800" y="19812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4" name="Oval 113"/>
          <p:cNvSpPr/>
          <p:nvPr/>
        </p:nvSpPr>
        <p:spPr bwMode="auto">
          <a:xfrm>
            <a:off x="2133600" y="1371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5" name="Oval 114"/>
          <p:cNvSpPr/>
          <p:nvPr/>
        </p:nvSpPr>
        <p:spPr bwMode="auto">
          <a:xfrm>
            <a:off x="3505200" y="23622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6" name="Oval 115"/>
          <p:cNvSpPr/>
          <p:nvPr/>
        </p:nvSpPr>
        <p:spPr bwMode="auto">
          <a:xfrm>
            <a:off x="6781800" y="16002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7" name="Oval 116"/>
          <p:cNvSpPr/>
          <p:nvPr/>
        </p:nvSpPr>
        <p:spPr bwMode="auto">
          <a:xfrm>
            <a:off x="5715000" y="2133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8" name="Oval 117"/>
          <p:cNvSpPr/>
          <p:nvPr/>
        </p:nvSpPr>
        <p:spPr bwMode="auto">
          <a:xfrm>
            <a:off x="6400800" y="24384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9" name="Oval 118"/>
          <p:cNvSpPr/>
          <p:nvPr/>
        </p:nvSpPr>
        <p:spPr bwMode="auto">
          <a:xfrm>
            <a:off x="1066800" y="3657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0" name="Oval 119"/>
          <p:cNvSpPr/>
          <p:nvPr/>
        </p:nvSpPr>
        <p:spPr bwMode="auto">
          <a:xfrm>
            <a:off x="1600200" y="47244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1" name="Oval 120"/>
          <p:cNvSpPr/>
          <p:nvPr/>
        </p:nvSpPr>
        <p:spPr bwMode="auto">
          <a:xfrm>
            <a:off x="3962400" y="3657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2" name="Oval 121"/>
          <p:cNvSpPr/>
          <p:nvPr/>
        </p:nvSpPr>
        <p:spPr bwMode="auto">
          <a:xfrm>
            <a:off x="3352800" y="42672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3" name="Oval 122"/>
          <p:cNvSpPr/>
          <p:nvPr/>
        </p:nvSpPr>
        <p:spPr bwMode="auto">
          <a:xfrm>
            <a:off x="5715000" y="34290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4" name="Oval 123"/>
          <p:cNvSpPr/>
          <p:nvPr/>
        </p:nvSpPr>
        <p:spPr bwMode="auto">
          <a:xfrm>
            <a:off x="6400800" y="41148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5" name="Oval 124"/>
          <p:cNvSpPr/>
          <p:nvPr/>
        </p:nvSpPr>
        <p:spPr bwMode="auto">
          <a:xfrm>
            <a:off x="6781800" y="45720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6" name="Oval 125"/>
          <p:cNvSpPr/>
          <p:nvPr/>
        </p:nvSpPr>
        <p:spPr bwMode="auto">
          <a:xfrm>
            <a:off x="4648200" y="45720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7" name="Oval 126"/>
          <p:cNvSpPr/>
          <p:nvPr/>
        </p:nvSpPr>
        <p:spPr bwMode="auto">
          <a:xfrm>
            <a:off x="3962400" y="14478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512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After ordering the values, the parameter pairs are: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P(service)	P(arrival)</a:t>
            </a:r>
          </a:p>
          <a:p>
            <a:pPr>
              <a:buNone/>
            </a:pPr>
            <a:r>
              <a:rPr lang="en-US" sz="2800" dirty="0" smtClean="0"/>
              <a:t>0.374		0.247</a:t>
            </a:r>
          </a:p>
          <a:p>
            <a:pPr>
              <a:buNone/>
            </a:pPr>
            <a:r>
              <a:rPr lang="en-US" sz="2800" dirty="0" smtClean="0"/>
              <a:t>0.444		0.135</a:t>
            </a:r>
          </a:p>
          <a:p>
            <a:pPr>
              <a:buNone/>
            </a:pPr>
            <a:r>
              <a:rPr lang="en-US" sz="2800" dirty="0" smtClean="0"/>
              <a:t>0.216		0.282</a:t>
            </a:r>
          </a:p>
          <a:p>
            <a:pPr>
              <a:buNone/>
            </a:pPr>
            <a:r>
              <a:rPr lang="en-US" sz="2800" dirty="0" smtClean="0"/>
              <a:t>0.148		0.191</a:t>
            </a:r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525021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 just take mid-point?</a:t>
            </a:r>
          </a:p>
          <a:p>
            <a:pPr lvl="1"/>
            <a:r>
              <a:rPr lang="en-US" dirty="0" smtClean="0"/>
              <a:t>Because might be some bias introduced due to the way we construct our bins</a:t>
            </a:r>
          </a:p>
          <a:p>
            <a:pPr lvl="2"/>
            <a:r>
              <a:rPr lang="en-US" dirty="0" smtClean="0"/>
              <a:t>Cycling effects could occur with input variables that just happen to be your midpoints values</a:t>
            </a:r>
          </a:p>
          <a:p>
            <a:pPr lvl="2"/>
            <a:r>
              <a:rPr lang="en-US" dirty="0" smtClean="0"/>
              <a:t>Y = Sin(X) is an example of a cycling relationship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9983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auto">
          <a:xfrm rot="5400000">
            <a:off x="-38100" y="2552700"/>
            <a:ext cx="17526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685800" y="3352800"/>
            <a:ext cx="5029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838200" y="2895600"/>
            <a:ext cx="2209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rot="5400000" flipH="1" flipV="1">
            <a:off x="2628900" y="2324100"/>
            <a:ext cx="990600" cy="1524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rot="5400000" flipH="1" flipV="1">
            <a:off x="571500" y="2552700"/>
            <a:ext cx="1600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rot="16200000" flipV="1">
            <a:off x="2781300" y="2324100"/>
            <a:ext cx="990600" cy="1524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3352800" y="2895600"/>
            <a:ext cx="2209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rot="5400000" flipH="1" flipV="1">
            <a:off x="1181100" y="2552700"/>
            <a:ext cx="1600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5400000" flipH="1" flipV="1">
            <a:off x="2400299" y="2552700"/>
            <a:ext cx="1600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rot="5400000" flipH="1" flipV="1">
            <a:off x="1790700" y="2552700"/>
            <a:ext cx="1600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rot="5400000" flipH="1" flipV="1">
            <a:off x="3009900" y="2552700"/>
            <a:ext cx="1600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rot="5400000" flipH="1" flipV="1">
            <a:off x="3619500" y="2552700"/>
            <a:ext cx="1600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Content Placeholder 2"/>
          <p:cNvSpPr txBox="1">
            <a:spLocks/>
          </p:cNvSpPr>
          <p:nvPr/>
        </p:nvSpPr>
        <p:spPr>
          <a:xfrm>
            <a:off x="457200" y="3810000"/>
            <a:ext cx="8229600" cy="23161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Dealing with Complex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Systems!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itchFamily="34" charset="0"/>
              <a:buChar char="•"/>
              <a:tabLst/>
              <a:defRPr/>
            </a:pPr>
            <a:r>
              <a:rPr lang="en-US" sz="3200" b="0" i="0" kern="0" noProof="0" dirty="0" smtClean="0">
                <a:latin typeface="+mn-lt"/>
              </a:rPr>
              <a:t>Sampling does not mean the we cover every possibility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914400" y="3276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1752600" y="3276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2209800" y="3276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2819400" y="3276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3505200" y="3276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4114800" y="3276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3653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LHS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534400" cy="990600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b="1" u="sng" dirty="0" smtClean="0"/>
              <a:t>STEP 5</a:t>
            </a:r>
            <a:r>
              <a:rPr lang="en-US" sz="2400" b="1" dirty="0" smtClean="0"/>
              <a:t>:  Run the simulation ‘n’ using the combinations from step 4.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52600"/>
            <a:ext cx="8534400" cy="4373563"/>
          </a:xfrm>
          <a:prstGeom prst="rect">
            <a:avLst/>
          </a:prstGeom>
        </p:spPr>
        <p:txBody>
          <a:bodyPr/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4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b="0" i="0" kern="0" dirty="0" smtClean="0">
                <a:latin typeface="+mn-lt"/>
              </a:rPr>
              <a:t>Now just enter the sample input parameters into the simulation and run it the required time</a:t>
            </a:r>
          </a:p>
        </p:txBody>
      </p:sp>
    </p:spTree>
    <p:extLst>
      <p:ext uri="{BB962C8B-B14F-4D97-AF65-F5344CB8AC3E}">
        <p14:creationId xmlns:p14="http://schemas.microsoft.com/office/powerpoint/2010/main" val="1311072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95400"/>
            <a:ext cx="8264899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312680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input variable Distributions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69002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problems of SA is that you are uncertain about the input variable so why would you be certain about the input variables distribution?</a:t>
            </a:r>
          </a:p>
          <a:p>
            <a:pPr lvl="1"/>
            <a:r>
              <a:rPr lang="en-US" dirty="0" smtClean="0"/>
              <a:t>Potentially jumping out of the frying pan into fire!</a:t>
            </a:r>
          </a:p>
          <a:p>
            <a:r>
              <a:rPr lang="en-US" dirty="0" smtClean="0"/>
              <a:t>There are some rules-of-thumb you can follow for choosing the input variables distribution.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Variable Distributions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83278"/>
      </p:ext>
    </p:extLst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There are varies qualities that you might already know about the input variables distribution:</a:t>
            </a:r>
          </a:p>
          <a:p>
            <a:r>
              <a:rPr lang="en-US" dirty="0" smtClean="0"/>
              <a:t>I know the distribution of the input variable</a:t>
            </a:r>
          </a:p>
          <a:p>
            <a:pPr lvl="1"/>
            <a:r>
              <a:rPr lang="en-US" dirty="0" smtClean="0"/>
              <a:t>Then use that distribution!</a:t>
            </a:r>
          </a:p>
          <a:p>
            <a:r>
              <a:rPr lang="en-US" dirty="0" smtClean="0"/>
              <a:t>I know the shape of the distribution</a:t>
            </a:r>
          </a:p>
          <a:p>
            <a:pPr lvl="1"/>
            <a:r>
              <a:rPr lang="en-US" dirty="0" smtClean="0"/>
              <a:t>Then approximate to an standard distribution or create an empirical distribution of the shape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Input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59960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am only worried about rounding errors</a:t>
            </a:r>
          </a:p>
          <a:p>
            <a:pPr lvl="1"/>
            <a:r>
              <a:rPr lang="en-US" dirty="0" smtClean="0"/>
              <a:t>Determine the maximum, M, and minimum, m, that the input variable could be</a:t>
            </a:r>
          </a:p>
          <a:p>
            <a:pPr lvl="1"/>
            <a:r>
              <a:rPr lang="en-US" dirty="0" smtClean="0"/>
              <a:t>Use X~U(m, M)</a:t>
            </a:r>
          </a:p>
          <a:p>
            <a:r>
              <a:rPr lang="en-US" dirty="0" smtClean="0"/>
              <a:t>I only know </a:t>
            </a:r>
            <a:r>
              <a:rPr lang="en-US" dirty="0"/>
              <a:t>the </a:t>
            </a:r>
            <a:r>
              <a:rPr lang="en-US" dirty="0" smtClean="0"/>
              <a:t>Maximum </a:t>
            </a:r>
            <a:r>
              <a:rPr lang="en-US" dirty="0"/>
              <a:t>and </a:t>
            </a:r>
            <a:r>
              <a:rPr lang="en-US" dirty="0" smtClean="0"/>
              <a:t>minimum</a:t>
            </a:r>
          </a:p>
          <a:p>
            <a:pPr lvl="1"/>
            <a:r>
              <a:rPr lang="en-US" dirty="0" smtClean="0"/>
              <a:t>Then use a Uniform Distribution as above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Input Distribution</a:t>
            </a:r>
          </a:p>
        </p:txBody>
      </p:sp>
    </p:spTree>
    <p:extLst>
      <p:ext uri="{BB962C8B-B14F-4D97-AF65-F5344CB8AC3E}">
        <p14:creationId xmlns:p14="http://schemas.microsoft.com/office/powerpoint/2010/main" val="2672201123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only know </a:t>
            </a:r>
            <a:r>
              <a:rPr lang="en-US" dirty="0"/>
              <a:t>the </a:t>
            </a:r>
            <a:r>
              <a:rPr lang="en-US" dirty="0" smtClean="0"/>
              <a:t>Maximum, minimum and average</a:t>
            </a:r>
          </a:p>
          <a:p>
            <a:pPr lvl="1"/>
            <a:r>
              <a:rPr lang="en-US" dirty="0" smtClean="0"/>
              <a:t>Then use </a:t>
            </a:r>
            <a:r>
              <a:rPr lang="en-US" dirty="0"/>
              <a:t>a </a:t>
            </a:r>
            <a:r>
              <a:rPr lang="en-US" dirty="0" smtClean="0"/>
              <a:t>Triangular Distribution for these values</a:t>
            </a:r>
            <a:endParaRPr lang="en-US" dirty="0"/>
          </a:p>
          <a:p>
            <a:r>
              <a:rPr lang="en-US" dirty="0"/>
              <a:t>I only know </a:t>
            </a:r>
            <a:r>
              <a:rPr lang="en-US" dirty="0" smtClean="0"/>
              <a:t>average and variance</a:t>
            </a:r>
          </a:p>
          <a:p>
            <a:pPr lvl="1"/>
            <a:r>
              <a:rPr lang="en-US" dirty="0" smtClean="0"/>
              <a:t>The use the Normal Distribution for these values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Input Distribution</a:t>
            </a:r>
          </a:p>
        </p:txBody>
      </p:sp>
    </p:spTree>
    <p:extLst>
      <p:ext uri="{BB962C8B-B14F-4D97-AF65-F5344CB8AC3E}">
        <p14:creationId xmlns:p14="http://schemas.microsoft.com/office/powerpoint/2010/main" val="1579314071"/>
      </p:ext>
    </p:extLst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/>
              <a:t>your common sense:</a:t>
            </a:r>
          </a:p>
          <a:p>
            <a:pPr lvl="1"/>
            <a:r>
              <a:rPr lang="en-US" dirty="0"/>
              <a:t>What should the distribution look like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Remember descriptions of distributions also included what they could represent in the real world</a:t>
            </a:r>
          </a:p>
          <a:p>
            <a:pPr lvl="3"/>
            <a:r>
              <a:rPr lang="en-US" dirty="0" smtClean="0"/>
              <a:t>E.g., Bernoulli distribution can represent a coin toss</a:t>
            </a:r>
            <a:endParaRPr lang="en-US" dirty="0"/>
          </a:p>
          <a:p>
            <a:pPr lvl="1"/>
            <a:r>
              <a:rPr lang="en-US" dirty="0"/>
              <a:t>Does the variable have to be positive? </a:t>
            </a:r>
            <a:endParaRPr lang="en-US" dirty="0" smtClean="0"/>
          </a:p>
          <a:p>
            <a:pPr lvl="2"/>
            <a:r>
              <a:rPr lang="en-US" dirty="0" smtClean="0"/>
              <a:t>Then </a:t>
            </a:r>
            <a:r>
              <a:rPr lang="en-US" dirty="0"/>
              <a:t>the minimum is at least zero.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Input Distribution</a:t>
            </a:r>
          </a:p>
        </p:txBody>
      </p:sp>
    </p:spTree>
    <p:extLst>
      <p:ext uri="{BB962C8B-B14F-4D97-AF65-F5344CB8AC3E}">
        <p14:creationId xmlns:p14="http://schemas.microsoft.com/office/powerpoint/2010/main" val="679462068"/>
      </p:ext>
    </p:extLst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(Sensitivity) Analysis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33473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you completed the runs, what next?</a:t>
            </a:r>
          </a:p>
          <a:p>
            <a:pPr lvl="1"/>
            <a:r>
              <a:rPr lang="en-US" dirty="0" smtClean="0"/>
              <a:t>You need to analysis the results to determine if there are any abnormalities with your results</a:t>
            </a:r>
          </a:p>
          <a:p>
            <a:pPr lvl="1"/>
            <a:r>
              <a:rPr lang="en-US" dirty="0" smtClean="0"/>
              <a:t>There are various standard ways to do this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10238"/>
      </p:ext>
    </p:extLst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One-Factor-At-A-Time </a:t>
            </a:r>
            <a:r>
              <a:rPr lang="en-US" dirty="0"/>
              <a:t>(OFAT)</a:t>
            </a:r>
          </a:p>
          <a:p>
            <a:pPr lvl="1"/>
            <a:r>
              <a:rPr lang="en-US" dirty="0" smtClean="0"/>
              <a:t>Look at the range of outputs compared to the input</a:t>
            </a:r>
          </a:p>
          <a:p>
            <a:pPr lvl="1"/>
            <a:r>
              <a:rPr lang="en-US" dirty="0" smtClean="0"/>
              <a:t>What is acceptable variation? SME</a:t>
            </a:r>
          </a:p>
          <a:p>
            <a:pPr lvl="1"/>
            <a:r>
              <a:rPr lang="en-US" dirty="0" smtClean="0"/>
              <a:t>Scatter graphs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Local methods</a:t>
            </a:r>
          </a:p>
          <a:p>
            <a:pPr lvl="1"/>
            <a:r>
              <a:rPr lang="en-US" dirty="0" smtClean="0"/>
              <a:t>Take partial differentiates of output variable to input variable</a:t>
            </a:r>
          </a:p>
          <a:p>
            <a:pPr lvl="1"/>
            <a:r>
              <a:rPr lang="en-US" dirty="0" smtClean="0"/>
              <a:t>Effectively OFAT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75630"/>
      </p:ext>
    </p:extLst>
  </p:cSld>
  <p:clrMapOvr>
    <a:masterClrMapping/>
  </p:clrMapOvr>
  <p:transition spd="slow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Correlation between output variable and input variable</a:t>
            </a:r>
          </a:p>
          <a:p>
            <a:pPr marL="514350" indent="-514350">
              <a:buFont typeface="+mj-lt"/>
              <a:buAutoNum type="arabicPeriod" startAt="3"/>
            </a:pPr>
            <a:endParaRPr lang="en-US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Linear regression</a:t>
            </a:r>
          </a:p>
          <a:p>
            <a:pPr marL="914400" lvl="1" indent="-514350"/>
            <a:r>
              <a:rPr lang="en-US" dirty="0" smtClean="0"/>
              <a:t>Creating a meta-model of the simulation</a:t>
            </a:r>
          </a:p>
          <a:p>
            <a:pPr marL="400050" lvl="1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Variance-based methods</a:t>
            </a:r>
          </a:p>
          <a:p>
            <a:pPr lvl="1"/>
            <a:r>
              <a:rPr lang="en-US" dirty="0" smtClean="0"/>
              <a:t>Look at variance  of conditional expectation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Approaches</a:t>
            </a:r>
          </a:p>
        </p:txBody>
      </p:sp>
    </p:spTree>
    <p:extLst>
      <p:ext uri="{BB962C8B-B14F-4D97-AF65-F5344CB8AC3E}">
        <p14:creationId xmlns:p14="http://schemas.microsoft.com/office/powerpoint/2010/main" val="296851385"/>
      </p:ext>
    </p:extLst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All above methods assume independence between input variables. Some don’t: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Emulators</a:t>
            </a:r>
          </a:p>
          <a:p>
            <a:pPr marL="914400" lvl="1" indent="-514350"/>
            <a:r>
              <a:rPr lang="en-US" dirty="0" smtClean="0"/>
              <a:t>Create model of relationship between input and output variables</a:t>
            </a:r>
          </a:p>
          <a:p>
            <a:pPr marL="914400" lvl="1" indent="-514350"/>
            <a:r>
              <a:rPr lang="en-US" dirty="0" smtClean="0"/>
              <a:t>Making a </a:t>
            </a:r>
            <a:r>
              <a:rPr lang="en-US" dirty="0" err="1" smtClean="0"/>
              <a:t>metamodel</a:t>
            </a:r>
            <a:r>
              <a:rPr lang="en-US" dirty="0" smtClean="0"/>
              <a:t>!</a:t>
            </a:r>
          </a:p>
          <a:p>
            <a:pPr marL="1314450" lvl="2" indent="-514350"/>
            <a:r>
              <a:rPr lang="en-US" dirty="0" smtClean="0"/>
              <a:t>(Sounds like work and lots of assumptions to me)</a:t>
            </a:r>
            <a:endParaRPr lang="en-US" dirty="0"/>
          </a:p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Partial Correlation Coefficient (PCC)</a:t>
            </a:r>
          </a:p>
          <a:p>
            <a:pPr lvl="1"/>
            <a:r>
              <a:rPr lang="en-US" dirty="0" smtClean="0"/>
              <a:t>PCC not deal with Compound effects of inputs</a:t>
            </a:r>
          </a:p>
          <a:p>
            <a:pPr lvl="1"/>
            <a:r>
              <a:rPr lang="en-US" dirty="0" smtClean="0"/>
              <a:t>PCC assume linearity effects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44604"/>
      </p:ext>
    </p:extLst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added this slide to check whether you have actual gone though the lecture notes</a:t>
            </a:r>
          </a:p>
          <a:p>
            <a:endParaRPr lang="en-US" dirty="0"/>
          </a:p>
          <a:p>
            <a:r>
              <a:rPr lang="en-US" dirty="0" smtClean="0"/>
              <a:t>The answer to the question is that you </a:t>
            </a:r>
            <a:r>
              <a:rPr lang="en-US" dirty="0" smtClean="0"/>
              <a:t>should read the slides.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check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969385"/>
      </p:ext>
    </p:extLst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Correlation Coefficient (PCC)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02707"/>
      </p:ext>
    </p:extLst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Correlation </a:t>
            </a:r>
            <a:r>
              <a:rPr lang="en-US" dirty="0" smtClean="0"/>
              <a:t>Coefficient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Partial Correlation </a:t>
            </a:r>
            <a:r>
              <a:rPr lang="en-US" dirty="0" smtClean="0"/>
              <a:t>Coefficient is a correlation coefficient that tries to remove the effects on correlation between input variables when working out the correlation between the input variable and output variable.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067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A matrix: </a:t>
            </a:r>
            <a:r>
              <a:rPr lang="en-US" sz="2800" b="1" dirty="0" smtClean="0"/>
              <a:t>A = {</a:t>
            </a:r>
            <a:r>
              <a:rPr lang="en-US" sz="2800" b="1" dirty="0" err="1" smtClean="0"/>
              <a:t>a</a:t>
            </a:r>
            <a:r>
              <a:rPr lang="en-US" sz="2800" b="1" baseline="-25000" dirty="0" err="1" smtClean="0"/>
              <a:t>ij</a:t>
            </a:r>
            <a:r>
              <a:rPr lang="en-US" sz="2800" b="1" dirty="0" smtClean="0"/>
              <a:t>}</a:t>
            </a:r>
          </a:p>
          <a:p>
            <a:pPr>
              <a:buNone/>
            </a:pPr>
            <a:r>
              <a:rPr lang="en-US" sz="2800" dirty="0" err="1" smtClean="0"/>
              <a:t>A</a:t>
            </a:r>
            <a:r>
              <a:rPr lang="en-US" sz="2800" dirty="0" err="1" smtClean="0">
                <a:sym typeface="Symbol"/>
              </a:rPr>
              <a:t>M</a:t>
            </a:r>
            <a:r>
              <a:rPr lang="en-US" sz="2800" baseline="-25000" dirty="0" err="1" smtClean="0">
                <a:sym typeface="Symbol"/>
              </a:rPr>
              <a:t>nxm</a:t>
            </a:r>
            <a:r>
              <a:rPr lang="en-US" sz="2800" dirty="0" smtClean="0">
                <a:sym typeface="Symbol"/>
              </a:rPr>
              <a:t>(R)</a:t>
            </a:r>
          </a:p>
          <a:p>
            <a:pPr lvl="2"/>
            <a:r>
              <a:rPr lang="en-US" sz="2000" dirty="0" smtClean="0"/>
              <a:t>‘n’ rows</a:t>
            </a:r>
          </a:p>
          <a:p>
            <a:pPr lvl="2"/>
            <a:r>
              <a:rPr lang="en-US" sz="2000" dirty="0" smtClean="0"/>
              <a:t>‘m’ column</a:t>
            </a:r>
          </a:p>
          <a:p>
            <a:pPr>
              <a:buNone/>
            </a:pPr>
            <a:r>
              <a:rPr lang="en-US" sz="2800" dirty="0" smtClean="0"/>
              <a:t>‘</a:t>
            </a:r>
            <a:r>
              <a:rPr lang="en-US" sz="2800" dirty="0" err="1" smtClean="0"/>
              <a:t>a</a:t>
            </a:r>
            <a:r>
              <a:rPr lang="en-US" sz="2800" baseline="-25000" dirty="0" err="1" smtClean="0"/>
              <a:t>ij</a:t>
            </a:r>
            <a:r>
              <a:rPr lang="en-US" sz="2800" b="1" baseline="-25000" dirty="0" smtClean="0"/>
              <a:t> </a:t>
            </a:r>
            <a:r>
              <a:rPr lang="en-US" sz="2800" dirty="0" smtClean="0"/>
              <a:t>‘ is an element of ‘A’</a:t>
            </a:r>
          </a:p>
          <a:p>
            <a:pPr>
              <a:buNone/>
            </a:pPr>
            <a:r>
              <a:rPr lang="en-US" sz="2800" dirty="0" smtClean="0"/>
              <a:t>		It represent the value in the;</a:t>
            </a:r>
          </a:p>
          <a:p>
            <a:pPr lvl="2"/>
            <a:r>
              <a:rPr lang="en-US" sz="2000" dirty="0" smtClean="0"/>
              <a:t> </a:t>
            </a:r>
            <a:r>
              <a:rPr lang="en-US" sz="2000" dirty="0" err="1" smtClean="0"/>
              <a:t>i-th</a:t>
            </a:r>
            <a:r>
              <a:rPr lang="en-US" sz="2000" dirty="0" smtClean="0"/>
              <a:t> row</a:t>
            </a:r>
          </a:p>
          <a:p>
            <a:pPr lvl="2"/>
            <a:r>
              <a:rPr lang="en-US" sz="2000" dirty="0" smtClean="0"/>
              <a:t>j-</a:t>
            </a:r>
            <a:r>
              <a:rPr lang="en-US" sz="2000" dirty="0" err="1" smtClean="0"/>
              <a:t>th</a:t>
            </a:r>
            <a:r>
              <a:rPr lang="en-US" sz="2000" dirty="0" smtClean="0"/>
              <a:t> column</a:t>
            </a:r>
          </a:p>
          <a:p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886200" y="990600"/>
          <a:ext cx="16764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3" imgW="914400" imgH="914400" progId="">
                  <p:embed/>
                </p:oleObj>
              </mc:Choice>
              <mc:Fallback>
                <p:oleObj name="Equation" r:id="rId3" imgW="914400" imgH="914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990600"/>
                        <a:ext cx="1676400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4595696"/>
      </p:ext>
    </p:extLst>
  </p:cSld>
  <p:clrMapOvr>
    <a:masterClrMapping/>
  </p:clrMapOvr>
  <p:transition spd="slow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2057400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This is simply the correlation for each pair of inputs/outputs.  Notice:</a:t>
            </a:r>
          </a:p>
          <a:p>
            <a:r>
              <a:rPr lang="en-US" sz="2800" dirty="0" smtClean="0"/>
              <a:t>The diagonal is always ‘one’.</a:t>
            </a:r>
          </a:p>
          <a:p>
            <a:r>
              <a:rPr lang="en-US" sz="2800" dirty="0" smtClean="0"/>
              <a:t>The values are reflects along the diagonal. </a:t>
            </a:r>
          </a:p>
          <a:p>
            <a:pPr>
              <a:buNone/>
            </a:pPr>
            <a:endParaRPr lang="en-US" sz="2400" dirty="0" smtClean="0">
              <a:sym typeface="Symbol"/>
            </a:endParaRPr>
          </a:p>
          <a:p>
            <a:pPr>
              <a:buNone/>
            </a:pPr>
            <a:endParaRPr lang="en-US" sz="2800" dirty="0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505200"/>
            <a:ext cx="6172200" cy="253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66530196"/>
      </p:ext>
    </p:extLst>
  </p:cSld>
  <p:clrMapOvr>
    <a:masterClrMapping/>
  </p:clrMapOvr>
  <p:transition spd="slow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639762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Correlation does not imply causation!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66800" y="25908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“From the sensitivity analysis of our simulation, we found that not only does amount a person smokes affect the chance of developing lung cancer but also the number of episodes of ‘Two and an half men’ increase the risk”</a:t>
            </a:r>
          </a:p>
          <a:p>
            <a:pPr>
              <a:buNone/>
            </a:pPr>
            <a:r>
              <a:rPr lang="en-US" sz="2800" dirty="0" smtClean="0"/>
              <a:t>	- Very Important Study Team member</a:t>
            </a:r>
            <a:endParaRPr lang="en-US" sz="2800" dirty="0"/>
          </a:p>
        </p:txBody>
      </p:sp>
      <p:grpSp>
        <p:nvGrpSpPr>
          <p:cNvPr id="3" name="Group 45"/>
          <p:cNvGrpSpPr/>
          <p:nvPr/>
        </p:nvGrpSpPr>
        <p:grpSpPr>
          <a:xfrm>
            <a:off x="838200" y="1143000"/>
            <a:ext cx="1905000" cy="1752600"/>
            <a:chOff x="838200" y="1143000"/>
            <a:chExt cx="1905000" cy="1752600"/>
          </a:xfrm>
        </p:grpSpPr>
        <p:grpSp>
          <p:nvGrpSpPr>
            <p:cNvPr id="4" name="Group 18"/>
            <p:cNvGrpSpPr/>
            <p:nvPr/>
          </p:nvGrpSpPr>
          <p:grpSpPr>
            <a:xfrm>
              <a:off x="990600" y="1752600"/>
              <a:ext cx="1066800" cy="1066800"/>
              <a:chOff x="990600" y="1752600"/>
              <a:chExt cx="1066800" cy="10668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9906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 bwMode="auto">
              <a:xfrm>
                <a:off x="9906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1524000" y="17526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 bwMode="auto">
              <a:xfrm>
                <a:off x="1524000" y="2286000"/>
                <a:ext cx="533400" cy="53340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dash"/>
                <a:round/>
                <a:headEnd type="stealth" w="med" len="med"/>
                <a:tailEnd type="stealth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36" name="Rectangle 35"/>
            <p:cNvSpPr/>
            <p:nvPr/>
          </p:nvSpPr>
          <p:spPr bwMode="auto">
            <a:xfrm>
              <a:off x="9906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5240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2057400" y="12192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2057400" y="17526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057400" y="2286000"/>
              <a:ext cx="533400" cy="53340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dash"/>
              <a:round/>
              <a:headEnd type="stealth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114300" y="2019300"/>
              <a:ext cx="17526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>
              <a:off x="838200" y="2819400"/>
              <a:ext cx="1905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2" name="Oval 111"/>
          <p:cNvSpPr/>
          <p:nvPr/>
        </p:nvSpPr>
        <p:spPr bwMode="auto">
          <a:xfrm>
            <a:off x="1905000" y="20574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4" name="Oval 113"/>
          <p:cNvSpPr/>
          <p:nvPr/>
        </p:nvSpPr>
        <p:spPr bwMode="auto">
          <a:xfrm>
            <a:off x="2133600" y="1371600"/>
            <a:ext cx="152400" cy="1524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 rot="16200000">
            <a:off x="0" y="1752600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 smtClean="0"/>
              <a:t># cigarettes smoked</a:t>
            </a:r>
            <a:endParaRPr lang="en-US" sz="1200" b="0" dirty="0"/>
          </a:p>
        </p:txBody>
      </p:sp>
      <p:sp>
        <p:nvSpPr>
          <p:cNvPr id="128" name="TextBox 127"/>
          <p:cNvSpPr txBox="1"/>
          <p:nvPr/>
        </p:nvSpPr>
        <p:spPr>
          <a:xfrm>
            <a:off x="1295400" y="2895600"/>
            <a:ext cx="2247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 smtClean="0"/>
              <a:t># of ‘2.5 men’ Episodes Watch</a:t>
            </a:r>
            <a:endParaRPr lang="en-US" sz="1200" b="0" dirty="0"/>
          </a:p>
        </p:txBody>
      </p:sp>
      <p:sp>
        <p:nvSpPr>
          <p:cNvPr id="129" name="TextBox 128"/>
          <p:cNvSpPr txBox="1"/>
          <p:nvPr/>
        </p:nvSpPr>
        <p:spPr>
          <a:xfrm>
            <a:off x="4648200" y="12954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Output: Probability of developing lung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30665"/>
      </p:ext>
    </p:extLst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“Correlation  does not imply Causation”</a:t>
            </a:r>
          </a:p>
          <a:p>
            <a:pPr lvl="1"/>
            <a:r>
              <a:rPr lang="en-US" dirty="0" smtClean="0"/>
              <a:t>Cancer causes smoking!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Possible reasons for correlation of ‘A’ and ‘B’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‘A’ causes ‘B’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‘B’ causes ‘A’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By chance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Third-party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Self-reinforcing or vicious circle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04800" y="4876800"/>
            <a:ext cx="3352800" cy="685800"/>
          </a:xfrm>
          <a:prstGeom prst="rect">
            <a:avLst/>
          </a:prstGeom>
          <a:noFill/>
          <a:ln>
            <a:solidFill>
              <a:srgbClr val="FF0000"/>
            </a:solidFill>
            <a:headEnd type="stealth" w="med" len="med"/>
            <a:tailEnd type="stealth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7343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Correlation Coefficient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When conducting sensitivity analysis on multiple input parameters, we need to remove the affects of the other input parameters within our correlation statistics.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This is done using the ‘</a:t>
            </a:r>
            <a:r>
              <a:rPr lang="en-US" b="1" dirty="0" smtClean="0"/>
              <a:t>Partial Correlation Coefficient</a:t>
            </a:r>
            <a:r>
              <a:rPr lang="en-US" dirty="0" smtClean="0"/>
              <a:t>’.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23753"/>
      </p:ext>
    </p:extLst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Correlation Coefficient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‘Partial Correlation Coefficient’ is quite difficult to determine, we are going to take the matrix approach.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There are other approaches.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They are just as hard!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12429"/>
      </p:ext>
    </p:extLst>
  </p:cSld>
  <p:clrMapOvr>
    <a:masterClrMapping/>
  </p:clrMapOvr>
  <p:transition spd="slow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Correlation Coefficient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Determine the ‘Correlation Matrix’ C = {</a:t>
            </a:r>
            <a:r>
              <a:rPr lang="en-US" dirty="0" err="1" smtClean="0"/>
              <a:t>r</a:t>
            </a:r>
            <a:r>
              <a:rPr lang="en-US" baseline="-25000" dirty="0" err="1" smtClean="0"/>
              <a:t>ij</a:t>
            </a:r>
            <a:r>
              <a:rPr lang="en-US" dirty="0" smtClean="0"/>
              <a:t>} for all variables including the output variable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Determine the inverse of C.   B = C</a:t>
            </a:r>
            <a:r>
              <a:rPr lang="en-US" baseline="30000" dirty="0" smtClean="0"/>
              <a:t>-1</a:t>
            </a:r>
          </a:p>
          <a:p>
            <a:pPr marL="914400" lvl="1" indent="-514350"/>
            <a:r>
              <a:rPr lang="en-US" dirty="0" smtClean="0"/>
              <a:t>Matrix Inverses are tricky things</a:t>
            </a:r>
          </a:p>
          <a:p>
            <a:pPr marL="914400" lvl="1" indent="-514350"/>
            <a:r>
              <a:rPr lang="en-US" dirty="0" smtClean="0"/>
              <a:t>Can be done in MS Excel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Partial Correlation Coefficient between the </a:t>
            </a:r>
            <a:r>
              <a:rPr lang="en-US" dirty="0" err="1" smtClean="0"/>
              <a:t>i-th</a:t>
            </a:r>
            <a:r>
              <a:rPr lang="en-US" dirty="0" smtClean="0"/>
              <a:t> and j-</a:t>
            </a:r>
            <a:r>
              <a:rPr lang="en-US" dirty="0" err="1" smtClean="0"/>
              <a:t>th</a:t>
            </a:r>
            <a:r>
              <a:rPr lang="en-US" dirty="0" smtClean="0"/>
              <a:t> variable is: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124200" y="5334000"/>
          <a:ext cx="1676400" cy="1108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3" imgW="749160" imgH="495000" progId="">
                  <p:embed/>
                </p:oleObj>
              </mc:Choice>
              <mc:Fallback>
                <p:oleObj name="Equation" r:id="rId3" imgW="749160" imgH="49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334000"/>
                        <a:ext cx="1676400" cy="11081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100547"/>
      </p:ext>
    </p:extLst>
  </p:cSld>
  <p:clrMapOvr>
    <a:masterClrMapping/>
  </p:clrMapOvr>
  <p:transition spd="slow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pic>
        <p:nvPicPr>
          <p:cNvPr id="1034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95400"/>
            <a:ext cx="6547746" cy="413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2805651"/>
      </p:ext>
    </p:extLst>
  </p:cSld>
  <p:clrMapOvr>
    <a:masterClrMapping/>
  </p:clrMapOvr>
  <p:transition spd="slow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1371600"/>
            <a:ext cx="831699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24138849"/>
      </p:ext>
    </p:extLst>
  </p:cSld>
  <p:clrMapOvr>
    <a:masterClrMapping/>
  </p:clrMapOvr>
  <p:transition spd="slow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Statistic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As will normal Pearson’s correlation, there is a requirement to conduct a test to see: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H0:  There is NO partial correlation between the input parameter and the output parameter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01331"/>
      </p:ext>
    </p:extLst>
  </p:cSld>
  <p:clrMapOvr>
    <a:masterClrMapping/>
  </p:clrMapOvr>
  <p:transition spd="slow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Statistic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066799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If X and Y are uncorrelated</a:t>
            </a:r>
            <a:r>
              <a:rPr lang="en-US" dirty="0" smtClean="0"/>
              <a:t>, the </a:t>
            </a:r>
            <a:r>
              <a:rPr lang="en-US" i="1" dirty="0" smtClean="0"/>
              <a:t>sample correlation coefficient ‘r’ </a:t>
            </a:r>
            <a:r>
              <a:rPr lang="en-US" dirty="0" smtClean="0"/>
              <a:t>from a sample of ‘n’, then: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43200" y="2819400"/>
          <a:ext cx="1981200" cy="250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3" imgW="723600" imgH="914400" progId="">
                  <p:embed/>
                </p:oleObj>
              </mc:Choice>
              <mc:Fallback>
                <p:oleObj name="Equation" r:id="rId3" imgW="723600" imgH="914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819400"/>
                        <a:ext cx="1981200" cy="2503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7200" y="990600"/>
          <a:ext cx="416083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5" imgW="2006280" imgH="279360" progId="">
                  <p:embed/>
                </p:oleObj>
              </mc:Choice>
              <mc:Fallback>
                <p:oleObj name="Equation" r:id="rId5" imgW="2006280" imgH="279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990600"/>
                        <a:ext cx="4160838" cy="579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5257800"/>
            <a:ext cx="8229600" cy="1066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 a two-tailed test,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 need consider is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3200" b="0" i="0" kern="0" noProof="0" dirty="0" smtClean="0">
                <a:latin typeface="+mn-lt"/>
              </a:rPr>
              <a:t>P(|</a:t>
            </a:r>
            <a:r>
              <a:rPr lang="en-US" sz="3200" b="0" i="0" kern="0" noProof="0" dirty="0" smtClean="0">
                <a:latin typeface="+mn-lt"/>
                <a:sym typeface="Symbol"/>
              </a:rPr>
              <a:t>T| &gt;|t|)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5400" y="1066800"/>
            <a:ext cx="3146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sym typeface="Symbol"/>
              </a:rPr>
              <a:t> Dodgy Assumption</a:t>
            </a:r>
            <a:endParaRPr lang="en-US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9480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Hold 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is just the same test as for normal correlation!</a:t>
            </a:r>
          </a:p>
          <a:p>
            <a:r>
              <a:rPr lang="en-US" dirty="0" smtClean="0"/>
              <a:t>Theory goes that if removed all outside influences that just normal correlation</a:t>
            </a:r>
          </a:p>
          <a:p>
            <a:pPr lvl="1"/>
            <a:r>
              <a:rPr lang="en-US" dirty="0" smtClean="0"/>
              <a:t>A little dodgy assumption</a:t>
            </a:r>
          </a:p>
          <a:p>
            <a:pPr lvl="1"/>
            <a:r>
              <a:rPr lang="en-US" dirty="0" smtClean="0"/>
              <a:t>But PCC doesn’t have own test statistic</a:t>
            </a:r>
          </a:p>
          <a:p>
            <a:endParaRPr lang="en-US" dirty="0" smtClean="0"/>
          </a:p>
          <a:p>
            <a:r>
              <a:rPr lang="en-US" dirty="0" smtClean="0"/>
              <a:t>Can at least take into account other variables!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830643"/>
      </p:ext>
    </p:extLst>
  </p:cSld>
  <p:clrMapOvr>
    <a:masterClrMapping/>
  </p:clrMapOvr>
  <p:transition spd="slow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Statistic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066799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If X and Y are uncorrelated</a:t>
            </a:r>
            <a:r>
              <a:rPr lang="en-US" dirty="0" smtClean="0"/>
              <a:t>, the </a:t>
            </a:r>
            <a:r>
              <a:rPr lang="en-US" i="1" dirty="0" smtClean="0"/>
              <a:t>sample correlation coefficient ‘r’ </a:t>
            </a:r>
            <a:r>
              <a:rPr lang="en-US" dirty="0" smtClean="0"/>
              <a:t>from a sample of ‘n’, then: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892300" y="2751138"/>
          <a:ext cx="3684588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Equation" r:id="rId3" imgW="1346040" imgH="965160" progId="">
                  <p:embed/>
                </p:oleObj>
              </mc:Choice>
              <mc:Fallback>
                <p:oleObj name="Equation" r:id="rId3" imgW="1346040" imgH="9651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2751138"/>
                        <a:ext cx="3684588" cy="264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7200" y="990600"/>
          <a:ext cx="416083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Equation" r:id="rId5" imgW="2006280" imgH="279360" progId="">
                  <p:embed/>
                </p:oleObj>
              </mc:Choice>
              <mc:Fallback>
                <p:oleObj name="Equation" r:id="rId5" imgW="2006280" imgH="279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990600"/>
                        <a:ext cx="4160838" cy="579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5257800"/>
            <a:ext cx="8229600" cy="1066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3200" b="0" i="0" kern="0" dirty="0" smtClean="0">
                <a:latin typeface="+mn-lt"/>
              </a:rPr>
              <a:t>m := # of input parameters (not including single Output parameter)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5400" y="1066800"/>
            <a:ext cx="3146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0000"/>
                </a:solidFill>
                <a:sym typeface="Symbol"/>
              </a:rPr>
              <a:t> Dodgy Assumption</a:t>
            </a:r>
            <a:endParaRPr lang="en-US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1440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Fast Food Restaurant</a:t>
            </a:r>
            <a:endParaRPr lang="en-US" dirty="0"/>
          </a:p>
        </p:txBody>
      </p:sp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1219200"/>
            <a:ext cx="854501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60828" y="5105400"/>
            <a:ext cx="82734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really a surprise! I get all errors for my test statistic</a:t>
            </a:r>
          </a:p>
          <a:p>
            <a:r>
              <a:rPr lang="en-US" dirty="0" smtClean="0"/>
              <a:t>Because my sample size is too 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26280"/>
      </p:ext>
    </p:extLst>
  </p:cSld>
  <p:clrMapOvr>
    <a:masterClrMapping/>
  </p:clrMapOvr>
  <p:transition spd="slow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</a:t>
            </a:r>
            <a:r>
              <a:rPr lang="en-US" dirty="0"/>
              <a:t>Example: Fast Food Restaurant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45477"/>
      </p:ext>
    </p:extLst>
  </p:cSld>
  <p:clrMapOvr>
    <a:masterClrMapping/>
  </p:clrMapOvr>
  <p:transition spd="slow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the sample size to 10.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Repeated the LHS and PCC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787264"/>
      </p:ext>
    </p:extLst>
  </p:cSld>
  <p:clrMapOvr>
    <a:masterClrMapping/>
  </p:clrMapOvr>
  <p:transition spd="slow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Fast Food Restaurant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717036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778914"/>
      </p:ext>
    </p:extLst>
  </p:cSld>
  <p:clrMapOvr>
    <a:masterClrMapping/>
  </p:clrMapOvr>
  <p:transition spd="slow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Matrix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447800"/>
            <a:ext cx="817349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306536"/>
      </p:ext>
    </p:extLst>
  </p:cSld>
  <p:clrMapOvr>
    <a:masterClrMapping/>
  </p:clrMapOvr>
  <p:transition spd="slow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Fast Food Restaurant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143000"/>
            <a:ext cx="8082507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102986"/>
      </p:ext>
    </p:extLst>
  </p:cSld>
  <p:clrMapOvr>
    <a:masterClrMapping/>
  </p:clrMapOvr>
  <p:transition spd="slow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Fast Food Restaurant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32647"/>
            <a:ext cx="8493953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525534"/>
      </p:ext>
    </p:extLst>
  </p:cSld>
  <p:clrMapOvr>
    <a:masterClrMapping/>
  </p:clrMapOvr>
  <p:transition spd="slow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Fast Food Restaurant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173492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792958"/>
      </p:ext>
    </p:extLst>
  </p:cSld>
  <p:clrMapOvr>
    <a:masterClrMapping/>
  </p:clrMapOvr>
  <p:transition spd="slow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5486400" y="5943600"/>
            <a:ext cx="3429000" cy="9144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Fast Food Restaurant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77" y="914400"/>
            <a:ext cx="6826623" cy="2800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59" y="3810000"/>
            <a:ext cx="6822142" cy="293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060024"/>
      </p:ext>
    </p:extLst>
  </p:cSld>
  <p:clrMapOvr>
    <a:masterClrMapping/>
  </p:clrMapOvr>
  <p:transition spd="slow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why the weird results with “maximum </a:t>
            </a:r>
            <a:r>
              <a:rPr lang="en-US" dirty="0" err="1" smtClean="0"/>
              <a:t>maximum</a:t>
            </a:r>
            <a:r>
              <a:rPr lang="en-US" dirty="0" smtClean="0"/>
              <a:t> queue length?”</a:t>
            </a:r>
          </a:p>
          <a:p>
            <a:pPr lvl="1"/>
            <a:r>
              <a:rPr lang="en-US" dirty="0" smtClean="0"/>
              <a:t>Consider example 3 where we remove Average maximum queue length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281480"/>
      </p:ext>
    </p:extLst>
  </p:cSld>
  <p:clrMapOvr>
    <a:masterClrMapping/>
  </p:clrMapOvr>
  <p:transition spd="slow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Example</a:t>
            </a:r>
            <a:r>
              <a:rPr lang="en-US" dirty="0"/>
              <a:t>: Fast Food Restaurant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993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Matrix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447800"/>
            <a:ext cx="817349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381000" y="3505200"/>
            <a:ext cx="8534400" cy="6096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43600" y="1501588"/>
            <a:ext cx="1371600" cy="3299012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4340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Fast Food Restaurant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128713"/>
            <a:ext cx="5857876" cy="218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962400"/>
            <a:ext cx="5867400" cy="2408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3985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983163"/>
          </a:xfrm>
        </p:spPr>
        <p:txBody>
          <a:bodyPr/>
          <a:lstStyle/>
          <a:p>
            <a:r>
              <a:rPr lang="en-US" dirty="0" smtClean="0"/>
              <a:t>So why the weird results with “maximum </a:t>
            </a:r>
            <a:r>
              <a:rPr lang="en-US" dirty="0" err="1" smtClean="0"/>
              <a:t>maximum</a:t>
            </a:r>
            <a:r>
              <a:rPr lang="en-US" dirty="0" smtClean="0"/>
              <a:t> queue length?”</a:t>
            </a:r>
          </a:p>
          <a:p>
            <a:pPr lvl="1"/>
            <a:endParaRPr lang="en-US" dirty="0"/>
          </a:p>
          <a:p>
            <a:r>
              <a:rPr lang="en-US" dirty="0" smtClean="0"/>
              <a:t>When we remove the effects of “average queue length,” the PCC is as expected. Why?</a:t>
            </a:r>
          </a:p>
          <a:p>
            <a:pPr lvl="1"/>
            <a:r>
              <a:rPr lang="en-US" dirty="0" smtClean="0"/>
              <a:t>Because the original Max </a:t>
            </a:r>
            <a:r>
              <a:rPr lang="en-US" dirty="0" err="1" smtClean="0"/>
              <a:t>Max</a:t>
            </a:r>
            <a:r>
              <a:rPr lang="en-US" dirty="0" smtClean="0"/>
              <a:t> correlation had the effects from the average queue length removed!</a:t>
            </a:r>
          </a:p>
          <a:p>
            <a:r>
              <a:rPr lang="en-US" dirty="0" smtClean="0"/>
              <a:t>SO: Be careful what you include!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501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12546</TotalTime>
  <Pages>27</Pages>
  <Words>3505</Words>
  <Application>Microsoft Office PowerPoint</Application>
  <PresentationFormat>Letter Paper (8.5x11 in)</PresentationFormat>
  <Paragraphs>474</Paragraphs>
  <Slides>91</Slides>
  <Notes>43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3" baseType="lpstr">
      <vt:lpstr>default</vt:lpstr>
      <vt:lpstr>Equation</vt:lpstr>
      <vt:lpstr>PowerPoint Presentation</vt:lpstr>
      <vt:lpstr>Outline</vt:lpstr>
      <vt:lpstr>Sensitivity analysis</vt:lpstr>
      <vt:lpstr>Input Selection</vt:lpstr>
      <vt:lpstr>Sensitivity Analysis</vt:lpstr>
      <vt:lpstr>Sensitivity Analysis</vt:lpstr>
      <vt:lpstr>Sensitivity Analysis</vt:lpstr>
      <vt:lpstr>Sensitivity Analysis</vt:lpstr>
      <vt:lpstr>Chaos Theory</vt:lpstr>
      <vt:lpstr>Chaos Theory</vt:lpstr>
      <vt:lpstr>For Want of a Nail</vt:lpstr>
      <vt:lpstr>PowerPoint Presentation</vt:lpstr>
      <vt:lpstr>Sensitivity Analysis</vt:lpstr>
      <vt:lpstr>Example</vt:lpstr>
      <vt:lpstr>Modern Times</vt:lpstr>
      <vt:lpstr>Modern Times</vt:lpstr>
      <vt:lpstr>Multiple Input Variables</vt:lpstr>
      <vt:lpstr>Application Areas</vt:lpstr>
      <vt:lpstr>Linear Programming</vt:lpstr>
      <vt:lpstr>Sensitivity Analysis</vt:lpstr>
      <vt:lpstr>Sampling</vt:lpstr>
      <vt:lpstr>Multiple Input Variables</vt:lpstr>
      <vt:lpstr>Example: Fast Food Restaurant</vt:lpstr>
      <vt:lpstr>Example: Input Parameters</vt:lpstr>
      <vt:lpstr>Example: Input Parameters</vt:lpstr>
      <vt:lpstr>The Wrong Way</vt:lpstr>
      <vt:lpstr>Sampling</vt:lpstr>
      <vt:lpstr>Latin Hypercube Sampling</vt:lpstr>
      <vt:lpstr>Latin Hypercube Sampling</vt:lpstr>
      <vt:lpstr>Papers</vt:lpstr>
      <vt:lpstr>Latin Hypercube Sampling</vt:lpstr>
      <vt:lpstr>Hypercube</vt:lpstr>
      <vt:lpstr>LHS Mechanism</vt:lpstr>
      <vt:lpstr>LHS Mechanism</vt:lpstr>
      <vt:lpstr>Example: Fast Food Restaurant</vt:lpstr>
      <vt:lpstr>LHS Mechanism</vt:lpstr>
      <vt:lpstr>Example: Fast Food Restaurant</vt:lpstr>
      <vt:lpstr>LHS Mechanism</vt:lpstr>
      <vt:lpstr>Example: Fast Food Restaurant</vt:lpstr>
      <vt:lpstr>LHS Mechanism</vt:lpstr>
      <vt:lpstr>Example: Fast Food Restaurant</vt:lpstr>
      <vt:lpstr>LHS Mechanism</vt:lpstr>
      <vt:lpstr>Bin Combinations</vt:lpstr>
      <vt:lpstr>Bin Combinations</vt:lpstr>
      <vt:lpstr>Example: Fast Food Restaurant</vt:lpstr>
      <vt:lpstr>Questions about Method</vt:lpstr>
      <vt:lpstr>PowerPoint Presentation</vt:lpstr>
      <vt:lpstr>LHS Mechanism</vt:lpstr>
      <vt:lpstr>Example: Fast Food Restaurant</vt:lpstr>
      <vt:lpstr>Choosing input variable Distributions</vt:lpstr>
      <vt:lpstr>Input Variable Distributions</vt:lpstr>
      <vt:lpstr>Choosing Input Distribution</vt:lpstr>
      <vt:lpstr>Choosing Input Distribution</vt:lpstr>
      <vt:lpstr>Choosing Input Distribution</vt:lpstr>
      <vt:lpstr>Choosing Input Distribution</vt:lpstr>
      <vt:lpstr>(Sensitivity) Analysis</vt:lpstr>
      <vt:lpstr>Analysis</vt:lpstr>
      <vt:lpstr>Analysis Approaches</vt:lpstr>
      <vt:lpstr>Analysis Approaches</vt:lpstr>
      <vt:lpstr>Independence</vt:lpstr>
      <vt:lpstr>A check</vt:lpstr>
      <vt:lpstr>Partial Correlation Coefficient (PCC)</vt:lpstr>
      <vt:lpstr>Partial Correlation Coefficient</vt:lpstr>
      <vt:lpstr>Matrix</vt:lpstr>
      <vt:lpstr>Example continued…</vt:lpstr>
      <vt:lpstr>Correlation does not imply causation!</vt:lpstr>
      <vt:lpstr>Causation</vt:lpstr>
      <vt:lpstr>Partial Correlation Coefficient</vt:lpstr>
      <vt:lpstr>Partial Correlation Coefficient</vt:lpstr>
      <vt:lpstr>Partial Correlation Coefficient</vt:lpstr>
      <vt:lpstr>Example: Fast Food Restaurant</vt:lpstr>
      <vt:lpstr>Example: Fast Food Restaurant</vt:lpstr>
      <vt:lpstr>Test Statistic</vt:lpstr>
      <vt:lpstr>Test Statistic</vt:lpstr>
      <vt:lpstr>Hold On!</vt:lpstr>
      <vt:lpstr>Test Statistic</vt:lpstr>
      <vt:lpstr>Example: Fast Food Restaurant</vt:lpstr>
      <vt:lpstr>Second Example: Fast Food Restaurant</vt:lpstr>
      <vt:lpstr>Second Example</vt:lpstr>
      <vt:lpstr>Example: Fast Food Restaurant</vt:lpstr>
      <vt:lpstr>Correlation Matrix</vt:lpstr>
      <vt:lpstr>Example: Fast Food Restaurant</vt:lpstr>
      <vt:lpstr>Example: Fast Food Restaurant</vt:lpstr>
      <vt:lpstr>Example: Fast Food Restaurant</vt:lpstr>
      <vt:lpstr>Example: Fast Food Restaurant</vt:lpstr>
      <vt:lpstr>Question</vt:lpstr>
      <vt:lpstr>Third Example: Fast Food Restaurant</vt:lpstr>
      <vt:lpstr>Correlation Matrix</vt:lpstr>
      <vt:lpstr>Example: Fast Food Restaurant</vt:lpstr>
      <vt:lpstr>Question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Andrew J. Collins</cp:lastModifiedBy>
  <cp:revision>980</cp:revision>
  <cp:lastPrinted>2001-01-11T18:30:50Z</cp:lastPrinted>
  <dcterms:created xsi:type="dcterms:W3CDTF">1997-04-26T13:28:52Z</dcterms:created>
  <dcterms:modified xsi:type="dcterms:W3CDTF">2014-06-10T17:23:16Z</dcterms:modified>
</cp:coreProperties>
</file>