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523" r:id="rId2"/>
    <p:sldId id="714" r:id="rId3"/>
    <p:sldId id="735" r:id="rId4"/>
    <p:sldId id="728" r:id="rId5"/>
    <p:sldId id="733" r:id="rId6"/>
    <p:sldId id="734" r:id="rId7"/>
    <p:sldId id="727" r:id="rId8"/>
    <p:sldId id="739" r:id="rId9"/>
    <p:sldId id="725" r:id="rId10"/>
    <p:sldId id="737" r:id="rId11"/>
    <p:sldId id="726" r:id="rId12"/>
    <p:sldId id="738" r:id="rId13"/>
    <p:sldId id="729" r:id="rId14"/>
    <p:sldId id="730" r:id="rId15"/>
    <p:sldId id="740" r:id="rId16"/>
    <p:sldId id="742" r:id="rId17"/>
    <p:sldId id="741" r:id="rId18"/>
    <p:sldId id="743" r:id="rId19"/>
    <p:sldId id="744" r:id="rId20"/>
    <p:sldId id="724" r:id="rId21"/>
    <p:sldId id="745" r:id="rId22"/>
    <p:sldId id="752" r:id="rId23"/>
    <p:sldId id="715" r:id="rId24"/>
    <p:sldId id="747" r:id="rId25"/>
    <p:sldId id="749" r:id="rId26"/>
    <p:sldId id="719" r:id="rId27"/>
    <p:sldId id="720" r:id="rId28"/>
    <p:sldId id="721" r:id="rId29"/>
    <p:sldId id="723" r:id="rId30"/>
    <p:sldId id="751" r:id="rId31"/>
    <p:sldId id="750" r:id="rId32"/>
    <p:sldId id="712" r:id="rId33"/>
  </p:sldIdLst>
  <p:sldSz cx="9144000" cy="6858000" type="letter"/>
  <p:notesSz cx="68580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9" autoAdjust="0"/>
    <p:restoredTop sz="79957" autoAdjust="0"/>
  </p:normalViewPr>
  <p:slideViewPr>
    <p:cSldViewPr>
      <p:cViewPr>
        <p:scale>
          <a:sx n="66" d="100"/>
          <a:sy n="66" d="100"/>
        </p:scale>
        <p:origin x="-2117" y="-264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15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605" y="4414838"/>
            <a:ext cx="5034791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60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895: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Topic </a:t>
            </a:r>
            <a:r>
              <a:rPr lang="en-US" sz="3600" dirty="0" smtClean="0">
                <a:solidFill>
                  <a:srgbClr val="0033CC"/>
                </a:solidFill>
              </a:rPr>
              <a:t>6 </a:t>
            </a:r>
            <a:r>
              <a:rPr lang="en-US" sz="3600" dirty="0" smtClean="0">
                <a:solidFill>
                  <a:srgbClr val="0033CC"/>
                </a:solidFill>
              </a:rPr>
              <a:t>– Output Analysis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Norms</a:t>
            </a:r>
          </a:p>
          <a:p>
            <a:pPr>
              <a:defRPr/>
            </a:pPr>
            <a:r>
              <a:rPr lang="en-US" sz="2800" dirty="0" err="1" smtClean="0"/>
              <a:t>Voronoi</a:t>
            </a:r>
            <a:r>
              <a:rPr lang="en-US" sz="2800" dirty="0" smtClean="0"/>
              <a:t> Diagrams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Cluster Analysis</a:t>
            </a:r>
          </a:p>
          <a:p>
            <a:pPr>
              <a:defRPr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Multivariate Regression (extra)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err="1" smtClean="0"/>
              <a:t>NOrms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588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n-dimensional vector </a:t>
            </a:r>
            <a:r>
              <a:rPr lang="en-US" b="1" dirty="0" smtClean="0"/>
              <a:t>x</a:t>
            </a:r>
            <a:r>
              <a:rPr lang="en-US" dirty="0" smtClean="0"/>
              <a:t>, mathematics uses 3 standards ways, called norms, to measure its distance from zero:</a:t>
            </a:r>
          </a:p>
          <a:p>
            <a:r>
              <a:rPr lang="en-US" dirty="0" smtClean="0"/>
              <a:t>Manhattan norm or L</a:t>
            </a:r>
            <a:r>
              <a:rPr lang="en-US" baseline="30000" dirty="0" smtClean="0"/>
              <a:t>1</a:t>
            </a:r>
            <a:r>
              <a:rPr lang="en-US" dirty="0" smtClean="0"/>
              <a:t>-norm</a:t>
            </a:r>
          </a:p>
          <a:p>
            <a:r>
              <a:rPr lang="en-US" dirty="0" smtClean="0"/>
              <a:t>Euclidean norm or L</a:t>
            </a:r>
            <a:r>
              <a:rPr lang="en-US" baseline="30000" dirty="0" smtClean="0"/>
              <a:t>2</a:t>
            </a:r>
            <a:r>
              <a:rPr lang="en-US" dirty="0" smtClean="0"/>
              <a:t>-norm</a:t>
            </a:r>
          </a:p>
          <a:p>
            <a:r>
              <a:rPr lang="en-US" dirty="0" smtClean="0"/>
              <a:t>Maximum norm or L</a:t>
            </a:r>
            <a:r>
              <a:rPr lang="en-US" baseline="30000" dirty="0" smtClean="0">
                <a:sym typeface="Symbol"/>
              </a:rPr>
              <a:t></a:t>
            </a:r>
            <a:r>
              <a:rPr lang="en-US" dirty="0" smtClean="0"/>
              <a:t>-norm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smtClean="0"/>
              <a:t>L</a:t>
            </a:r>
            <a:r>
              <a:rPr lang="en-US" baseline="30000" dirty="0" smtClean="0"/>
              <a:t>2</a:t>
            </a:r>
            <a:r>
              <a:rPr lang="en-US" dirty="0" smtClean="0"/>
              <a:t>-norm is the most commonly used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6490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Manhattan norm or L1-norm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			</a:t>
            </a:r>
            <a:r>
              <a:rPr lang="en-US" b="1" dirty="0">
                <a:sym typeface="Symbol"/>
              </a:rPr>
              <a:t>x</a:t>
            </a:r>
            <a:r>
              <a:rPr lang="en-US" dirty="0">
                <a:sym typeface="Symbol"/>
              </a:rPr>
              <a:t></a:t>
            </a:r>
            <a:r>
              <a:rPr lang="en-US" baseline="-25000" dirty="0">
                <a:sym typeface="Symbol"/>
              </a:rPr>
              <a:t>1</a:t>
            </a:r>
            <a:r>
              <a:rPr lang="en-US" dirty="0">
                <a:sym typeface="Symbol"/>
              </a:rPr>
              <a:t> = </a:t>
            </a:r>
            <a:r>
              <a:rPr lang="en-US" dirty="0" smtClean="0">
                <a:sym typeface="Symbol"/>
              </a:rPr>
              <a:t></a:t>
            </a:r>
            <a:r>
              <a:rPr lang="en-US" dirty="0">
                <a:sym typeface="Symbol"/>
              </a:rPr>
              <a:t> </a:t>
            </a:r>
            <a:r>
              <a:rPr lang="en-US" dirty="0" smtClean="0">
                <a:sym typeface="Symbol"/>
              </a:rPr>
              <a:t>x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</a:t>
            </a:r>
          </a:p>
          <a:p>
            <a:endParaRPr lang="en-US" dirty="0" smtClean="0"/>
          </a:p>
          <a:p>
            <a:r>
              <a:rPr lang="en-US" dirty="0" smtClean="0"/>
              <a:t>Euclidean norm or L2-norm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			</a:t>
            </a:r>
            <a:r>
              <a:rPr lang="en-US" b="1" dirty="0">
                <a:sym typeface="Symbol"/>
              </a:rPr>
              <a:t>x</a:t>
            </a:r>
            <a:r>
              <a:rPr lang="en-US" dirty="0" smtClean="0">
                <a:sym typeface="Symbol"/>
              </a:rPr>
              <a:t>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= </a:t>
            </a:r>
            <a:r>
              <a:rPr lang="en-US" dirty="0" smtClean="0">
                <a:sym typeface="Symbol"/>
              </a:rPr>
              <a:t>( (x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)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)</a:t>
            </a:r>
            <a:r>
              <a:rPr lang="en-US" baseline="30000" dirty="0" smtClean="0">
                <a:sym typeface="Symbol"/>
              </a:rPr>
              <a:t>0.5</a:t>
            </a:r>
            <a:endParaRPr lang="en-US" baseline="30000" dirty="0"/>
          </a:p>
          <a:p>
            <a:endParaRPr lang="en-US" dirty="0" smtClean="0"/>
          </a:p>
          <a:p>
            <a:r>
              <a:rPr lang="en-US" dirty="0" smtClean="0"/>
              <a:t>Maximum norm or L</a:t>
            </a:r>
            <a:r>
              <a:rPr lang="en-US" dirty="0" smtClean="0">
                <a:sym typeface="Symbol"/>
              </a:rPr>
              <a:t></a:t>
            </a:r>
            <a:r>
              <a:rPr lang="en-US" dirty="0" smtClean="0"/>
              <a:t>-norm</a:t>
            </a:r>
          </a:p>
          <a:p>
            <a:pPr marL="0" indent="0">
              <a:buNone/>
            </a:pPr>
            <a:r>
              <a:rPr lang="en-US" dirty="0">
                <a:sym typeface="Symbol"/>
              </a:rPr>
              <a:t>	</a:t>
            </a:r>
            <a:r>
              <a:rPr lang="en-US" dirty="0" smtClean="0">
                <a:sym typeface="Symbol"/>
              </a:rPr>
              <a:t>		</a:t>
            </a:r>
            <a:r>
              <a:rPr lang="en-US" b="1" dirty="0">
                <a:sym typeface="Symbol"/>
              </a:rPr>
              <a:t>x</a:t>
            </a:r>
            <a:r>
              <a:rPr lang="en-US" dirty="0" smtClean="0">
                <a:sym typeface="Symbol"/>
              </a:rPr>
              <a:t></a:t>
            </a:r>
            <a:r>
              <a:rPr lang="en-US" baseline="-25000" dirty="0" smtClean="0">
                <a:sym typeface="Symbol"/>
              </a:rPr>
              <a:t>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= </a:t>
            </a:r>
            <a:r>
              <a:rPr lang="en-US" dirty="0" smtClean="0">
                <a:sym typeface="Symbol"/>
              </a:rPr>
              <a:t>max{</a:t>
            </a:r>
            <a:r>
              <a:rPr lang="en-US" dirty="0">
                <a:sym typeface="Symbol"/>
              </a:rPr>
              <a:t></a:t>
            </a:r>
            <a:r>
              <a:rPr lang="en-US" dirty="0" smtClean="0">
                <a:sym typeface="Symbol"/>
              </a:rPr>
              <a:t>x</a:t>
            </a:r>
            <a:r>
              <a:rPr lang="en-US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, </a:t>
            </a:r>
            <a:r>
              <a:rPr lang="en-US" dirty="0">
                <a:sym typeface="Symbol"/>
              </a:rPr>
              <a:t></a:t>
            </a:r>
            <a:r>
              <a:rPr lang="en-US" dirty="0" smtClean="0">
                <a:sym typeface="Symbol"/>
              </a:rPr>
              <a:t>x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, …., </a:t>
            </a:r>
            <a:r>
              <a:rPr lang="en-US" dirty="0">
                <a:sym typeface="Symbol"/>
              </a:rPr>
              <a:t></a:t>
            </a:r>
            <a:r>
              <a:rPr lang="en-US" dirty="0" err="1" smtClean="0">
                <a:sym typeface="Symbol"/>
              </a:rPr>
              <a:t>x</a:t>
            </a:r>
            <a:r>
              <a:rPr lang="en-US" baseline="-25000" dirty="0" err="1" smtClean="0">
                <a:sym typeface="Symbol"/>
              </a:rPr>
              <a:t>n</a:t>
            </a:r>
            <a:r>
              <a:rPr lang="en-US" dirty="0" smtClean="0">
                <a:sym typeface="Symbol"/>
              </a:rPr>
              <a:t>}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0999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Distance between points for p-norm? Easy, just use:</a:t>
            </a:r>
          </a:p>
          <a:p>
            <a:r>
              <a:rPr lang="en-US" dirty="0">
                <a:sym typeface="Symbol"/>
              </a:rPr>
              <a:t></a:t>
            </a:r>
            <a:r>
              <a:rPr lang="en-US" b="1" dirty="0" smtClean="0">
                <a:sym typeface="Symbol"/>
              </a:rPr>
              <a:t>x</a:t>
            </a:r>
            <a:r>
              <a:rPr lang="en-US" dirty="0" smtClean="0">
                <a:sym typeface="Symbol"/>
              </a:rPr>
              <a:t>-</a:t>
            </a:r>
            <a:r>
              <a:rPr lang="en-US" b="1" dirty="0" smtClean="0">
                <a:sym typeface="Symbol"/>
              </a:rPr>
              <a:t>y</a:t>
            </a:r>
            <a:r>
              <a:rPr lang="en-US" dirty="0" smtClean="0">
                <a:sym typeface="Symbol"/>
              </a:rPr>
              <a:t></a:t>
            </a:r>
            <a:r>
              <a:rPr lang="en-US" baseline="-25000" dirty="0" smtClean="0">
                <a:sym typeface="Symbol"/>
              </a:rPr>
              <a:t>p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will be using L</a:t>
            </a:r>
            <a:r>
              <a:rPr lang="en-US" baseline="30000" dirty="0" smtClean="0"/>
              <a:t>2</a:t>
            </a:r>
            <a:r>
              <a:rPr lang="en-US" dirty="0" smtClean="0"/>
              <a:t>-norm unless otherwise stated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823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err="1" smtClean="0"/>
              <a:t>Voronoi</a:t>
            </a:r>
            <a:r>
              <a:rPr lang="en-US" dirty="0" smtClean="0"/>
              <a:t> </a:t>
            </a:r>
            <a:r>
              <a:rPr lang="en-US" dirty="0" err="1" smtClean="0"/>
              <a:t>DiAgrams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8268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Georgy</a:t>
            </a:r>
            <a:r>
              <a:rPr lang="en-US" dirty="0"/>
              <a:t> </a:t>
            </a:r>
            <a:r>
              <a:rPr lang="en-US" dirty="0" err="1" smtClean="0"/>
              <a:t>Voronoy</a:t>
            </a:r>
            <a:r>
              <a:rPr lang="en-US" dirty="0" smtClean="0"/>
              <a:t> (1868-1908)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Voronoi</a:t>
            </a:r>
            <a:r>
              <a:rPr lang="en-US" dirty="0" smtClean="0"/>
              <a:t> diagrams are a way of visually splitting up a 2-D space based on the location of certain points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approaches creates polygon around each point which indicates all locations which are closest to that point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Voronoi</a:t>
            </a:r>
            <a:r>
              <a:rPr lang="en-US" dirty="0" smtClean="0"/>
              <a:t> Diagrams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803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6324600" cy="5302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95300" y="190500"/>
            <a:ext cx="82296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b="0" i="0" kern="0" dirty="0" err="1" smtClean="0">
                <a:solidFill>
                  <a:schemeClr val="accent1">
                    <a:lumMod val="75000"/>
                  </a:schemeClr>
                </a:solidFill>
              </a:rPr>
              <a:t>Voronoi</a:t>
            </a:r>
            <a:r>
              <a:rPr lang="en-US" b="0" i="0" kern="0" dirty="0" smtClean="0">
                <a:solidFill>
                  <a:schemeClr val="accent1">
                    <a:lumMod val="75000"/>
                  </a:schemeClr>
                </a:solidFill>
              </a:rPr>
              <a:t> Diagram</a:t>
            </a:r>
            <a:endParaRPr lang="en-US" b="0" i="0" kern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076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Examples of use could be:</a:t>
            </a:r>
          </a:p>
          <a:p>
            <a:r>
              <a:rPr lang="en-US" dirty="0" smtClean="0"/>
              <a:t>Potential Catchment areas for supermarkets</a:t>
            </a:r>
          </a:p>
          <a:p>
            <a:r>
              <a:rPr lang="en-US" dirty="0" smtClean="0"/>
              <a:t>Determining the catchment area for polling stations</a:t>
            </a:r>
          </a:p>
          <a:p>
            <a:r>
              <a:rPr lang="en-US" dirty="0" smtClean="0"/>
              <a:t>Determining the location of cellphone towers</a:t>
            </a:r>
          </a:p>
          <a:p>
            <a:r>
              <a:rPr lang="en-US" dirty="0" smtClean="0"/>
              <a:t>Determining the rainfall in a area based on a limited number of collection points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Voronoi</a:t>
            </a:r>
            <a:r>
              <a:rPr lang="en-US" dirty="0" smtClean="0"/>
              <a:t> Diagrams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5634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03213"/>
            <a:ext cx="7429500" cy="625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9125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Ever noticed that similar types of stores tend to be near each other, e.g., hardware stores, garages,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Apart from a area become known for some industry, e.g., used car area, why else might shops wanted to be close to each other?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Why might you want to use the L</a:t>
            </a:r>
            <a:r>
              <a:rPr lang="en-US" baseline="30000" dirty="0" smtClean="0"/>
              <a:t>1</a:t>
            </a:r>
            <a:r>
              <a:rPr lang="en-US" dirty="0" smtClean="0"/>
              <a:t>-norm?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Voronoi</a:t>
            </a:r>
            <a:r>
              <a:rPr lang="en-US" dirty="0" smtClean="0"/>
              <a:t> Diagrams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077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Cluster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032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Cluster Analysis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Cluster Analysis is an exploratory statistical method for splitting data into groups.</a:t>
            </a:r>
          </a:p>
          <a:p>
            <a:r>
              <a:rPr lang="en-US" dirty="0" smtClean="0"/>
              <a:t>There are two main approaches:</a:t>
            </a:r>
          </a:p>
          <a:p>
            <a:pPr lvl="1"/>
            <a:r>
              <a:rPr lang="en-US" dirty="0" smtClean="0"/>
              <a:t>Hierarchical Clustering</a:t>
            </a:r>
          </a:p>
          <a:p>
            <a:pPr lvl="1"/>
            <a:r>
              <a:rPr lang="en-US" dirty="0" smtClean="0"/>
              <a:t>K-mean Clustering</a:t>
            </a:r>
          </a:p>
        </p:txBody>
      </p:sp>
    </p:spTree>
    <p:extLst>
      <p:ext uri="{BB962C8B-B14F-4D97-AF65-F5344CB8AC3E}">
        <p14:creationId xmlns:p14="http://schemas.microsoft.com/office/powerpoint/2010/main" val="11812867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Hierarchical clustering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Hierarchical cluster is an iterative approach that builds ups groups of points that are close together, or clustered.</a:t>
            </a:r>
          </a:p>
          <a:p>
            <a:endParaRPr lang="en-US" dirty="0"/>
          </a:p>
          <a:p>
            <a:r>
              <a:rPr lang="en-US" dirty="0" smtClean="0"/>
              <a:t>It is the groups that formed at each iterative step that is of interest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81781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Hierarchical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Content Placeholder 2"/>
              <p:cNvSpPr>
                <a:spLocks noGrp="1"/>
              </p:cNvSpPr>
              <p:nvPr>
                <p:ph idx="1"/>
              </p:nvPr>
            </p:nvSpPr>
            <p:spPr bwMode="auto">
              <a:noFill/>
              <a:ln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dirty="0" smtClean="0"/>
                  <a:t>Distance between a point and a group is the minimum distance of all the distance between the point and a member of the group:</a:t>
                </a:r>
              </a:p>
              <a:p>
                <a:endParaRPr lang="en-US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pt-B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e>
                      </m:d>
                      <m:r>
                        <a:rPr lang="pt-BR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𝐺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09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blipFill rotWithShape="1">
                <a:blip r:embed="rId3"/>
                <a:stretch>
                  <a:fillRect l="-1630" t="-1752"/>
                </a:stretch>
              </a:blipFill>
              <a:ln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5311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Hierarchical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Content Placeholder 2"/>
              <p:cNvSpPr>
                <a:spLocks noGrp="1"/>
              </p:cNvSpPr>
              <p:nvPr>
                <p:ph idx="1"/>
              </p:nvPr>
            </p:nvSpPr>
            <p:spPr bwMode="auto">
              <a:noFill/>
              <a:ln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dirty="0" smtClean="0"/>
                  <a:t>Distance between two groups is the minimum distance of all the distances between a member of the first group and the second group:</a:t>
                </a:r>
              </a:p>
              <a:p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pt-B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e>
                      </m:d>
                      <m:r>
                        <a:rPr lang="pt-BR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limLow>
                                    <m:limLow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𝐺</m:t>
                                      </m:r>
                                    </m:lim>
                                  </m:limLow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09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blipFill rotWithShape="1">
                <a:blip r:embed="rId3"/>
                <a:stretch>
                  <a:fillRect l="-1630" t="-1752"/>
                </a:stretch>
              </a:blipFill>
              <a:ln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35982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Determine which two points are closest and form a group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Determine which two points or groups are closest and form/update a group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Return step two until all point in one group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Track distances and groups at each step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4520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Dendrograms are graphical representations of the results from hierarchical clustering</a:t>
            </a:r>
          </a:p>
          <a:p>
            <a:r>
              <a:rPr lang="en-US" dirty="0" smtClean="0"/>
              <a:t>The graph shows the formation of groups by either connecting two points, a point to an existing group, or two groups</a:t>
            </a:r>
          </a:p>
          <a:p>
            <a:r>
              <a:rPr lang="en-US" dirty="0" smtClean="0"/>
              <a:t>The x-axis shows the discrete points</a:t>
            </a:r>
          </a:p>
          <a:p>
            <a:r>
              <a:rPr lang="en-US" dirty="0" smtClean="0"/>
              <a:t>The y-axis shows the distance the points/groups were connected at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Dendrogram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4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2999"/>
            <a:ext cx="8153400" cy="491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95300" y="190500"/>
            <a:ext cx="82296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b="0" i="0" kern="0" dirty="0">
                <a:solidFill>
                  <a:schemeClr val="accent1">
                    <a:lumMod val="75000"/>
                  </a:schemeClr>
                </a:solidFill>
              </a:rPr>
              <a:t>Dendrogram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469869" y="3094303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9412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/>
              <a:t>Dendrograms are draw in an hierarchical manner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1800" dirty="0" smtClean="0"/>
              <a:t>Connect all points that form a group of two at appropriate distances (in the y-axis)</a:t>
            </a:r>
          </a:p>
          <a:p>
            <a:pPr marL="1314450" lvl="2" indent="-514350"/>
            <a:r>
              <a:rPr lang="en-US" sz="1600" dirty="0" smtClean="0"/>
              <a:t>Reorder data points if overlap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1800" dirty="0"/>
              <a:t>Connect all points that form a group of </a:t>
            </a:r>
            <a:r>
              <a:rPr lang="en-US" sz="1800" dirty="0" smtClean="0"/>
              <a:t>three with a group of two</a:t>
            </a:r>
            <a:endParaRPr lang="en-US" sz="1800" dirty="0"/>
          </a:p>
          <a:p>
            <a:pPr marL="1314450" lvl="2" indent="-514350"/>
            <a:r>
              <a:rPr lang="en-US" sz="1600" dirty="0"/>
              <a:t>Reorder data points if </a:t>
            </a:r>
            <a:r>
              <a:rPr lang="en-US" sz="1600" dirty="0" smtClean="0"/>
              <a:t>overlap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1800" dirty="0"/>
              <a:t>Connect all </a:t>
            </a:r>
            <a:r>
              <a:rPr lang="en-US" sz="1800" dirty="0" smtClean="0"/>
              <a:t>points that </a:t>
            </a:r>
            <a:r>
              <a:rPr lang="en-US" sz="1800" dirty="0"/>
              <a:t>form a group of </a:t>
            </a:r>
            <a:r>
              <a:rPr lang="en-US" sz="1800" dirty="0" smtClean="0"/>
              <a:t>four </a:t>
            </a:r>
            <a:r>
              <a:rPr lang="en-US" sz="1800" dirty="0"/>
              <a:t>with a group of </a:t>
            </a:r>
            <a:r>
              <a:rPr lang="en-US" sz="1800" dirty="0" smtClean="0"/>
              <a:t>three</a:t>
            </a:r>
            <a:endParaRPr lang="en-US" sz="1800" dirty="0"/>
          </a:p>
          <a:p>
            <a:pPr marL="1314450" lvl="2" indent="-514350"/>
            <a:r>
              <a:rPr lang="en-US" sz="1600" dirty="0"/>
              <a:t>Reorder data points if </a:t>
            </a:r>
            <a:r>
              <a:rPr lang="en-US" sz="1600" dirty="0" smtClean="0"/>
              <a:t>overlap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1800" dirty="0"/>
              <a:t>Connect all </a:t>
            </a:r>
            <a:r>
              <a:rPr lang="en-US" sz="1800" dirty="0" smtClean="0"/>
              <a:t>groups of two that </a:t>
            </a:r>
            <a:r>
              <a:rPr lang="en-US" sz="1800" dirty="0"/>
              <a:t>form a group of </a:t>
            </a:r>
            <a:r>
              <a:rPr lang="en-US" sz="1800" dirty="0" smtClean="0"/>
              <a:t>four with another </a:t>
            </a:r>
            <a:r>
              <a:rPr lang="en-US" sz="1800" dirty="0"/>
              <a:t>group of two</a:t>
            </a:r>
          </a:p>
          <a:p>
            <a:pPr marL="1314450" lvl="2" indent="-514350"/>
            <a:r>
              <a:rPr lang="en-US" sz="1400" dirty="0"/>
              <a:t>Reorder data points if </a:t>
            </a:r>
            <a:r>
              <a:rPr lang="en-US" sz="1400" dirty="0" smtClean="0"/>
              <a:t>overlap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1800" dirty="0" smtClean="0"/>
              <a:t>Etc.</a:t>
            </a:r>
          </a:p>
          <a:p>
            <a:pPr marL="400050" lvl="1" indent="0">
              <a:buNone/>
            </a:pPr>
            <a:endParaRPr lang="en-US" sz="1800" dirty="0" smtClean="0"/>
          </a:p>
          <a:p>
            <a:pPr marL="285750"/>
            <a:r>
              <a:rPr lang="en-US" sz="2800" dirty="0" smtClean="0"/>
              <a:t>You can always draw a </a:t>
            </a:r>
            <a:r>
              <a:rPr lang="en-US" sz="2800" dirty="0" err="1" smtClean="0"/>
              <a:t>dendrograms</a:t>
            </a:r>
            <a:r>
              <a:rPr lang="en-US" sz="2800" dirty="0" smtClean="0"/>
              <a:t> without overlap</a:t>
            </a:r>
            <a:endParaRPr lang="en-US" sz="2800" dirty="0"/>
          </a:p>
          <a:p>
            <a:pPr marL="914400" lvl="1" indent="-514350">
              <a:buFont typeface="+mj-lt"/>
              <a:buAutoNum type="arabicPeriod"/>
            </a:pPr>
            <a:endParaRPr lang="en-US" sz="1400" dirty="0"/>
          </a:p>
          <a:p>
            <a:pPr marL="1314450" lvl="2" indent="-514350"/>
            <a:endParaRPr lang="en-US" sz="1400" dirty="0"/>
          </a:p>
          <a:p>
            <a:pPr marL="1314450" lvl="2" indent="-514350"/>
            <a:endParaRPr lang="en-US" dirty="0"/>
          </a:p>
          <a:p>
            <a:pPr marL="914400" lvl="1" indent="-514350"/>
            <a:endParaRPr lang="en-US" dirty="0"/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Dendrogram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4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K- mean clustering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xfrm>
            <a:off x="533400" y="1371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K-mean clustering is a different approach to hierarchical cluster. In K-mean clustering you split the data into “k” groups basis such to minimize the total distance between each point and the mean point of its associated group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60654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K- mean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Content Placeholder 2"/>
              <p:cNvSpPr>
                <a:spLocks noGrp="1"/>
              </p:cNvSpPr>
              <p:nvPr>
                <p:ph idx="1"/>
              </p:nvPr>
            </p:nvSpPr>
            <p:spPr bwMode="auto">
              <a:xfrm>
                <a:off x="533400" y="1371600"/>
                <a:ext cx="8229600" cy="4525963"/>
              </a:xfrm>
              <a:noFill/>
              <a:ln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b="1" dirty="0" smtClean="0"/>
                  <a:t>S</a:t>
                </a:r>
                <a:r>
                  <a:rPr lang="en-US" dirty="0"/>
                  <a:t> = {</a:t>
                </a:r>
                <a:r>
                  <a:rPr lang="en-US" i="1" dirty="0"/>
                  <a:t>S</a:t>
                </a:r>
                <a:r>
                  <a:rPr lang="en-US" baseline="-25000" dirty="0"/>
                  <a:t>1</a:t>
                </a:r>
                <a:r>
                  <a:rPr lang="en-US" dirty="0"/>
                  <a:t>, </a:t>
                </a:r>
                <a:r>
                  <a:rPr lang="en-US" i="1" dirty="0"/>
                  <a:t>S</a:t>
                </a:r>
                <a:r>
                  <a:rPr lang="en-US" baseline="-25000" dirty="0"/>
                  <a:t>2</a:t>
                </a:r>
                <a:r>
                  <a:rPr lang="en-US" dirty="0"/>
                  <a:t>, …, </a:t>
                </a:r>
                <a:r>
                  <a:rPr lang="en-US" i="1" dirty="0" err="1"/>
                  <a:t>S</a:t>
                </a:r>
                <a:r>
                  <a:rPr lang="en-US" i="1" baseline="-25000" dirty="0" err="1"/>
                  <a:t>k</a:t>
                </a:r>
                <a:r>
                  <a:rPr lang="en-US" dirty="0" smtClean="0"/>
                  <a:t>}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𝑎𝑟𝑔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m:rPr>
                                      <m:brk m:alnAt="7"/>
                                    </m:r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409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533400" y="1371600"/>
                <a:ext cx="8229600" cy="4525963"/>
              </a:xfrm>
              <a:blipFill rotWithShape="1">
                <a:blip r:embed="rId3"/>
                <a:stretch>
                  <a:fillRect l="-1704" t="-1752"/>
                </a:stretch>
              </a:blipFill>
              <a:ln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K- mean clustering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Determining the grouping split can be done in a number of different way including using the solver add-on in Microsoft Excel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09322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K- mean clustering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In the following diagrams shows the split of some data into 2,3,4, and 5 groups</a:t>
            </a:r>
          </a:p>
          <a:p>
            <a:endParaRPr lang="en-US" dirty="0"/>
          </a:p>
          <a:p>
            <a:r>
              <a:rPr lang="en-US" dirty="0" smtClean="0"/>
              <a:t>The means are shown at black dots and each group has its own color</a:t>
            </a:r>
          </a:p>
          <a:p>
            <a:endParaRPr lang="en-US" dirty="0"/>
          </a:p>
          <a:p>
            <a:r>
              <a:rPr lang="en-US" dirty="0" smtClean="0"/>
              <a:t>(Ignore the black dot on the (0,0) point)</a:t>
            </a:r>
          </a:p>
        </p:txBody>
      </p:sp>
    </p:spTree>
    <p:extLst>
      <p:ext uri="{BB962C8B-B14F-4D97-AF65-F5344CB8AC3E}">
        <p14:creationId xmlns:p14="http://schemas.microsoft.com/office/powerpoint/2010/main" val="12909322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80988"/>
            <a:ext cx="8682037" cy="630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803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80988"/>
            <a:ext cx="8682037" cy="630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803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80988"/>
            <a:ext cx="8682037" cy="630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803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280988"/>
            <a:ext cx="8682037" cy="630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803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K- mean clustering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Determining how many groups should be used can be difficult and requires looking at the data.</a:t>
            </a:r>
          </a:p>
          <a:p>
            <a:r>
              <a:rPr lang="en-US" dirty="0" smtClean="0"/>
              <a:t>What happens if k = 1?</a:t>
            </a:r>
          </a:p>
          <a:p>
            <a:r>
              <a:rPr lang="en-US" dirty="0" smtClean="0"/>
              <a:t>What happens if k = n?</a:t>
            </a:r>
          </a:p>
        </p:txBody>
      </p:sp>
    </p:spTree>
    <p:extLst>
      <p:ext uri="{BB962C8B-B14F-4D97-AF65-F5344CB8AC3E}">
        <p14:creationId xmlns:p14="http://schemas.microsoft.com/office/powerpoint/2010/main" val="17970158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Voronoi</a:t>
            </a:r>
            <a:r>
              <a:rPr lang="en-US" dirty="0" smtClean="0"/>
              <a:t> diagrams</a:t>
            </a:r>
          </a:p>
          <a:p>
            <a:pPr lvl="1"/>
            <a:r>
              <a:rPr lang="en-US" dirty="0" smtClean="0"/>
              <a:t>MATLAB, SPSS(?)</a:t>
            </a:r>
          </a:p>
          <a:p>
            <a:r>
              <a:rPr lang="en-US" dirty="0">
                <a:latin typeface="Arial" charset="0"/>
                <a:cs typeface="Arial" charset="0"/>
              </a:rPr>
              <a:t>Hierarchical </a:t>
            </a:r>
            <a:r>
              <a:rPr lang="en-US" dirty="0" smtClean="0">
                <a:latin typeface="Arial" charset="0"/>
                <a:cs typeface="Arial" charset="0"/>
              </a:rPr>
              <a:t>clustering</a:t>
            </a:r>
          </a:p>
          <a:p>
            <a:pPr lvl="1"/>
            <a:r>
              <a:rPr lang="en-US" dirty="0"/>
              <a:t>MATLAB</a:t>
            </a:r>
            <a:r>
              <a:rPr lang="en-US" dirty="0" smtClean="0"/>
              <a:t>, SPSS</a:t>
            </a:r>
          </a:p>
          <a:p>
            <a:r>
              <a:rPr lang="en-US" dirty="0" smtClean="0"/>
              <a:t>K-mean Clustering</a:t>
            </a:r>
          </a:p>
          <a:p>
            <a:pPr lvl="1"/>
            <a:r>
              <a:rPr lang="en-US" dirty="0" smtClean="0"/>
              <a:t>MATLAB, SPSS</a:t>
            </a:r>
            <a:endParaRPr lang="en-US" dirty="0"/>
          </a:p>
          <a:p>
            <a:r>
              <a:rPr lang="en-US" dirty="0" smtClean="0"/>
              <a:t>Multivariate Regression</a:t>
            </a:r>
          </a:p>
          <a:p>
            <a:pPr lvl="1"/>
            <a:r>
              <a:rPr lang="en-US" dirty="0" smtClean="0"/>
              <a:t>MS Excel, SPSS, MATLAB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Packages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12196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12232</TotalTime>
  <Pages>27</Pages>
  <Words>840</Words>
  <Application>Microsoft Office PowerPoint</Application>
  <PresentationFormat>Letter Paper (8.5x11 in)</PresentationFormat>
  <Paragraphs>138</Paragraphs>
  <Slides>32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default</vt:lpstr>
      <vt:lpstr>PowerPoint Presentation</vt:lpstr>
      <vt:lpstr>Outline</vt:lpstr>
      <vt:lpstr>NOrms</vt:lpstr>
      <vt:lpstr>Distances</vt:lpstr>
      <vt:lpstr>Distances</vt:lpstr>
      <vt:lpstr>Distances</vt:lpstr>
      <vt:lpstr>Voronoi DiAgrams</vt:lpstr>
      <vt:lpstr>Voronoi Diagrams</vt:lpstr>
      <vt:lpstr>PowerPoint Presentation</vt:lpstr>
      <vt:lpstr>Voronoi Diagrams</vt:lpstr>
      <vt:lpstr>PowerPoint Presentation</vt:lpstr>
      <vt:lpstr>Voronoi Diagrams</vt:lpstr>
      <vt:lpstr>Cluster Analysis</vt:lpstr>
      <vt:lpstr>Cluster Analysis</vt:lpstr>
      <vt:lpstr>Hierarchical clustering</vt:lpstr>
      <vt:lpstr>Hierarchical clustering</vt:lpstr>
      <vt:lpstr>Hierarchical clustering</vt:lpstr>
      <vt:lpstr>Algorithm</vt:lpstr>
      <vt:lpstr>Dendrogram</vt:lpstr>
      <vt:lpstr>PowerPoint Presentation</vt:lpstr>
      <vt:lpstr>Dendrogram</vt:lpstr>
      <vt:lpstr>K- mean clustering</vt:lpstr>
      <vt:lpstr>K- mean clustering</vt:lpstr>
      <vt:lpstr>K- mean clustering</vt:lpstr>
      <vt:lpstr>K- mean clustering</vt:lpstr>
      <vt:lpstr>PowerPoint Presentation</vt:lpstr>
      <vt:lpstr>PowerPoint Presentation</vt:lpstr>
      <vt:lpstr>PowerPoint Presentation</vt:lpstr>
      <vt:lpstr>PowerPoint Presentation</vt:lpstr>
      <vt:lpstr>K- mean clustering</vt:lpstr>
      <vt:lpstr>Software Packages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Sue Collins</cp:lastModifiedBy>
  <cp:revision>976</cp:revision>
  <cp:lastPrinted>2014-06-04T19:00:11Z</cp:lastPrinted>
  <dcterms:created xsi:type="dcterms:W3CDTF">1997-04-26T13:28:52Z</dcterms:created>
  <dcterms:modified xsi:type="dcterms:W3CDTF">2014-06-04T19:00:15Z</dcterms:modified>
</cp:coreProperties>
</file>