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23" r:id="rId2"/>
    <p:sldId id="731" r:id="rId3"/>
    <p:sldId id="732" r:id="rId4"/>
    <p:sldId id="769" r:id="rId5"/>
    <p:sldId id="770" r:id="rId6"/>
    <p:sldId id="772" r:id="rId7"/>
    <p:sldId id="768" r:id="rId8"/>
    <p:sldId id="767" r:id="rId9"/>
    <p:sldId id="774" r:id="rId10"/>
    <p:sldId id="763" r:id="rId11"/>
    <p:sldId id="764" r:id="rId12"/>
    <p:sldId id="765" r:id="rId13"/>
    <p:sldId id="766" r:id="rId14"/>
    <p:sldId id="771" r:id="rId15"/>
    <p:sldId id="775" r:id="rId16"/>
    <p:sldId id="773" r:id="rId17"/>
    <p:sldId id="712" r:id="rId18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9" autoAdjust="0"/>
    <p:restoredTop sz="79957" autoAdjust="0"/>
  </p:normalViewPr>
  <p:slideViewPr>
    <p:cSldViewPr>
      <p:cViewPr>
        <p:scale>
          <a:sx n="66" d="100"/>
          <a:sy n="66" d="100"/>
        </p:scale>
        <p:origin x="-2117" y="-264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Topic </a:t>
            </a:r>
            <a:r>
              <a:rPr lang="en-US" sz="3600" dirty="0" smtClean="0">
                <a:solidFill>
                  <a:srgbClr val="0033CC"/>
                </a:solidFill>
              </a:rPr>
              <a:t>6 </a:t>
            </a:r>
            <a:r>
              <a:rPr lang="en-US" sz="3600" dirty="0" smtClean="0">
                <a:solidFill>
                  <a:srgbClr val="0033CC"/>
                </a:solidFill>
              </a:rPr>
              <a:t>– </a:t>
            </a:r>
            <a:r>
              <a:rPr lang="en-US" sz="3600" dirty="0" smtClean="0">
                <a:solidFill>
                  <a:srgbClr val="0033CC"/>
                </a:solidFill>
              </a:rPr>
              <a:t>Comments on Regression</a:t>
            </a:r>
            <a:endParaRPr lang="en-US" sz="3600" dirty="0" smtClean="0">
              <a:solidFill>
                <a:srgbClr val="0033CC"/>
              </a:solidFill>
            </a:endParaRP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Multivariate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931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going to go over details of multivariate regression</a:t>
            </a:r>
          </a:p>
          <a:p>
            <a:r>
              <a:rPr lang="en-US" dirty="0" smtClean="0"/>
              <a:t>AM going to go over some of the dangers</a:t>
            </a:r>
          </a:p>
          <a:p>
            <a:pPr lvl="1"/>
            <a:r>
              <a:rPr lang="en-US" dirty="0" smtClean="0"/>
              <a:t>Curvilinear</a:t>
            </a:r>
          </a:p>
          <a:p>
            <a:pPr lvl="1"/>
            <a:r>
              <a:rPr lang="en-US" dirty="0" err="1" smtClean="0"/>
              <a:t>Multicollinearity</a:t>
            </a:r>
            <a:endParaRPr lang="en-US" dirty="0" smtClean="0"/>
          </a:p>
          <a:p>
            <a:pPr lvl="1"/>
            <a:r>
              <a:rPr lang="en-US" dirty="0" smtClean="0"/>
              <a:t>Outliners</a:t>
            </a:r>
          </a:p>
          <a:p>
            <a:pPr lvl="1"/>
            <a:r>
              <a:rPr lang="en-US" dirty="0" err="1" smtClean="0"/>
              <a:t>Heteroskedasticity</a:t>
            </a:r>
            <a:endParaRPr lang="en-US" dirty="0"/>
          </a:p>
          <a:p>
            <a:r>
              <a:rPr lang="en-US" dirty="0" smtClean="0"/>
              <a:t>AM going to discuss relationship with linear regression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Regression</a:t>
            </a:r>
          </a:p>
        </p:txBody>
      </p:sp>
    </p:spTree>
    <p:extLst>
      <p:ext uri="{BB962C8B-B14F-4D97-AF65-F5344CB8AC3E}">
        <p14:creationId xmlns:p14="http://schemas.microsoft.com/office/powerpoint/2010/main" val="31557259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Y = </a:t>
            </a:r>
            <a:r>
              <a:rPr lang="en-US" dirty="0" smtClean="0">
                <a:sym typeface="Symbol"/>
              </a:rPr>
              <a:t> + </a:t>
            </a:r>
            <a:r>
              <a:rPr lang="en-US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 + 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 + … + </a:t>
            </a:r>
            <a:r>
              <a:rPr lang="en-US" baseline="-25000" dirty="0" err="1" smtClean="0">
                <a:sym typeface="Symbol"/>
              </a:rPr>
              <a:t>p</a:t>
            </a:r>
            <a:r>
              <a:rPr lang="en-US" dirty="0" err="1" smtClean="0">
                <a:sym typeface="Symbol"/>
              </a:rPr>
              <a:t>X</a:t>
            </a:r>
            <a:r>
              <a:rPr lang="en-US" baseline="-25000" dirty="0" err="1" smtClean="0">
                <a:sym typeface="Symbol"/>
              </a:rPr>
              <a:t>p</a:t>
            </a:r>
            <a:endParaRPr lang="en-US" baseline="-25000" dirty="0" smtClean="0">
              <a:sym typeface="Symbol"/>
            </a:endParaRPr>
          </a:p>
          <a:p>
            <a:pPr marL="0" indent="0">
              <a:buNone/>
            </a:pPr>
            <a:endParaRPr lang="en-US" baseline="-25000" dirty="0">
              <a:sym typeface="Symbol"/>
            </a:endParaRP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Y is a continuous dependent variable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is a independent variable (or predictor variable)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 </a:t>
            </a:r>
            <a:r>
              <a:rPr lang="en-US" dirty="0" smtClean="0">
                <a:sym typeface="Symbol"/>
              </a:rPr>
              <a:t>is the regression coefficient for the intercept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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is a regression coefficient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067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Solving is the same as for linear regression only in higher dimensional space.</a:t>
            </a:r>
          </a:p>
          <a:p>
            <a:r>
              <a:rPr lang="en-US" dirty="0" smtClean="0"/>
              <a:t>You are trying to minimize the error in distance from all the data points to the regression line using one of the norms.</a:t>
            </a:r>
          </a:p>
          <a:p>
            <a:pPr lvl="1"/>
            <a:r>
              <a:rPr lang="en-US" dirty="0" smtClean="0"/>
              <a:t>Can use different norms so have different types of regression analysis!</a:t>
            </a:r>
          </a:p>
          <a:p>
            <a:pPr lvl="1"/>
            <a:r>
              <a:rPr lang="en-GB" sz="2400" dirty="0" smtClean="0"/>
              <a:t>Ordinary </a:t>
            </a:r>
            <a:r>
              <a:rPr lang="en-GB" sz="2400" dirty="0"/>
              <a:t>Least Squares (OLS</a:t>
            </a:r>
            <a:r>
              <a:rPr lang="en-GB" sz="2400" dirty="0" smtClean="0"/>
              <a:t>) is not the L2-norm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966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52400" y="188913"/>
            <a:ext cx="8915400" cy="64865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68313" y="188913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4400" dirty="0" smtClean="0">
                <a:solidFill>
                  <a:schemeClr val="tx2"/>
                </a:solidFill>
              </a:rPr>
              <a:t>Solving (standard approach)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4537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3850" y="1052513"/>
            <a:ext cx="88201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/>
              <a:t>Solution: select the line with an intercept and gradient that ‘</a:t>
            </a:r>
            <a:r>
              <a:rPr lang="en-GB" sz="2800" u="sng" dirty="0"/>
              <a:t>best fits’</a:t>
            </a:r>
            <a:r>
              <a:rPr lang="en-GB" sz="2800" dirty="0"/>
              <a:t> the data</a:t>
            </a:r>
          </a:p>
        </p:txBody>
      </p:sp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5727700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5148263" y="35734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6262688" y="1916113"/>
            <a:ext cx="2881312" cy="411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200" dirty="0"/>
              <a:t>The line that does this is the one that minimises the sum of the </a:t>
            </a:r>
            <a:r>
              <a:rPr lang="en-GB" sz="2200" u="sng" dirty="0"/>
              <a:t>squared values of the vertical distances between each point and the line</a:t>
            </a:r>
          </a:p>
          <a:p>
            <a:pPr>
              <a:spcBef>
                <a:spcPct val="50000"/>
              </a:spcBef>
            </a:pPr>
            <a:endParaRPr lang="en-GB" sz="2200" dirty="0"/>
          </a:p>
          <a:p>
            <a:pPr>
              <a:spcBef>
                <a:spcPct val="50000"/>
              </a:spcBef>
            </a:pPr>
            <a:r>
              <a:rPr lang="en-GB" sz="2200" dirty="0"/>
              <a:t>.. i.e. the line that minimises ‘the sum of squared residuals’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850" y="373871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6400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78273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As with linear regression, the relationship between the dependent and independent variables might not be linear</a:t>
            </a:r>
          </a:p>
          <a:p>
            <a:r>
              <a:rPr lang="en-GB" sz="2800" dirty="0" smtClean="0"/>
              <a:t>If the relationship is a curve then called </a:t>
            </a:r>
            <a:r>
              <a:rPr lang="en-GB" sz="2800" b="1" dirty="0" smtClean="0"/>
              <a:t>curvilinear</a:t>
            </a:r>
          </a:p>
          <a:p>
            <a:r>
              <a:rPr lang="en-GB" sz="2800" dirty="0" smtClean="0"/>
              <a:t>Can be a lot harder to spot a non-linear relationship</a:t>
            </a:r>
          </a:p>
          <a:p>
            <a:pPr lvl="1"/>
            <a:r>
              <a:rPr lang="en-GB" sz="2400" dirty="0" smtClean="0"/>
              <a:t>Recommend graph each independent variable against the dependent</a:t>
            </a:r>
          </a:p>
          <a:p>
            <a:pPr lvl="1"/>
            <a:r>
              <a:rPr lang="en-GB" sz="2400" dirty="0" smtClean="0"/>
              <a:t>Does not guarantee you will see a non-linear relationship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Curvilinear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168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800" dirty="0" smtClean="0"/>
              <a:t>What if got a correlation between independent variables? This is called </a:t>
            </a:r>
            <a:r>
              <a:rPr lang="en-GB" sz="2800" b="1" dirty="0" err="1" smtClean="0"/>
              <a:t>multicollinearity</a:t>
            </a:r>
            <a:endParaRPr lang="en-GB" sz="2800" dirty="0"/>
          </a:p>
          <a:p>
            <a:pPr lvl="0"/>
            <a:r>
              <a:rPr lang="en-GB" sz="2800" dirty="0" smtClean="0"/>
              <a:t>Big problem because multivariate regression results are no longer valid if some variables are correlated</a:t>
            </a:r>
          </a:p>
          <a:p>
            <a:pPr lvl="0"/>
            <a:r>
              <a:rPr lang="en-GB" sz="2800" dirty="0" smtClean="0"/>
              <a:t>Need to remove independent variables until all independent of each other</a:t>
            </a:r>
          </a:p>
          <a:p>
            <a:pPr lvl="1"/>
            <a:r>
              <a:rPr lang="en-GB" sz="2400" dirty="0" smtClean="0"/>
              <a:t>Rule of thumb: correlated &gt; </a:t>
            </a:r>
            <a:r>
              <a:rPr lang="en-GB" sz="2400" dirty="0" smtClean="0">
                <a:sym typeface="Symbol"/>
              </a:rPr>
              <a:t></a:t>
            </a:r>
            <a:r>
              <a:rPr lang="en-GB" sz="2400" dirty="0" smtClean="0"/>
              <a:t>70% dependent</a:t>
            </a:r>
            <a:endParaRPr lang="en-US" dirty="0" smtClean="0"/>
          </a:p>
          <a:p>
            <a:r>
              <a:rPr lang="en-US" sz="2800" dirty="0" smtClean="0"/>
              <a:t>Run regression multiple times with different variables to compare results.</a:t>
            </a:r>
            <a:endParaRPr lang="en-GB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Multicollinearity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8215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real world datasets seem to contain outliners.</a:t>
            </a:r>
          </a:p>
          <a:p>
            <a:r>
              <a:rPr lang="en-US" dirty="0" smtClean="0"/>
              <a:t>You need to decided whether to remove them or not:</a:t>
            </a:r>
          </a:p>
          <a:p>
            <a:pPr lvl="1"/>
            <a:r>
              <a:rPr lang="en-US" dirty="0" smtClean="0"/>
              <a:t>Can you justify removing them other than they are an outliner?</a:t>
            </a:r>
          </a:p>
          <a:p>
            <a:pPr lvl="2"/>
            <a:r>
              <a:rPr lang="en-US" dirty="0" smtClean="0"/>
              <a:t>Could the data be a mistake?</a:t>
            </a:r>
          </a:p>
          <a:p>
            <a:pPr lvl="2"/>
            <a:r>
              <a:rPr lang="en-US" dirty="0" smtClean="0"/>
              <a:t>What other special properties does that outliner have?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8470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152400" y="188913"/>
            <a:ext cx="8915400" cy="64865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9875" name="Picture 3" descr="alcohol and tobac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04800"/>
            <a:ext cx="5443538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827088" y="5257800"/>
            <a:ext cx="7632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Source: http://lib.stat.cmu.edu/DASL/Stories/AlcoholandTobacco.html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23850" y="306842"/>
            <a:ext cx="2376488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200" dirty="0"/>
              <a:t>Average weekly household spending on alcohol and tobacco (£s),   UK regions 1981</a:t>
            </a:r>
          </a:p>
          <a:p>
            <a:pPr>
              <a:spcBef>
                <a:spcPct val="50000"/>
              </a:spcBef>
            </a:pPr>
            <a:endParaRPr lang="en-GB" sz="2200" dirty="0"/>
          </a:p>
          <a:p>
            <a:pPr>
              <a:spcBef>
                <a:spcPct val="50000"/>
              </a:spcBef>
            </a:pPr>
            <a:r>
              <a:rPr lang="en-GB" sz="2200" dirty="0" smtClean="0"/>
              <a:t>Correlation</a:t>
            </a:r>
          </a:p>
          <a:p>
            <a:pPr>
              <a:spcBef>
                <a:spcPct val="50000"/>
              </a:spcBef>
            </a:pPr>
            <a:r>
              <a:rPr lang="en-GB" sz="2200" dirty="0" smtClean="0"/>
              <a:t>r </a:t>
            </a:r>
            <a:r>
              <a:rPr lang="en-GB" sz="2200" dirty="0"/>
              <a:t>= 0.224 with    N Ireland</a:t>
            </a:r>
          </a:p>
          <a:p>
            <a:pPr>
              <a:spcBef>
                <a:spcPct val="50000"/>
              </a:spcBef>
            </a:pPr>
            <a:r>
              <a:rPr lang="en-GB" sz="2200" dirty="0"/>
              <a:t>r = 0.784 without N Ireland 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7920038" y="2819400"/>
            <a:ext cx="12239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/>
              <a:t>N Ireland</a:t>
            </a:r>
          </a:p>
        </p:txBody>
      </p:sp>
    </p:spTree>
    <p:extLst>
      <p:ext uri="{BB962C8B-B14F-4D97-AF65-F5344CB8AC3E}">
        <p14:creationId xmlns:p14="http://schemas.microsoft.com/office/powerpoint/2010/main" val="373274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250825" y="188913"/>
            <a:ext cx="8569325" cy="1223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en-GB" sz="3600" dirty="0">
                <a:solidFill>
                  <a:schemeClr val="tx2"/>
                </a:solidFill>
              </a:rPr>
              <a:t>Regression line </a:t>
            </a:r>
            <a:r>
              <a:rPr lang="en-GB" sz="3600" i="1" dirty="0">
                <a:solidFill>
                  <a:schemeClr val="tx2"/>
                </a:solidFill>
              </a:rPr>
              <a:t>including</a:t>
            </a:r>
            <a:r>
              <a:rPr lang="en-GB" sz="3600" dirty="0">
                <a:solidFill>
                  <a:schemeClr val="tx2"/>
                </a:solidFill>
              </a:rPr>
              <a:t> N. Ireland</a:t>
            </a:r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366838"/>
            <a:ext cx="5191125" cy="494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292725" y="3429000"/>
            <a:ext cx="34559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alcohol = 4.35 + 0.30 x tobacco</a:t>
            </a:r>
          </a:p>
          <a:p>
            <a:pPr>
              <a:spcBef>
                <a:spcPct val="50000"/>
              </a:spcBef>
            </a:pPr>
            <a:r>
              <a:rPr lang="en-GB"/>
              <a:t>                 r</a:t>
            </a:r>
            <a:r>
              <a:rPr lang="en-GB" baseline="30000"/>
              <a:t>2</a:t>
            </a:r>
            <a:r>
              <a:rPr lang="en-GB"/>
              <a:t> = 0.05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5000" y="6122236"/>
            <a:ext cx="800097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Warning: Cut-off graphs (source from a statistician!)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23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250825" y="188913"/>
            <a:ext cx="8569325" cy="1223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en-GB" sz="3600" dirty="0">
                <a:solidFill>
                  <a:schemeClr val="tx2"/>
                </a:solidFill>
              </a:rPr>
              <a:t>Regression line </a:t>
            </a:r>
            <a:r>
              <a:rPr lang="en-GB" sz="3600" i="1" dirty="0">
                <a:solidFill>
                  <a:schemeClr val="tx2"/>
                </a:solidFill>
              </a:rPr>
              <a:t>excluding</a:t>
            </a:r>
            <a:r>
              <a:rPr lang="en-GB" sz="3600" dirty="0">
                <a:solidFill>
                  <a:schemeClr val="tx2"/>
                </a:solidFill>
              </a:rPr>
              <a:t> N. Ireland</a:t>
            </a:r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412875"/>
            <a:ext cx="5256212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5219700" y="3068638"/>
            <a:ext cx="3455988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alcohol = 2.04 + 1.01 x tobacco</a:t>
            </a:r>
          </a:p>
          <a:p>
            <a:pPr>
              <a:spcBef>
                <a:spcPct val="50000"/>
              </a:spcBef>
            </a:pPr>
            <a:r>
              <a:rPr lang="en-GB"/>
              <a:t>                 r</a:t>
            </a:r>
            <a:r>
              <a:rPr lang="en-GB" baseline="30000"/>
              <a:t>2</a:t>
            </a:r>
            <a:r>
              <a:rPr lang="en-GB"/>
              <a:t> = 0.62 </a:t>
            </a:r>
          </a:p>
        </p:txBody>
      </p:sp>
    </p:spTree>
    <p:extLst>
      <p:ext uri="{BB962C8B-B14F-4D97-AF65-F5344CB8AC3E}">
        <p14:creationId xmlns:p14="http://schemas.microsoft.com/office/powerpoint/2010/main" val="3117745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outlier 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66825"/>
            <a:ext cx="7570787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67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GB" sz="2800" dirty="0"/>
              <a:t>OLS assumes that, for any given value of the </a:t>
            </a:r>
            <a:r>
              <a:rPr lang="en-GB" sz="2800" dirty="0" smtClean="0"/>
              <a:t>independent variables, </a:t>
            </a:r>
            <a:r>
              <a:rPr lang="en-GB" sz="2800" dirty="0"/>
              <a:t>the variance of </a:t>
            </a:r>
            <a:r>
              <a:rPr lang="en-GB" sz="2800" dirty="0" smtClean="0"/>
              <a:t>residuals (errors), with respect to that value will </a:t>
            </a:r>
            <a:r>
              <a:rPr lang="en-GB" sz="2800" dirty="0"/>
              <a:t>be </a:t>
            </a:r>
            <a:r>
              <a:rPr lang="en-GB" sz="2800" dirty="0" smtClean="0"/>
              <a:t>same no matter which value is chosen. This is called </a:t>
            </a:r>
            <a:r>
              <a:rPr lang="en-GB" sz="2800" dirty="0" err="1" smtClean="0"/>
              <a:t>homoskedasticity</a:t>
            </a:r>
            <a:endParaRPr lang="en-GB" sz="2800" dirty="0" smtClean="0"/>
          </a:p>
          <a:p>
            <a:r>
              <a:rPr lang="en-GB" sz="2800" dirty="0" smtClean="0"/>
              <a:t>This is not always true! Then called </a:t>
            </a:r>
            <a:r>
              <a:rPr lang="en-GB" sz="2800" b="1" dirty="0" err="1" smtClean="0"/>
              <a:t>Heteroskedasticity</a:t>
            </a:r>
            <a:endParaRPr lang="en-GB" sz="2800" b="1" dirty="0" smtClean="0"/>
          </a:p>
          <a:p>
            <a:endParaRPr lang="en-GB" sz="2800" dirty="0" smtClean="0"/>
          </a:p>
          <a:p>
            <a:r>
              <a:rPr lang="en-US" sz="2800" dirty="0" smtClean="0"/>
              <a:t>Need to report if </a:t>
            </a:r>
            <a:r>
              <a:rPr lang="en-GB" sz="2800" b="1" dirty="0" err="1"/>
              <a:t>Heteroskedasticity</a:t>
            </a:r>
            <a:r>
              <a:rPr lang="en-GB" sz="2800" b="1" dirty="0"/>
              <a:t> </a:t>
            </a:r>
            <a:r>
              <a:rPr lang="en-US" sz="2800" dirty="0" smtClean="0"/>
              <a:t>in results or transform data by taking logs or normalizing somehow to make </a:t>
            </a:r>
            <a:r>
              <a:rPr lang="en-GB" sz="2800" dirty="0" err="1"/>
              <a:t>homoskedasticity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Heteroskedasticity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67672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143000"/>
            <a:ext cx="8239783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b="1" i="0" kern="0" smtClean="0"/>
              <a:t>Heteroskedasticity</a:t>
            </a:r>
            <a:endParaRPr lang="en-US" b="0" i="0" kern="0" dirty="0"/>
          </a:p>
        </p:txBody>
      </p:sp>
    </p:spTree>
    <p:extLst>
      <p:ext uri="{BB962C8B-B14F-4D97-AF65-F5344CB8AC3E}">
        <p14:creationId xmlns:p14="http://schemas.microsoft.com/office/powerpoint/2010/main" val="152427524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 NOT make predictions outside the </a:t>
            </a:r>
            <a:r>
              <a:rPr lang="en-GB" dirty="0" smtClean="0"/>
              <a:t>range of </a:t>
            </a:r>
            <a:r>
              <a:rPr lang="en-GB" dirty="0"/>
              <a:t>the data unless you are sure </a:t>
            </a:r>
            <a:r>
              <a:rPr lang="en-GB" dirty="0" smtClean="0"/>
              <a:t>that this </a:t>
            </a:r>
            <a:r>
              <a:rPr lang="en-GB" dirty="0"/>
              <a:t>is a sensible thing to do</a:t>
            </a:r>
          </a:p>
          <a:p>
            <a:pPr algn="ctr"/>
            <a:endParaRPr lang="en-GB" dirty="0"/>
          </a:p>
          <a:p>
            <a:pPr marL="0" indent="0" algn="ctr">
              <a:buNone/>
            </a:pPr>
            <a:r>
              <a:rPr lang="en-GB" b="1" dirty="0"/>
              <a:t>If in doubt, </a:t>
            </a:r>
            <a:r>
              <a:rPr lang="en-GB" b="1" u="sng" dirty="0"/>
              <a:t>don't</a:t>
            </a:r>
            <a:r>
              <a:rPr lang="en-GB" b="1" dirty="0"/>
              <a:t>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23373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12166</TotalTime>
  <Pages>27</Pages>
  <Words>555</Words>
  <Application>Microsoft Office PowerPoint</Application>
  <PresentationFormat>Letter Paper (8.5x11 in)</PresentationFormat>
  <Paragraphs>74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</vt:lpstr>
      <vt:lpstr>PowerPoint Presentation</vt:lpstr>
      <vt:lpstr>Multivariate Regression</vt:lpstr>
      <vt:lpstr>Multivariate Regression</vt:lpstr>
      <vt:lpstr>Equations</vt:lpstr>
      <vt:lpstr>Solving</vt:lpstr>
      <vt:lpstr>PowerPoint Presentation</vt:lpstr>
      <vt:lpstr>Curvilinear</vt:lpstr>
      <vt:lpstr>Multicollinearity</vt:lpstr>
      <vt:lpstr>Outliners</vt:lpstr>
      <vt:lpstr>PowerPoint Presentation</vt:lpstr>
      <vt:lpstr>PowerPoint Presentation</vt:lpstr>
      <vt:lpstr>PowerPoint Presentation</vt:lpstr>
      <vt:lpstr>PowerPoint Presentation</vt:lpstr>
      <vt:lpstr>Heteroskedasticity</vt:lpstr>
      <vt:lpstr>PowerPoint Presentation</vt:lpstr>
      <vt:lpstr>Using Regression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Sue Collins</cp:lastModifiedBy>
  <cp:revision>974</cp:revision>
  <cp:lastPrinted>2001-01-11T18:30:50Z</cp:lastPrinted>
  <dcterms:created xsi:type="dcterms:W3CDTF">1997-04-26T13:28:52Z</dcterms:created>
  <dcterms:modified xsi:type="dcterms:W3CDTF">2014-06-04T17:40:01Z</dcterms:modified>
</cp:coreProperties>
</file>