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523" r:id="rId2"/>
    <p:sldId id="714" r:id="rId3"/>
    <p:sldId id="726" r:id="rId4"/>
    <p:sldId id="725" r:id="rId5"/>
    <p:sldId id="746" r:id="rId6"/>
    <p:sldId id="729" r:id="rId7"/>
    <p:sldId id="721" r:id="rId8"/>
    <p:sldId id="715" r:id="rId9"/>
    <p:sldId id="723" r:id="rId10"/>
    <p:sldId id="720" r:id="rId11"/>
    <p:sldId id="718" r:id="rId12"/>
    <p:sldId id="719" r:id="rId13"/>
    <p:sldId id="727" r:id="rId14"/>
    <p:sldId id="724" r:id="rId15"/>
    <p:sldId id="728" r:id="rId16"/>
    <p:sldId id="717" r:id="rId17"/>
    <p:sldId id="737" r:id="rId18"/>
    <p:sldId id="739" r:id="rId19"/>
    <p:sldId id="730" r:id="rId20"/>
    <p:sldId id="733" r:id="rId21"/>
    <p:sldId id="735" r:id="rId22"/>
    <p:sldId id="736" r:id="rId23"/>
    <p:sldId id="744" r:id="rId24"/>
    <p:sldId id="740" r:id="rId25"/>
    <p:sldId id="741" r:id="rId26"/>
    <p:sldId id="742" r:id="rId27"/>
    <p:sldId id="712" r:id="rId28"/>
  </p:sldIdLst>
  <p:sldSz cx="9144000" cy="6858000" type="letter"/>
  <p:notesSz cx="70104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66FF"/>
    <a:srgbClr val="CC6600"/>
    <a:srgbClr val="FFFF99"/>
    <a:srgbClr val="CCCCFF"/>
    <a:srgbClr val="66FFFF"/>
    <a:srgbClr val="CCFF66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19" autoAdjust="0"/>
    <p:restoredTop sz="76692" autoAdjust="0"/>
  </p:normalViewPr>
  <p:slideViewPr>
    <p:cSldViewPr>
      <p:cViewPr varScale="1">
        <p:scale>
          <a:sx n="77" d="100"/>
          <a:sy n="77" d="100"/>
        </p:scale>
        <p:origin x="-1805" y="-91"/>
      </p:cViewPr>
      <p:guideLst>
        <p:guide orient="horz" pos="4032"/>
        <p:guide orient="horz" pos="864"/>
        <p:guide pos="288"/>
        <p:guide pos="547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3492" y="324"/>
      </p:cViewPr>
      <p:guideLst>
        <p:guide orient="horz" pos="2932"/>
        <p:guide pos="220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9146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4838"/>
            <a:ext cx="5146675" cy="41830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896" tIns="46125" rIns="93896" bIns="46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4850"/>
            <a:ext cx="4630737" cy="3475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2600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1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301" tIns="46150" rIns="92301" bIns="461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mailto:jsokolowski@odu.edu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mailto:ajcollin@odu.edu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457200" y="914400"/>
            <a:ext cx="8229600" cy="0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457200" y="6400800"/>
            <a:ext cx="8229600" cy="461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tabLst>
                <a:tab pos="8001000" algn="r"/>
              </a:tabLst>
              <a:defRPr/>
            </a:pPr>
            <a:r>
              <a:rPr lang="en-US" altLang="en-US" sz="1200" b="0" i="0" dirty="0">
                <a:solidFill>
                  <a:srgbClr val="0033CC"/>
                </a:solidFill>
                <a:cs typeface="+mn-cs"/>
              </a:rPr>
              <a:t>MSIM 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</a:rPr>
              <a:t>895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</a:rPr>
              <a:t>: ABMS	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  <a:hlinkClick r:id="rId13"/>
              </a:rPr>
              <a:t>jsokolowski@odu.edu</a:t>
            </a:r>
            <a:r>
              <a:rPr lang="en-US" altLang="en-US" sz="1200" b="0" i="0" baseline="0" dirty="0" smtClean="0">
                <a:solidFill>
                  <a:srgbClr val="0033CC"/>
                </a:solidFill>
                <a:cs typeface="+mn-cs"/>
              </a:rPr>
              <a:t> &amp; 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  <a:hlinkClick r:id="rId14"/>
              </a:rPr>
              <a:t>ajcollin@odu.edu</a:t>
            </a:r>
            <a:endParaRPr lang="en-US" altLang="en-US" sz="1200" b="0" i="0" dirty="0">
              <a:solidFill>
                <a:srgbClr val="0033CC"/>
              </a:solidFill>
              <a:cs typeface="+mn-cs"/>
            </a:endParaRPr>
          </a:p>
          <a:p>
            <a:pPr eaLnBrk="0" hangingPunct="0">
              <a:tabLst>
                <a:tab pos="8001000" algn="r"/>
              </a:tabLst>
              <a:defRPr/>
            </a:pPr>
            <a:r>
              <a:rPr lang="en-US" altLang="en-US" sz="1200" b="0" i="0" dirty="0">
                <a:solidFill>
                  <a:srgbClr val="0033CC"/>
                </a:solidFill>
                <a:cs typeface="+mn-cs"/>
              </a:rPr>
              <a:t>	</a:t>
            </a:r>
          </a:p>
        </p:txBody>
      </p:sp>
      <p:pic>
        <p:nvPicPr>
          <p:cNvPr id="2" name="Picture 11" descr="H:\Pictures\Logos\Logo, BCET B&amp;W.tif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57200" y="381000"/>
            <a:ext cx="1295400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V:\MARKETING &amp; COMMUNICATIONS\Logos\NEW VMASC logos\VMASC_ODU.jpg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25243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epast.sourceforge.net/docs/RepastJavaGettingStarted.pdf" TargetMode="External"/><Relationship Id="rId2" Type="http://schemas.openxmlformats.org/officeDocument/2006/relationships/hyperlink" Target="http://repast.sourceforge.net/download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lists.sourceforge.net/lists/listinfo/repast-interest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repast.sourceforge.net/docs/api/repast_simphony/overview-summary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:\Bacteria ABM\Presentations and minuate\chain pic MAY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7765" y="304800"/>
            <a:ext cx="4949304" cy="3124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381000" y="3775834"/>
            <a:ext cx="8229600" cy="6437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3600" dirty="0" smtClean="0">
                <a:solidFill>
                  <a:srgbClr val="0033CC"/>
                </a:solidFill>
              </a:rPr>
              <a:t>Repast </a:t>
            </a:r>
            <a:r>
              <a:rPr lang="en-US" sz="3600" dirty="0" err="1" smtClean="0">
                <a:solidFill>
                  <a:srgbClr val="0033CC"/>
                </a:solidFill>
              </a:rPr>
              <a:t>Simphony</a:t>
            </a:r>
            <a:endParaRPr lang="en-US" sz="3600" dirty="0" smtClean="0">
              <a:solidFill>
                <a:srgbClr val="0033CC"/>
              </a:solidFill>
            </a:endParaRPr>
          </a:p>
        </p:txBody>
      </p:sp>
      <p:pic>
        <p:nvPicPr>
          <p:cNvPr id="2052" name="Picture 4" descr="H:\Pictures\Logos\Logo, BCET B&amp;W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4953000"/>
            <a:ext cx="34290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 bwMode="auto">
          <a:xfrm>
            <a:off x="1958975" y="485775"/>
            <a:ext cx="3832225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MSIM895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1958975" y="1727200"/>
            <a:ext cx="2460625" cy="1016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ABMS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V:\MARKETING &amp; COMMUNICATIONS\Logos\NEW VMASC logos\VMASC_logo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5103813"/>
            <a:ext cx="3362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334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Outline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43000"/>
            <a:ext cx="5867400" cy="49530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Here is what is covered</a:t>
            </a:r>
          </a:p>
          <a:p>
            <a:pPr>
              <a:defRPr/>
            </a:pPr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Zombie Tutorial</a:t>
            </a:r>
          </a:p>
          <a:p>
            <a:pPr>
              <a:defRPr/>
            </a:pPr>
            <a:r>
              <a:rPr lang="en-US" sz="2800" dirty="0" smtClean="0"/>
              <a:t>Background</a:t>
            </a:r>
          </a:p>
          <a:p>
            <a:pPr>
              <a:defRPr/>
            </a:pPr>
            <a:endParaRPr lang="en-US" sz="2800" dirty="0"/>
          </a:p>
          <a:p>
            <a:pPr marL="0" indent="0">
              <a:buNone/>
              <a:defRPr/>
            </a:pPr>
            <a:r>
              <a:rPr lang="en-US" sz="2800" u="sng" dirty="0" smtClean="0"/>
              <a:t>Advanced Users</a:t>
            </a:r>
          </a:p>
          <a:p>
            <a:pPr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Helpful Hints</a:t>
            </a:r>
          </a:p>
          <a:p>
            <a:pPr>
              <a:defRPr/>
            </a:pPr>
            <a:r>
              <a:rPr lang="en-US" sz="2800" dirty="0" smtClean="0"/>
              <a:t>Batch Runs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Download and install Repast </a:t>
            </a:r>
            <a:r>
              <a:rPr lang="en-US" dirty="0" err="1" smtClean="0"/>
              <a:t>Simphony</a:t>
            </a:r>
            <a:r>
              <a:rPr lang="en-US" dirty="0" smtClean="0"/>
              <a:t> 2.0</a:t>
            </a:r>
          </a:p>
          <a:p>
            <a:pPr lvl="1"/>
            <a:r>
              <a:rPr lang="en-US" dirty="0">
                <a:hlinkClick r:id="rId2"/>
              </a:rPr>
              <a:t>http://repast.sourceforge.net/download.html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Work through the Zombie Tutorial</a:t>
            </a:r>
            <a:endParaRPr lang="en-US" dirty="0"/>
          </a:p>
          <a:p>
            <a:pPr lvl="1"/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://repast.sourceforge.net/docs/RepastJavaGettingStarted.pdf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Zombie Tutorial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10532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GO through THE ZOMBIE Tutorial</a:t>
            </a:r>
            <a:br>
              <a:rPr lang="en-US" dirty="0" smtClean="0"/>
            </a:br>
            <a:r>
              <a:rPr lang="en-US" dirty="0" smtClean="0"/>
              <a:t>(8 out of 10 class test questions on it)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8464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Try and get through as much as possible but it is likely that the tutorial will not work</a:t>
            </a:r>
          </a:p>
          <a:p>
            <a:endParaRPr lang="en-US" dirty="0"/>
          </a:p>
          <a:p>
            <a:r>
              <a:rPr lang="en-US" dirty="0" smtClean="0"/>
              <a:t>Will try and help out in class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working?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39258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Background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14969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Argonne National Laboratory</a:t>
            </a:r>
          </a:p>
          <a:p>
            <a:r>
              <a:rPr lang="en-US" dirty="0" smtClean="0"/>
              <a:t>University of Chicago</a:t>
            </a:r>
          </a:p>
          <a:p>
            <a:endParaRPr lang="en-US" dirty="0"/>
          </a:p>
          <a:p>
            <a:r>
              <a:rPr lang="en-US" dirty="0" smtClean="0"/>
              <a:t>Nick Collier</a:t>
            </a:r>
          </a:p>
          <a:p>
            <a:pPr lvl="1"/>
            <a:r>
              <a:rPr lang="en-US" dirty="0" smtClean="0"/>
              <a:t>Main Technical guy</a:t>
            </a:r>
          </a:p>
          <a:p>
            <a:r>
              <a:rPr lang="en-US" dirty="0" smtClean="0"/>
              <a:t>Michael North</a:t>
            </a:r>
          </a:p>
          <a:p>
            <a:pPr lvl="1"/>
            <a:r>
              <a:rPr lang="en-US" dirty="0" smtClean="0"/>
              <a:t>Project Lead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225343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Referencing Repast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Authors ask you to use reference</a:t>
            </a:r>
          </a:p>
          <a:p>
            <a:pPr lvl="1"/>
            <a:r>
              <a:rPr lang="en-US" dirty="0"/>
              <a:t>North, M. J., T. R. Howe, N. T. Collier, and J. R. </a:t>
            </a:r>
            <a:r>
              <a:rPr lang="en-US" dirty="0" err="1"/>
              <a:t>Vos</a:t>
            </a:r>
            <a:r>
              <a:rPr lang="en-US" dirty="0"/>
              <a:t>. 2012. “A Declarative Model Assembly Infrastructure for Verification and Validation.” In Advancing Social Simulation: The First World Congress, edited by Shingo Takahashi, David </a:t>
            </a:r>
            <a:r>
              <a:rPr lang="en-US" dirty="0" err="1"/>
              <a:t>Sallach</a:t>
            </a:r>
            <a:r>
              <a:rPr lang="en-US" dirty="0"/>
              <a:t>, and Juliette </a:t>
            </a:r>
            <a:r>
              <a:rPr lang="en-US" dirty="0" err="1"/>
              <a:t>Rouchier</a:t>
            </a:r>
            <a:r>
              <a:rPr lang="en-US" dirty="0"/>
              <a:t>, 129–140. Tokyo: Springer Japan. </a:t>
            </a:r>
            <a:endParaRPr lang="en-US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Michael North is the repast lead</a:t>
            </a:r>
          </a:p>
          <a:p>
            <a:r>
              <a:rPr lang="en-US" dirty="0" smtClean="0"/>
              <a:t>… and the same North as in:</a:t>
            </a:r>
          </a:p>
          <a:p>
            <a:pPr lvl="1"/>
            <a:r>
              <a:rPr lang="en-US" b="1" dirty="0"/>
              <a:t>North, Michael J., </a:t>
            </a:r>
            <a:r>
              <a:rPr lang="en-US" dirty="0"/>
              <a:t>and Charles M. </a:t>
            </a:r>
            <a:r>
              <a:rPr lang="en-US" dirty="0" err="1"/>
              <a:t>Macal</a:t>
            </a:r>
            <a:r>
              <a:rPr lang="en-US" dirty="0"/>
              <a:t>. 2007. </a:t>
            </a:r>
            <a:r>
              <a:rPr lang="en-US" i="1" dirty="0"/>
              <a:t>Managing Business Complexity: Discovering Strategic Solutions with Agent-Based Modeling and Simulation</a:t>
            </a:r>
            <a:r>
              <a:rPr lang="en-US" dirty="0"/>
              <a:t>. New York: Oxford University Press.</a:t>
            </a:r>
          </a:p>
          <a:p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he mafia would call him “made” in ABMS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know that name?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524464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Repast </a:t>
            </a:r>
            <a:r>
              <a:rPr lang="en-US" dirty="0" err="1" smtClean="0"/>
              <a:t>Simphony</a:t>
            </a:r>
            <a:r>
              <a:rPr lang="en-US" dirty="0" smtClean="0"/>
              <a:t> 2.0</a:t>
            </a:r>
          </a:p>
          <a:p>
            <a:r>
              <a:rPr lang="en-US" dirty="0" smtClean="0"/>
              <a:t>Do not worry about:</a:t>
            </a:r>
          </a:p>
          <a:p>
            <a:pPr lvl="1"/>
            <a:r>
              <a:rPr lang="en-US" dirty="0" err="1" smtClean="0"/>
              <a:t>ReLogo</a:t>
            </a:r>
            <a:r>
              <a:rPr lang="en-US" dirty="0" smtClean="0"/>
              <a:t> </a:t>
            </a:r>
          </a:p>
          <a:p>
            <a:pPr lvl="2"/>
            <a:r>
              <a:rPr lang="en-US" dirty="0" smtClean="0"/>
              <a:t>Something for converting Net Logo into Repast</a:t>
            </a:r>
          </a:p>
          <a:p>
            <a:pPr lvl="1"/>
            <a:r>
              <a:rPr lang="en-US" dirty="0" smtClean="0"/>
              <a:t>HPC</a:t>
            </a:r>
          </a:p>
          <a:p>
            <a:pPr lvl="2"/>
            <a:r>
              <a:rPr lang="en-US" dirty="0" smtClean="0"/>
              <a:t>High Performance Computers</a:t>
            </a:r>
          </a:p>
          <a:p>
            <a:pPr lvl="1"/>
            <a:r>
              <a:rPr lang="en-US" dirty="0" smtClean="0"/>
              <a:t>Groovy</a:t>
            </a:r>
          </a:p>
          <a:p>
            <a:pPr lvl="2"/>
            <a:r>
              <a:rPr lang="en-US" dirty="0" smtClean="0"/>
              <a:t>This is being phased out (useless in my opinion)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Repast?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927805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Groovy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You want to be serious about Repast?</a:t>
            </a:r>
          </a:p>
          <a:p>
            <a:pPr lvl="1"/>
            <a:r>
              <a:rPr lang="en-US" dirty="0" smtClean="0"/>
              <a:t>DO NOT USE GROOVY</a:t>
            </a:r>
          </a:p>
          <a:p>
            <a:pPr lvl="1"/>
            <a:endParaRPr lang="en-US" dirty="0"/>
          </a:p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No one else can help</a:t>
            </a:r>
          </a:p>
          <a:p>
            <a:pPr lvl="1"/>
            <a:r>
              <a:rPr lang="en-US" dirty="0" smtClean="0"/>
              <a:t>You still have to use all the same commands</a:t>
            </a:r>
          </a:p>
        </p:txBody>
      </p:sp>
    </p:spTree>
    <p:extLst>
      <p:ext uri="{BB962C8B-B14F-4D97-AF65-F5344CB8AC3E}">
        <p14:creationId xmlns:p14="http://schemas.microsoft.com/office/powerpoint/2010/main" val="233885321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Cadenhead</a:t>
            </a:r>
            <a:r>
              <a:rPr lang="en-US" dirty="0"/>
              <a:t>, Rogers. 2012. </a:t>
            </a:r>
            <a:r>
              <a:rPr lang="en-US" i="1" dirty="0" err="1"/>
              <a:t>Sams</a:t>
            </a:r>
            <a:r>
              <a:rPr lang="en-US" i="1" dirty="0"/>
              <a:t> Teach Yourself Java in 21 </a:t>
            </a:r>
            <a:r>
              <a:rPr lang="en-US" i="1" dirty="0" smtClean="0"/>
              <a:t>Days. </a:t>
            </a:r>
            <a:r>
              <a:rPr lang="en-US" dirty="0" smtClean="0"/>
              <a:t>6th ed. </a:t>
            </a:r>
            <a:r>
              <a:rPr lang="en-US" dirty="0" err="1"/>
              <a:t>Sams</a:t>
            </a:r>
            <a:r>
              <a:rPr lang="en-US" dirty="0"/>
              <a:t> Publishing.</a:t>
            </a:r>
          </a:p>
          <a:p>
            <a:r>
              <a:rPr lang="en-US" dirty="0" smtClean="0"/>
              <a:t>Only need chapters 1–7</a:t>
            </a:r>
          </a:p>
          <a:p>
            <a:r>
              <a:rPr lang="en-US" dirty="0" smtClean="0"/>
              <a:t>AM </a:t>
            </a:r>
            <a:r>
              <a:rPr lang="en-US" b="1" u="sng" dirty="0" smtClean="0"/>
              <a:t>NOT</a:t>
            </a:r>
            <a:r>
              <a:rPr lang="en-US" dirty="0" smtClean="0"/>
              <a:t> EXPECTING YOU TO DO THIS FOR CLASS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363855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049509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Helpful Hints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2099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think that you are going to seriously use Repast </a:t>
            </a:r>
            <a:r>
              <a:rPr lang="en-US" dirty="0" err="1" smtClean="0"/>
              <a:t>Simphony</a:t>
            </a:r>
            <a:r>
              <a:rPr lang="en-US" dirty="0" smtClean="0"/>
              <a:t>, then join the mailing list at:</a:t>
            </a:r>
            <a:endParaRPr lang="en-US" dirty="0"/>
          </a:p>
          <a:p>
            <a:pPr lvl="1"/>
            <a:r>
              <a:rPr lang="en-US" dirty="0">
                <a:hlinkClick r:id="rId2"/>
              </a:rPr>
              <a:t>https://lists.sourceforge.net/lists/listinfo/repast-interest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go for help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120935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are not sure about a repast command</a:t>
            </a:r>
          </a:p>
          <a:p>
            <a:pPr lvl="1"/>
            <a:r>
              <a:rPr lang="en-US" dirty="0" smtClean="0"/>
              <a:t>Highlight function in question and press ‘F3’</a:t>
            </a:r>
          </a:p>
          <a:p>
            <a:pPr lvl="2"/>
            <a:r>
              <a:rPr lang="en-US" dirty="0" smtClean="0"/>
              <a:t>Will open function declaration</a:t>
            </a:r>
          </a:p>
          <a:p>
            <a:pPr lvl="2"/>
            <a:endParaRPr lang="en-US" dirty="0"/>
          </a:p>
          <a:p>
            <a:r>
              <a:rPr lang="en-US" dirty="0"/>
              <a:t>Help can be found on the web:</a:t>
            </a:r>
            <a:endParaRPr lang="en-US" dirty="0">
              <a:hlinkClick r:id="rId2"/>
            </a:endParaRPr>
          </a:p>
          <a:p>
            <a:pPr lvl="2"/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://repast.sourceforge.net/docs/api/repast_simphony/overview-summary.html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Helpful Hints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862871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Batch Runs</a:t>
            </a:r>
            <a:br>
              <a:rPr lang="en-US" dirty="0" smtClean="0"/>
            </a:br>
            <a:r>
              <a:rPr lang="en-US" dirty="0" smtClean="0"/>
              <a:t>(Advanced users)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3444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Discussion on batch runs is not included in the tutorial so I have included here</a:t>
            </a:r>
          </a:p>
          <a:p>
            <a:r>
              <a:rPr lang="en-US" dirty="0" smtClean="0"/>
              <a:t>Two things need to be done</a:t>
            </a:r>
          </a:p>
          <a:p>
            <a:pPr lvl="1"/>
            <a:r>
              <a:rPr lang="en-US" dirty="0" smtClean="0"/>
              <a:t>Change the batch run XML file</a:t>
            </a:r>
          </a:p>
          <a:p>
            <a:pPr lvl="1"/>
            <a:r>
              <a:rPr lang="en-US" dirty="0" smtClean="0"/>
              <a:t>Change the run parameters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Batch Runs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855840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4481825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ight Arrow 2"/>
          <p:cNvSpPr/>
          <p:nvPr/>
        </p:nvSpPr>
        <p:spPr bwMode="auto">
          <a:xfrm rot="10800000">
            <a:off x="1524000" y="2971800"/>
            <a:ext cx="3657600" cy="762000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57800" y="2752635"/>
            <a:ext cx="24064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Batch XML</a:t>
            </a:r>
          </a:p>
          <a:p>
            <a:r>
              <a:rPr lang="en-US" dirty="0" smtClean="0"/>
              <a:t>File is located</a:t>
            </a:r>
          </a:p>
          <a:p>
            <a:r>
              <a:rPr lang="en-US" dirty="0" err="1" smtClean="0"/>
              <a:t>hee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284671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&lt;?xml version=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"1.0</a:t>
            </a:r>
            <a:r>
              <a:rPr lang="en-US" sz="1600" i="1" dirty="0" smtClean="0">
                <a:solidFill>
                  <a:schemeClr val="bg1">
                    <a:lumMod val="50000"/>
                  </a:schemeClr>
                </a:solidFill>
              </a:rPr>
              <a:t>"?&gt;</a:t>
            </a:r>
            <a:endParaRPr lang="en-US" sz="1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&lt;sweep runs=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"200"&gt;</a:t>
            </a:r>
          </a:p>
          <a:p>
            <a:pPr marL="400050" lvl="1" indent="0">
              <a:buNone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&lt;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parameter name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=</a:t>
            </a:r>
            <a:r>
              <a:rPr lang="en-US" sz="1600" i="1" dirty="0" smtClean="0">
                <a:solidFill>
                  <a:schemeClr val="bg1">
                    <a:lumMod val="50000"/>
                  </a:schemeClr>
                </a:solidFill>
              </a:rPr>
              <a:t>“</a:t>
            </a:r>
            <a:r>
              <a:rPr lang="en-US" sz="1600" i="1" dirty="0" err="1" smtClean="0">
                <a:solidFill>
                  <a:schemeClr val="bg1">
                    <a:lumMod val="50000"/>
                  </a:schemeClr>
                </a:solidFill>
              </a:rPr>
              <a:t>MyConstantName</a:t>
            </a:r>
            <a:r>
              <a:rPr lang="en-US" sz="1600" i="1" dirty="0" smtClean="0">
                <a:solidFill>
                  <a:schemeClr val="bg1">
                    <a:lumMod val="50000"/>
                  </a:schemeClr>
                </a:solidFill>
              </a:rPr>
              <a:t>" 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type="constant"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</a:rPr>
              <a:t>constant_type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="number" value="0.5"/&gt;</a:t>
            </a:r>
          </a:p>
          <a:p>
            <a:pPr marL="400050" lvl="1" indent="0">
              <a:buNone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&lt;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parameter name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=</a:t>
            </a:r>
            <a:r>
              <a:rPr lang="en-US" sz="1600" i="1" dirty="0" smtClean="0">
                <a:solidFill>
                  <a:schemeClr val="bg1">
                    <a:lumMod val="50000"/>
                  </a:schemeClr>
                </a:solidFill>
              </a:rPr>
              <a:t>“MyVaryParameterName1" 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type="list"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</a:rPr>
              <a:t>value_type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="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</a:rPr>
              <a:t>int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" values="</a:t>
            </a:r>
            <a:r>
              <a:rPr lang="en-US" sz="1600" i="1" dirty="0" smtClean="0">
                <a:solidFill>
                  <a:schemeClr val="bg1">
                    <a:lumMod val="50000"/>
                  </a:schemeClr>
                </a:solidFill>
              </a:rPr>
              <a:t>6 8 9”/&gt;</a:t>
            </a:r>
          </a:p>
          <a:p>
            <a:pPr marL="400050" lvl="1" indent="0">
              <a:buNone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&lt;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parameter name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=</a:t>
            </a:r>
            <a:r>
              <a:rPr lang="en-US" sz="1600" i="1" dirty="0" smtClean="0">
                <a:solidFill>
                  <a:schemeClr val="bg1">
                    <a:lumMod val="50000"/>
                  </a:schemeClr>
                </a:solidFill>
              </a:rPr>
              <a:t>"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600" i="1" dirty="0" smtClean="0">
                <a:solidFill>
                  <a:schemeClr val="bg1">
                    <a:lumMod val="50000"/>
                  </a:schemeClr>
                </a:solidFill>
              </a:rPr>
              <a:t>MyVaryParameterName2" 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type="list"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</a:rPr>
              <a:t>value_type</a:t>
            </a:r>
            <a:r>
              <a:rPr lang="en-US" sz="1600" i="1" dirty="0" smtClean="0">
                <a:solidFill>
                  <a:schemeClr val="bg1">
                    <a:lumMod val="50000"/>
                  </a:schemeClr>
                </a:solidFill>
              </a:rPr>
              <a:t>=“double" 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values="</a:t>
            </a:r>
            <a:r>
              <a:rPr lang="en-US" sz="1600" i="1" dirty="0" smtClean="0">
                <a:solidFill>
                  <a:schemeClr val="bg1">
                    <a:lumMod val="50000"/>
                  </a:schemeClr>
                </a:solidFill>
              </a:rPr>
              <a:t>6.6 8.8 9.9”/&gt;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&lt;/sweep&gt;</a:t>
            </a:r>
            <a:endParaRPr lang="en-US" sz="16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812846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just tells Repast how many runs to complete (i.e., 200)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&lt;?xml version=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"1.0"?&gt;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&lt;sweep runs=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"200"&gt;</a:t>
            </a:r>
          </a:p>
          <a:p>
            <a:pPr marL="400050" lvl="1" indent="0">
              <a:buNone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…</a:t>
            </a:r>
            <a:endParaRPr lang="en-US" sz="1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&lt;/sweep&gt;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404019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This is for controlling constants</a:t>
            </a:r>
          </a:p>
          <a:p>
            <a:pPr lvl="1"/>
            <a:r>
              <a:rPr lang="en-US" sz="2400" dirty="0" smtClean="0"/>
              <a:t>Notice that type is simply “number”</a:t>
            </a:r>
          </a:p>
          <a:p>
            <a:pPr lvl="1"/>
            <a:r>
              <a:rPr lang="en-US" sz="2400" dirty="0" smtClean="0"/>
              <a:t>Parameter will need to be define in parameter.xml </a:t>
            </a:r>
          </a:p>
          <a:p>
            <a:pPr lvl="2"/>
            <a:r>
              <a:rPr lang="en-US" sz="2000" dirty="0" smtClean="0"/>
              <a:t>See Tutorial</a:t>
            </a:r>
          </a:p>
          <a:p>
            <a:pPr lvl="1"/>
            <a:endParaRPr lang="en-US" dirty="0" smtClean="0"/>
          </a:p>
          <a:p>
            <a:pPr marL="400050" lvl="1" indent="0"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&lt;parameter name=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“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</a:rPr>
              <a:t>MyConstantName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" type="constant"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</a:rPr>
              <a:t>constant_type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="number" value="0.5"/&gt;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302918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This is for varying parameters</a:t>
            </a:r>
          </a:p>
          <a:p>
            <a:pPr lvl="1"/>
            <a:r>
              <a:rPr lang="en-US" sz="2400" dirty="0" smtClean="0"/>
              <a:t>Must define type “double”, “</a:t>
            </a:r>
            <a:r>
              <a:rPr lang="en-US" sz="2400" dirty="0" err="1" smtClean="0"/>
              <a:t>int</a:t>
            </a:r>
            <a:r>
              <a:rPr lang="en-US" sz="2400" dirty="0" smtClean="0"/>
              <a:t>”, </a:t>
            </a:r>
          </a:p>
          <a:p>
            <a:pPr lvl="1"/>
            <a:r>
              <a:rPr lang="en-US" sz="2400" dirty="0" smtClean="0"/>
              <a:t>Parameter will need to be define in parameter.xml </a:t>
            </a:r>
          </a:p>
          <a:p>
            <a:pPr lvl="2"/>
            <a:r>
              <a:rPr lang="en-US" sz="2000" dirty="0" smtClean="0"/>
              <a:t>See Tutorial</a:t>
            </a:r>
          </a:p>
          <a:p>
            <a:pPr lvl="1"/>
            <a:r>
              <a:rPr lang="en-US" dirty="0" smtClean="0"/>
              <a:t>Notices the “/” at end of declaration</a:t>
            </a:r>
          </a:p>
          <a:p>
            <a:pPr lvl="2"/>
            <a:r>
              <a:rPr lang="en-US" dirty="0" smtClean="0"/>
              <a:t>If left out, then will do one run for each value set for the other varying parameters</a:t>
            </a:r>
          </a:p>
          <a:p>
            <a:pPr lvl="3"/>
            <a:r>
              <a:rPr lang="en-US" dirty="0" smtClean="0"/>
              <a:t>i.e., Will do every permutation for all varying parameters</a:t>
            </a:r>
          </a:p>
          <a:p>
            <a:pPr lvl="3"/>
            <a:r>
              <a:rPr lang="en-US" dirty="0" smtClean="0"/>
              <a:t>Needs to be included in the last varying parameter</a:t>
            </a:r>
          </a:p>
          <a:p>
            <a:pPr marL="400050" lvl="1" indent="0">
              <a:buNone/>
            </a:pPr>
            <a:endParaRPr lang="en-US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00050" lvl="1" indent="0">
              <a:buNone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&lt;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parameter name=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" MyVaryParameterName2" type="list"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</a:rPr>
              <a:t>value_type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=“double" values="6.6 8.8 9.9”/&gt;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372905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What is important is that you tell it were the files are, therefore in batch configuration (found under the run </a:t>
            </a:r>
            <a:r>
              <a:rPr lang="en-US" sz="2000" dirty="0" err="1"/>
              <a:t>buttom</a:t>
            </a:r>
            <a:r>
              <a:rPr lang="en-US" sz="2000" dirty="0"/>
              <a:t>), you need:</a:t>
            </a: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-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params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"${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workspace_loc:Project.Name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}/batch/params.xml" "${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workspace_loc:Nigeria.Learning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}/nigerialearning.rs"</a:t>
            </a: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 </a:t>
            </a:r>
          </a:p>
          <a:p>
            <a:r>
              <a:rPr lang="en-US" sz="2000" dirty="0"/>
              <a:t>${</a:t>
            </a:r>
            <a:r>
              <a:rPr lang="en-US" sz="2000" dirty="0" err="1"/>
              <a:t>workspace_loc:</a:t>
            </a:r>
            <a:r>
              <a:rPr lang="en-US" sz="2000" dirty="0" err="1">
                <a:solidFill>
                  <a:srgbClr val="FF0000"/>
                </a:solidFill>
              </a:rPr>
              <a:t>Project.Name</a:t>
            </a:r>
            <a:r>
              <a:rPr lang="en-US" sz="2000" dirty="0"/>
              <a:t>} refers to where the project is.  The “params.xml” can be called anything</a:t>
            </a:r>
            <a:r>
              <a:rPr lang="en-US" sz="2000" dirty="0" smtClean="0"/>
              <a:t>.</a:t>
            </a:r>
          </a:p>
          <a:p>
            <a:pPr lvl="1"/>
            <a:r>
              <a:rPr lang="en-US" sz="1600" dirty="0" smtClean="0"/>
              <a:t>I use “batch_param.xml”</a:t>
            </a:r>
            <a:endParaRPr lang="en-US" sz="1600" dirty="0"/>
          </a:p>
          <a:p>
            <a:r>
              <a:rPr lang="en-US" sz="2000" dirty="0"/>
              <a:t> </a:t>
            </a:r>
          </a:p>
          <a:p>
            <a:r>
              <a:rPr lang="en-US" sz="2000" dirty="0"/>
              <a:t>By default, repast uses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“-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params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{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file_prompt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: the batch run parameters file name: params.xml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}”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sz="1600" dirty="0"/>
              <a:t>This will produce a prompt which is a pain so change it.</a:t>
            </a: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Letting Repast where batch file 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922230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374" t="2667" r="85875" b="-2667"/>
          <a:stretch/>
        </p:blipFill>
        <p:spPr bwMode="auto">
          <a:xfrm>
            <a:off x="-14554200" y="393192"/>
            <a:ext cx="20942300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ight Arrow 3"/>
          <p:cNvSpPr/>
          <p:nvPr/>
        </p:nvSpPr>
        <p:spPr bwMode="auto">
          <a:xfrm rot="10800000">
            <a:off x="3962400" y="838200"/>
            <a:ext cx="3657600" cy="762000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024483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9600"/>
            <a:ext cx="7467600" cy="5381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ight Arrow 2"/>
          <p:cNvSpPr/>
          <p:nvPr/>
        </p:nvSpPr>
        <p:spPr bwMode="auto">
          <a:xfrm rot="10800000">
            <a:off x="2209800" y="2133600"/>
            <a:ext cx="3657600" cy="762000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977224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3400"/>
            <a:ext cx="752966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own Arrow 1"/>
          <p:cNvSpPr/>
          <p:nvPr/>
        </p:nvSpPr>
        <p:spPr bwMode="auto">
          <a:xfrm rot="10800000">
            <a:off x="4648200" y="2247900"/>
            <a:ext cx="1524000" cy="1981200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977224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819400"/>
            <a:ext cx="7772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>
                <a:solidFill>
                  <a:schemeClr val="hlink"/>
                </a:solidFill>
                <a:latin typeface="Arial" charset="0"/>
                <a:cs typeface="Arial" charset="0"/>
              </a:rPr>
              <a:t>End Presentation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0033CC"/>
      </a:hlink>
      <a:folHlink>
        <a:srgbClr val="CECECE"/>
      </a:folHlink>
    </a:clrScheme>
    <a:fontScheme name="defaul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stealth" w="med" len="med"/>
          <a:tailEnd type="stealth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stealth" w="med" len="med"/>
          <a:tailEnd type="stealth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c:\winapps\msoffice\powerpnt\default.ppt</Template>
  <TotalTime>12040</TotalTime>
  <Pages>27</Pages>
  <Words>727</Words>
  <Application>Microsoft Office PowerPoint</Application>
  <PresentationFormat>Letter Paper (8.5x11 in)</PresentationFormat>
  <Paragraphs>124</Paragraphs>
  <Slides>27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default</vt:lpstr>
      <vt:lpstr>PowerPoint Presentation</vt:lpstr>
      <vt:lpstr>Outline</vt:lpstr>
      <vt:lpstr>Zombie Tutorial</vt:lpstr>
      <vt:lpstr>GO through THE ZOMBIE Tutorial (8 out of 10 class test questions on it)</vt:lpstr>
      <vt:lpstr>Not working?</vt:lpstr>
      <vt:lpstr>Background</vt:lpstr>
      <vt:lpstr>Who?</vt:lpstr>
      <vt:lpstr>Referencing Repast</vt:lpstr>
      <vt:lpstr>I know that name?</vt:lpstr>
      <vt:lpstr>Which Repast?</vt:lpstr>
      <vt:lpstr>Groovy</vt:lpstr>
      <vt:lpstr>Java</vt:lpstr>
      <vt:lpstr>Helpful Hints</vt:lpstr>
      <vt:lpstr>Where go for help</vt:lpstr>
      <vt:lpstr>Helpful Hints</vt:lpstr>
      <vt:lpstr>Batch Runs (Advanced users)</vt:lpstr>
      <vt:lpstr>Batch Runs</vt:lpstr>
      <vt:lpstr>PowerPoint Presentation</vt:lpstr>
      <vt:lpstr>Example</vt:lpstr>
      <vt:lpstr>Example</vt:lpstr>
      <vt:lpstr>Example</vt:lpstr>
      <vt:lpstr>Example</vt:lpstr>
      <vt:lpstr>Letting Repast where batch file is</vt:lpstr>
      <vt:lpstr>PowerPoint Presentation</vt:lpstr>
      <vt:lpstr>PowerPoint Presentation</vt:lpstr>
      <vt:lpstr>PowerPoint Presentation</vt:lpstr>
      <vt:lpstr>End Presentation</vt:lpstr>
    </vt:vector>
  </TitlesOfParts>
  <Manager>R. Bowen Loftin, Ph.D.</Manager>
  <Company>Old Dominion University, VMASC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VMASC Presentation</dc:title>
  <dc:subject>VMASC Overview &amp; VMASC Battle Lab</dc:subject>
  <dc:creator>Roland R. Mielke, Ph.D.</dc:creator>
  <dc:description>rmielke@odu.edu_x000d_
757-686-6211</dc:description>
  <cp:lastModifiedBy>Andrew J. Collins</cp:lastModifiedBy>
  <cp:revision>961</cp:revision>
  <cp:lastPrinted>2001-01-11T18:30:50Z</cp:lastPrinted>
  <dcterms:created xsi:type="dcterms:W3CDTF">1997-04-26T13:28:52Z</dcterms:created>
  <dcterms:modified xsi:type="dcterms:W3CDTF">2014-05-14T21:26:41Z</dcterms:modified>
</cp:coreProperties>
</file>