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2"/>
  </p:notesMasterIdLst>
  <p:handoutMasterIdLst>
    <p:handoutMasterId r:id="rId53"/>
  </p:handoutMasterIdLst>
  <p:sldIdLst>
    <p:sldId id="523" r:id="rId2"/>
    <p:sldId id="714" r:id="rId3"/>
    <p:sldId id="720" r:id="rId4"/>
    <p:sldId id="715" r:id="rId5"/>
    <p:sldId id="721" r:id="rId6"/>
    <p:sldId id="722" r:id="rId7"/>
    <p:sldId id="756" r:id="rId8"/>
    <p:sldId id="757" r:id="rId9"/>
    <p:sldId id="733" r:id="rId10"/>
    <p:sldId id="723" r:id="rId11"/>
    <p:sldId id="724" r:id="rId12"/>
    <p:sldId id="718" r:id="rId13"/>
    <p:sldId id="748" r:id="rId14"/>
    <p:sldId id="745" r:id="rId15"/>
    <p:sldId id="749" r:id="rId16"/>
    <p:sldId id="746" r:id="rId17"/>
    <p:sldId id="739" r:id="rId18"/>
    <p:sldId id="751" r:id="rId19"/>
    <p:sldId id="740" r:id="rId20"/>
    <p:sldId id="754" r:id="rId21"/>
    <p:sldId id="755" r:id="rId22"/>
    <p:sldId id="753" r:id="rId23"/>
    <p:sldId id="752" r:id="rId24"/>
    <p:sldId id="741" r:id="rId25"/>
    <p:sldId id="759" r:id="rId26"/>
    <p:sldId id="742" r:id="rId27"/>
    <p:sldId id="717" r:id="rId28"/>
    <p:sldId id="758" r:id="rId29"/>
    <p:sldId id="726" r:id="rId30"/>
    <p:sldId id="734" r:id="rId31"/>
    <p:sldId id="761" r:id="rId32"/>
    <p:sldId id="762" r:id="rId33"/>
    <p:sldId id="735" r:id="rId34"/>
    <p:sldId id="736" r:id="rId35"/>
    <p:sldId id="725" r:id="rId36"/>
    <p:sldId id="727" r:id="rId37"/>
    <p:sldId id="765" r:id="rId38"/>
    <p:sldId id="764" r:id="rId39"/>
    <p:sldId id="728" r:id="rId40"/>
    <p:sldId id="763" r:id="rId41"/>
    <p:sldId id="729" r:id="rId42"/>
    <p:sldId id="767" r:id="rId43"/>
    <p:sldId id="766" r:id="rId44"/>
    <p:sldId id="730" r:id="rId45"/>
    <p:sldId id="750" r:id="rId46"/>
    <p:sldId id="732" r:id="rId47"/>
    <p:sldId id="760" r:id="rId48"/>
    <p:sldId id="747" r:id="rId49"/>
    <p:sldId id="731" r:id="rId50"/>
    <p:sldId id="712" r:id="rId51"/>
  </p:sldIdLst>
  <p:sldSz cx="9144000" cy="6858000" type="letter"/>
  <p:notesSz cx="7010400" cy="92964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66FF"/>
    <a:srgbClr val="CC6600"/>
    <a:srgbClr val="FFFF99"/>
    <a:srgbClr val="CCCCFF"/>
    <a:srgbClr val="66FFFF"/>
    <a:srgbClr val="CCFF66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19" autoAdjust="0"/>
    <p:restoredTop sz="79957" autoAdjust="0"/>
  </p:normalViewPr>
  <p:slideViewPr>
    <p:cSldViewPr>
      <p:cViewPr varScale="1">
        <p:scale>
          <a:sx n="81" d="100"/>
          <a:sy n="81" d="100"/>
        </p:scale>
        <p:origin x="-1685" y="-77"/>
      </p:cViewPr>
      <p:guideLst>
        <p:guide orient="horz" pos="4032"/>
        <p:guide orient="horz" pos="864"/>
        <p:guide pos="288"/>
        <p:guide pos="547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-3492" y="324"/>
      </p:cViewPr>
      <p:guideLst>
        <p:guide orient="horz" pos="2932"/>
        <p:guide pos="220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9146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14838"/>
            <a:ext cx="5146675" cy="41830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3896" tIns="46125" rIns="93896" bIns="461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16387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4850"/>
            <a:ext cx="4630737" cy="3475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2600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Craig_Reynolds_(computer_graphics)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11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301" tIns="46150" rIns="92301" bIns="46150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dirty="0" smtClean="0"/>
              <a:t>Conway could publish work in 100 journals now!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dirty="0" smtClean="0">
                <a:hlinkClick r:id="rId3"/>
              </a:rPr>
              <a:t>http://en.wikipedia.org/wiki/Craig_Reynolds_(computer_graphics)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Axelrod is a </a:t>
            </a:r>
            <a:r>
              <a:rPr lang="en-US" dirty="0" err="1" smtClean="0"/>
              <a:t>politicial</a:t>
            </a:r>
            <a:r>
              <a:rPr lang="en-US" baseline="0" dirty="0" smtClean="0"/>
              <a:t> scientist</a:t>
            </a:r>
          </a:p>
          <a:p>
            <a:r>
              <a:rPr lang="en-US" baseline="0" dirty="0" smtClean="0"/>
              <a:t>Reynolds was also a computer graphics guy and worked on the first version of </a:t>
            </a:r>
            <a:r>
              <a:rPr lang="en-US" baseline="0" dirty="0" err="1" smtClean="0"/>
              <a:t>Tron</a:t>
            </a:r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PAAMS has died</a:t>
            </a:r>
            <a:r>
              <a:rPr lang="en-US" baseline="0" dirty="0" smtClean="0"/>
              <a:t> as of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892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No, because</a:t>
            </a:r>
            <a:r>
              <a:rPr lang="en-US" baseline="0" dirty="0" smtClean="0"/>
              <a:t> does not matter how label</a:t>
            </a:r>
          </a:p>
          <a:p>
            <a:r>
              <a:rPr lang="en-US" baseline="0" dirty="0" smtClean="0"/>
              <a:t>If there locations can be interchanged without </a:t>
            </a:r>
            <a:r>
              <a:rPr lang="en-US" baseline="0" dirty="0" err="1" smtClean="0"/>
              <a:t>fundmentally</a:t>
            </a:r>
            <a:r>
              <a:rPr lang="en-US" baseline="0" dirty="0" smtClean="0"/>
              <a:t> affecting the agents, then 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495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all these names from earlier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4113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Von </a:t>
            </a:r>
            <a:r>
              <a:rPr lang="en-US" dirty="0" err="1" smtClean="0"/>
              <a:t>neumann</a:t>
            </a:r>
            <a:r>
              <a:rPr lang="en-US" baseline="0" dirty="0" smtClean="0"/>
              <a:t> again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4802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Glider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637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But</a:t>
            </a:r>
            <a:r>
              <a:rPr lang="en-US" baseline="0" dirty="0" smtClean="0"/>
              <a:t> implementation is not the only factor of a paradigm.</a:t>
            </a:r>
          </a:p>
          <a:p>
            <a:r>
              <a:rPr lang="en-US" baseline="0" dirty="0" smtClean="0"/>
              <a:t>By this argument DES is just a software nothing more….</a:t>
            </a:r>
          </a:p>
          <a:p>
            <a:endParaRPr lang="en-US" baseline="0" dirty="0" smtClean="0"/>
          </a:p>
          <a:p>
            <a:r>
              <a:rPr lang="en-US" baseline="0" dirty="0" smtClean="0"/>
              <a:t>Could </a:t>
            </a:r>
            <a:r>
              <a:rPr lang="en-US" baseline="0" dirty="0" err="1" smtClean="0"/>
              <a:t>impliment</a:t>
            </a:r>
            <a:r>
              <a:rPr lang="en-US" baseline="0" dirty="0" smtClean="0"/>
              <a:t> ABMS with real human actors. Would be cool to see.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2531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 pleased someone but</a:t>
            </a:r>
            <a:r>
              <a:rPr lang="en-US" baseline="0" dirty="0" smtClean="0"/>
              <a:t> this on </a:t>
            </a:r>
            <a:r>
              <a:rPr lang="en-US" baseline="0" dirty="0" err="1" smtClean="0"/>
              <a:t>wikipedia</a:t>
            </a:r>
            <a:r>
              <a:rPr lang="en-US" baseline="0" dirty="0" smtClean="0"/>
              <a:t>. It is confused at LOT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905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AJC: wish I had published this.</a:t>
            </a:r>
          </a:p>
          <a:p>
            <a:endParaRPr lang="en-US" dirty="0" smtClean="0"/>
          </a:p>
          <a:p>
            <a:r>
              <a:rPr lang="en-US" dirty="0" smtClean="0"/>
              <a:t>It</a:t>
            </a:r>
            <a:r>
              <a:rPr lang="en-US" baseline="0" dirty="0" smtClean="0"/>
              <a:t> is the abstraction that makes a difference. The modeling part of M&amp;S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6111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Know</a:t>
            </a:r>
            <a:r>
              <a:rPr lang="en-US" baseline="0" dirty="0" smtClean="0"/>
              <a:t> how make surface into a doughnut?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543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mailto:jsokolowski@odu.edu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mailto:ajcollin@odu.edu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457200" y="914400"/>
            <a:ext cx="8229600" cy="0"/>
          </a:xfrm>
          <a:prstGeom prst="line">
            <a:avLst/>
          </a:prstGeom>
          <a:noFill/>
          <a:ln w="12700">
            <a:solidFill>
              <a:srgbClr val="0033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1033" name="Text Box 9"/>
          <p:cNvSpPr txBox="1">
            <a:spLocks noChangeArrowheads="1"/>
          </p:cNvSpPr>
          <p:nvPr/>
        </p:nvSpPr>
        <p:spPr bwMode="auto">
          <a:xfrm>
            <a:off x="457200" y="6400800"/>
            <a:ext cx="8229600" cy="461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tabLst>
                <a:tab pos="8001000" algn="r"/>
              </a:tabLst>
              <a:defRPr/>
            </a:pPr>
            <a:r>
              <a:rPr lang="en-US" altLang="en-US" sz="1200" b="0" i="0" dirty="0">
                <a:solidFill>
                  <a:srgbClr val="0033CC"/>
                </a:solidFill>
                <a:cs typeface="+mn-cs"/>
              </a:rPr>
              <a:t>MSIM </a:t>
            </a:r>
            <a:r>
              <a:rPr lang="en-US" altLang="en-US" sz="1200" b="0" i="0" dirty="0" smtClean="0">
                <a:solidFill>
                  <a:srgbClr val="0033CC"/>
                </a:solidFill>
                <a:cs typeface="+mn-cs"/>
              </a:rPr>
              <a:t>895: ABMS	</a:t>
            </a:r>
            <a:r>
              <a:rPr lang="en-US" altLang="en-US" sz="1200" b="0" i="0" dirty="0" smtClean="0">
                <a:solidFill>
                  <a:srgbClr val="0033CC"/>
                </a:solidFill>
                <a:cs typeface="+mn-cs"/>
                <a:hlinkClick r:id="rId13"/>
              </a:rPr>
              <a:t>jsokolowski@odu.edu</a:t>
            </a:r>
            <a:r>
              <a:rPr lang="en-US" altLang="en-US" sz="1200" b="0" i="0" baseline="0" dirty="0" smtClean="0">
                <a:solidFill>
                  <a:srgbClr val="0033CC"/>
                </a:solidFill>
                <a:cs typeface="+mn-cs"/>
              </a:rPr>
              <a:t> &amp; </a:t>
            </a:r>
            <a:r>
              <a:rPr lang="en-US" altLang="en-US" sz="1200" b="0" i="0" dirty="0" smtClean="0">
                <a:solidFill>
                  <a:srgbClr val="0033CC"/>
                </a:solidFill>
                <a:cs typeface="+mn-cs"/>
                <a:hlinkClick r:id="rId14"/>
              </a:rPr>
              <a:t>ajcollin@odu.edu</a:t>
            </a:r>
            <a:endParaRPr lang="en-US" altLang="en-US" sz="1200" b="0" i="0" dirty="0">
              <a:solidFill>
                <a:srgbClr val="0033CC"/>
              </a:solidFill>
              <a:cs typeface="+mn-cs"/>
            </a:endParaRPr>
          </a:p>
          <a:p>
            <a:pPr eaLnBrk="0" hangingPunct="0">
              <a:tabLst>
                <a:tab pos="8001000" algn="r"/>
              </a:tabLst>
              <a:defRPr/>
            </a:pPr>
            <a:r>
              <a:rPr lang="en-US" altLang="en-US" sz="1200" b="0" i="0" dirty="0">
                <a:solidFill>
                  <a:srgbClr val="0033CC"/>
                </a:solidFill>
                <a:cs typeface="+mn-cs"/>
              </a:rPr>
              <a:t>	</a:t>
            </a:r>
          </a:p>
        </p:txBody>
      </p:sp>
      <p:pic>
        <p:nvPicPr>
          <p:cNvPr id="2" name="Picture 11" descr="H:\Pictures\Logos\Logo, BCET B&amp;W.tif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57200" y="381000"/>
            <a:ext cx="1295400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V:\MARKETING &amp; COMMUNICATIONS\Logos\NEW VMASC logos\VMASC_ODU.jpg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25243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computationalsocialscience.org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penabm.org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://ccl.northwestern.edu/netlogo/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:\Bacteria ABM\Presentations and minuate\chain pic MAY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7765" y="304800"/>
            <a:ext cx="4949304" cy="3124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381000" y="3775834"/>
            <a:ext cx="8229600" cy="6437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3600" dirty="0" smtClean="0">
                <a:solidFill>
                  <a:srgbClr val="0033CC"/>
                </a:solidFill>
              </a:rPr>
              <a:t>Introduction</a:t>
            </a:r>
          </a:p>
        </p:txBody>
      </p:sp>
      <p:pic>
        <p:nvPicPr>
          <p:cNvPr id="2052" name="Picture 4" descr="H:\Pictures\Logos\Logo, BCET B&amp;W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4953000"/>
            <a:ext cx="3429000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 bwMode="auto">
          <a:xfrm>
            <a:off x="1958975" y="485775"/>
            <a:ext cx="3832225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6000" smtClean="0">
                <a:latin typeface="Arial" pitchFamily="34" charset="0"/>
                <a:cs typeface="Arial" pitchFamily="34" charset="0"/>
              </a:rPr>
              <a:t>MSIM895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1958975" y="1727200"/>
            <a:ext cx="2460625" cy="1016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ABMS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V:\MARKETING &amp; COMMUNICATIONS\Logos\NEW VMASC logos\VMASC_logo_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5103813"/>
            <a:ext cx="3362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334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Outline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143000"/>
            <a:ext cx="5867400" cy="49530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Here is what is covered</a:t>
            </a:r>
          </a:p>
          <a:p>
            <a:pPr>
              <a:defRPr/>
            </a:pPr>
            <a:endParaRPr lang="en-US" sz="12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Definition</a:t>
            </a:r>
          </a:p>
          <a:p>
            <a:pPr>
              <a:defRPr/>
            </a:pPr>
            <a:r>
              <a:rPr lang="en-US" sz="2800" dirty="0" smtClean="0"/>
              <a:t>History</a:t>
            </a:r>
          </a:p>
          <a:p>
            <a:pPr>
              <a:defRPr/>
            </a:pPr>
            <a:r>
              <a:rPr lang="en-US" sz="2800" dirty="0" smtClean="0"/>
              <a:t>Important Concepts</a:t>
            </a:r>
          </a:p>
          <a:p>
            <a:pPr>
              <a:defRPr/>
            </a:pPr>
            <a:r>
              <a:rPr lang="en-US" sz="2800" dirty="0" smtClean="0"/>
              <a:t>Related Subjects</a:t>
            </a:r>
          </a:p>
          <a:p>
            <a:pPr>
              <a:defRPr/>
            </a:pPr>
            <a:r>
              <a:rPr lang="en-US" sz="2800" dirty="0" smtClean="0"/>
              <a:t>Classic Examples</a:t>
            </a:r>
          </a:p>
          <a:p>
            <a:pPr>
              <a:defRPr/>
            </a:pPr>
            <a:r>
              <a:rPr lang="en-US" sz="2800" dirty="0" smtClean="0"/>
              <a:t>Software</a:t>
            </a:r>
          </a:p>
          <a:p>
            <a:pPr>
              <a:defRPr/>
            </a:pP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Introduction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Agent-based Modeling and Simulation (ABMS)</a:t>
            </a:r>
          </a:p>
          <a:p>
            <a:r>
              <a:rPr lang="en-US" dirty="0" smtClean="0"/>
              <a:t>The purpose of this lecture is to:</a:t>
            </a:r>
          </a:p>
          <a:p>
            <a:pPr lvl="1"/>
            <a:r>
              <a:rPr lang="en-US" dirty="0" smtClean="0"/>
              <a:t>Introduce ABMS</a:t>
            </a:r>
          </a:p>
          <a:p>
            <a:pPr lvl="1"/>
            <a:r>
              <a:rPr lang="en-US" dirty="0" smtClean="0"/>
              <a:t>Give an overview of its history</a:t>
            </a:r>
          </a:p>
          <a:p>
            <a:pPr lvl="1"/>
            <a:r>
              <a:rPr lang="en-US" dirty="0" smtClean="0"/>
              <a:t>Discuss some basic concepts and related subjects</a:t>
            </a:r>
          </a:p>
          <a:p>
            <a:pPr lvl="1"/>
            <a:r>
              <a:rPr lang="en-US" dirty="0" smtClean="0"/>
              <a:t>Introduce some classic examples</a:t>
            </a:r>
          </a:p>
        </p:txBody>
      </p:sp>
    </p:spTree>
    <p:extLst>
      <p:ext uri="{BB962C8B-B14F-4D97-AF65-F5344CB8AC3E}">
        <p14:creationId xmlns:p14="http://schemas.microsoft.com/office/powerpoint/2010/main" val="7693499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Definition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dirty="0" smtClean="0"/>
              <a:t>There is no clearly accepted definition what agent-based modeling is. Multiple definition exist, for example:</a:t>
            </a:r>
          </a:p>
          <a:p>
            <a:pPr lvl="1"/>
            <a:r>
              <a:rPr lang="en-US" sz="2400" dirty="0" smtClean="0"/>
              <a:t>North and </a:t>
            </a:r>
            <a:r>
              <a:rPr lang="en-US" sz="2400" dirty="0" err="1" smtClean="0"/>
              <a:t>Macal</a:t>
            </a:r>
            <a:endParaRPr lang="en-US" sz="2400" dirty="0" smtClean="0"/>
          </a:p>
          <a:p>
            <a:pPr lvl="1"/>
            <a:r>
              <a:rPr lang="en-US" sz="2400" dirty="0" smtClean="0"/>
              <a:t>Gilbert</a:t>
            </a:r>
          </a:p>
          <a:p>
            <a:r>
              <a:rPr lang="en-US" sz="2800" dirty="0" smtClean="0"/>
              <a:t>Why?</a:t>
            </a:r>
          </a:p>
          <a:p>
            <a:pPr lvl="1"/>
            <a:r>
              <a:rPr lang="en-US" sz="2400" dirty="0" smtClean="0"/>
              <a:t>ABMS is a relatively new subject that is used by a lot of different groups, e.g., social scientist, computer scientist, operations researcher, biologist</a:t>
            </a:r>
          </a:p>
          <a:p>
            <a:pPr lvl="2"/>
            <a:r>
              <a:rPr lang="en-US" sz="2000" dirty="0" smtClean="0"/>
              <a:t>Each group has its own view on the world and its own terminology</a:t>
            </a:r>
          </a:p>
          <a:p>
            <a:endParaRPr lang="en-US" sz="2800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North and </a:t>
            </a:r>
            <a:r>
              <a:rPr lang="en-US" dirty="0" err="1" smtClean="0">
                <a:latin typeface="Arial" charset="0"/>
                <a:cs typeface="Arial" charset="0"/>
              </a:rPr>
              <a:t>Macal</a:t>
            </a:r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Agent-based simulation are built around agents. The characteristics of an agent being: adaptive, capability to learn, modify behaviors, autonomous, and heterogeneous</a:t>
            </a:r>
          </a:p>
          <a:p>
            <a:pPr lvl="1"/>
            <a:r>
              <a:rPr lang="en-US" sz="2000" dirty="0" smtClean="0"/>
              <a:t>North</a:t>
            </a:r>
            <a:r>
              <a:rPr lang="en-US" sz="2000" dirty="0"/>
              <a:t>, Michael J., and Charles M. </a:t>
            </a:r>
            <a:r>
              <a:rPr lang="en-US" sz="2000" dirty="0" err="1"/>
              <a:t>Macal</a:t>
            </a:r>
            <a:r>
              <a:rPr lang="en-US" sz="2000" dirty="0"/>
              <a:t>. 2007. Managing Business Complexity: Discovering Strategic Solutions with Agent-Based Modeling and Simulation. New York: Oxford University </a:t>
            </a:r>
            <a:r>
              <a:rPr lang="en-US" sz="2000" dirty="0" smtClean="0"/>
              <a:t>Press</a:t>
            </a:r>
          </a:p>
          <a:p>
            <a:pPr lvl="2"/>
            <a:r>
              <a:rPr lang="en-US" dirty="0" smtClean="0"/>
              <a:t>Operations Researcher and Computer Scientist</a:t>
            </a:r>
          </a:p>
          <a:p>
            <a:pPr lvl="2"/>
            <a:r>
              <a:rPr lang="en-US" dirty="0" smtClean="0"/>
              <a:t>Focus on technical design of ABMS</a:t>
            </a:r>
          </a:p>
        </p:txBody>
      </p:sp>
    </p:spTree>
    <p:extLst>
      <p:ext uri="{BB962C8B-B14F-4D97-AF65-F5344CB8AC3E}">
        <p14:creationId xmlns:p14="http://schemas.microsoft.com/office/powerpoint/2010/main" val="7693499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Gilbert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i="1" dirty="0" smtClean="0"/>
              <a:t>“Agent-based modeling is a computational method that enables a researcher to create, analyze, and experiment with models composed of agents that interact with an environment”</a:t>
            </a:r>
          </a:p>
          <a:p>
            <a:pPr lvl="1"/>
            <a:r>
              <a:rPr lang="en-US" dirty="0"/>
              <a:t>Gilbert, Nigel. 2007. </a:t>
            </a:r>
            <a:r>
              <a:rPr lang="en-US" i="1" dirty="0"/>
              <a:t>Agent-Based Models</a:t>
            </a:r>
            <a:r>
              <a:rPr lang="en-US" dirty="0"/>
              <a:t>. Thousand Oaks, CA: Sage </a:t>
            </a:r>
            <a:r>
              <a:rPr lang="en-US" dirty="0" smtClean="0"/>
              <a:t>Publications</a:t>
            </a:r>
          </a:p>
          <a:p>
            <a:pPr lvl="2"/>
            <a:r>
              <a:rPr lang="en-US" dirty="0" smtClean="0"/>
              <a:t>Social Scientist</a:t>
            </a:r>
          </a:p>
          <a:p>
            <a:pPr lvl="2"/>
            <a:r>
              <a:rPr lang="en-US" dirty="0" smtClean="0"/>
              <a:t>Not use of words like simulation, adaption, etc.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693499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North and </a:t>
            </a:r>
            <a:r>
              <a:rPr lang="en-US" dirty="0" err="1" smtClean="0"/>
              <a:t>Macal’s</a:t>
            </a:r>
            <a:r>
              <a:rPr lang="en-US" dirty="0" smtClean="0"/>
              <a:t> definition focuses on the requirements of ABMS</a:t>
            </a:r>
          </a:p>
          <a:p>
            <a:pPr lvl="1"/>
            <a:r>
              <a:rPr lang="en-US" dirty="0" smtClean="0"/>
              <a:t>Not all agree with them</a:t>
            </a:r>
          </a:p>
          <a:p>
            <a:pPr lvl="2"/>
            <a:r>
              <a:rPr lang="en-US" dirty="0" smtClean="0"/>
              <a:t>N.B. Under their definition, the most famous ABMS, i.e., Schelling’s </a:t>
            </a:r>
            <a:r>
              <a:rPr lang="en-US" dirty="0"/>
              <a:t>Segregation </a:t>
            </a:r>
            <a:r>
              <a:rPr lang="en-US" dirty="0" smtClean="0"/>
              <a:t>model, would not be an ABMS</a:t>
            </a:r>
          </a:p>
          <a:p>
            <a:pPr marL="914400" lvl="2" indent="0">
              <a:buNone/>
            </a:pPr>
            <a:endParaRPr lang="en-US" dirty="0" smtClean="0"/>
          </a:p>
          <a:p>
            <a:r>
              <a:rPr lang="en-US" dirty="0" smtClean="0"/>
              <a:t>Gilbert’s definitions focuses on the model’s purpose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 Conflict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036298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expertcytometry.com/wp-content/uploads/2013/04/Blind-Men-And-The-Elephan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26713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313683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7000"/>
            <a:ext cx="7772400" cy="1362075"/>
          </a:xfrm>
        </p:spPr>
        <p:txBody>
          <a:bodyPr/>
          <a:lstStyle/>
          <a:p>
            <a:pPr algn="ctr"/>
            <a:r>
              <a:rPr lang="en-US" dirty="0" smtClean="0"/>
              <a:t>History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10719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1970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1143000"/>
            <a:ext cx="8229600" cy="49831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dirty="0"/>
              <a:t>1970</a:t>
            </a:r>
          </a:p>
          <a:p>
            <a:pPr lvl="1"/>
            <a:r>
              <a:rPr lang="en-US" sz="2400" dirty="0"/>
              <a:t>Game of Life</a:t>
            </a:r>
          </a:p>
          <a:p>
            <a:pPr lvl="2"/>
            <a:r>
              <a:rPr lang="en-US" sz="2000" dirty="0"/>
              <a:t>John </a:t>
            </a:r>
            <a:r>
              <a:rPr lang="en-US" sz="2000" dirty="0" err="1"/>
              <a:t>Conways</a:t>
            </a:r>
            <a:r>
              <a:rPr lang="en-US" sz="2000" dirty="0"/>
              <a:t> (</a:t>
            </a:r>
            <a:r>
              <a:rPr lang="en-US" sz="2000" dirty="0" smtClean="0"/>
              <a:t>British)</a:t>
            </a:r>
            <a:endParaRPr lang="en-US" sz="2000" dirty="0"/>
          </a:p>
          <a:p>
            <a:pPr lvl="2"/>
            <a:r>
              <a:rPr lang="en-US" sz="2000" dirty="0"/>
              <a:t>Gardener, Martin. “Mathematical Games - The Fantastic Combinations of John Conway’s New Solitaire Game ‘Life’.” </a:t>
            </a:r>
            <a:r>
              <a:rPr lang="en-US" sz="2000" i="1" dirty="0"/>
              <a:t>Scientific American</a:t>
            </a:r>
            <a:r>
              <a:rPr lang="en-US" sz="2000" dirty="0"/>
              <a:t>, 1970</a:t>
            </a:r>
          </a:p>
          <a:p>
            <a:pPr marL="914400" lvl="2" indent="0">
              <a:buNone/>
            </a:pPr>
            <a:endParaRPr lang="en-US" sz="2000" dirty="0"/>
          </a:p>
          <a:p>
            <a:r>
              <a:rPr lang="en-US" sz="2800" dirty="0" smtClean="0"/>
              <a:t>1971</a:t>
            </a:r>
          </a:p>
          <a:p>
            <a:pPr lvl="1"/>
            <a:r>
              <a:rPr lang="en-US" sz="2400" dirty="0" smtClean="0"/>
              <a:t>Schelling’s Segregation Model</a:t>
            </a:r>
          </a:p>
          <a:p>
            <a:pPr lvl="2"/>
            <a:r>
              <a:rPr lang="en-US" sz="2000" dirty="0" smtClean="0"/>
              <a:t>Schelling</a:t>
            </a:r>
            <a:r>
              <a:rPr lang="en-US" sz="2000" dirty="0"/>
              <a:t>, </a:t>
            </a:r>
            <a:r>
              <a:rPr lang="en-US" sz="2000" dirty="0" smtClean="0"/>
              <a:t>Thomas C</a:t>
            </a:r>
            <a:r>
              <a:rPr lang="en-US" sz="2000" dirty="0"/>
              <a:t>., 1971. Dynamic Models of Segregation. </a:t>
            </a:r>
            <a:r>
              <a:rPr lang="en-US" sz="2000" i="1" dirty="0"/>
              <a:t>Journal Of Mathematical Sociology</a:t>
            </a:r>
            <a:r>
              <a:rPr lang="en-US" sz="2000" dirty="0"/>
              <a:t>, 1(2), pp.143–186</a:t>
            </a:r>
            <a:r>
              <a:rPr lang="en-US" sz="2000" dirty="0" smtClean="0"/>
              <a:t>.</a:t>
            </a:r>
          </a:p>
          <a:p>
            <a:endParaRPr lang="en-US" sz="2800" dirty="0" smtClean="0"/>
          </a:p>
        </p:txBody>
      </p:sp>
      <p:pic>
        <p:nvPicPr>
          <p:cNvPr id="1026" name="Picture 2" descr="H:\theBrain\ACADEMIA_brain\Files\8E6D94BE-8D14-7842-1101-952FC916BDC4\TheBrainIc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093" y="3733800"/>
            <a:ext cx="914400" cy="11430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:\theBrain\ACADEMIA_brain\Files\2FF49CF6-8632-0CF9-12ED-DEBD8841B274\TheBrainIc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093" y="1219200"/>
            <a:ext cx="1190625" cy="9906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3499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1980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1066800"/>
            <a:ext cx="8229600" cy="50593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dirty="0" smtClean="0"/>
              <a:t>1984</a:t>
            </a:r>
          </a:p>
          <a:p>
            <a:pPr lvl="1"/>
            <a:r>
              <a:rPr lang="en-US" sz="2400" dirty="0"/>
              <a:t>Iterated Prisoner’s Dilemma</a:t>
            </a:r>
          </a:p>
          <a:p>
            <a:pPr lvl="2"/>
            <a:r>
              <a:rPr lang="en-US" sz="1600" dirty="0" smtClean="0"/>
              <a:t>Axelrod, Robert. </a:t>
            </a:r>
            <a:r>
              <a:rPr lang="en-US" sz="1600" dirty="0"/>
              <a:t>1984. </a:t>
            </a:r>
            <a:r>
              <a:rPr lang="en-US" sz="1600" i="1" dirty="0"/>
              <a:t>The Evolution of Co-operation</a:t>
            </a:r>
            <a:r>
              <a:rPr lang="en-US" sz="1600" dirty="0"/>
              <a:t>. Basic Books.</a:t>
            </a:r>
          </a:p>
          <a:p>
            <a:pPr lvl="2"/>
            <a:r>
              <a:rPr lang="en-US" sz="1600" dirty="0" smtClean="0"/>
              <a:t>Axelrod</a:t>
            </a:r>
            <a:r>
              <a:rPr lang="en-US" sz="1600" dirty="0"/>
              <a:t>, Robert. 1997. The Complexity of Cooperation: Agent-based Models of Competition and Collaboration. Princeton: Princeton University Press</a:t>
            </a:r>
            <a:r>
              <a:rPr lang="en-US" sz="1600" dirty="0" smtClean="0"/>
              <a:t>.</a:t>
            </a:r>
            <a:endParaRPr lang="en-US" sz="2000" dirty="0" smtClean="0"/>
          </a:p>
          <a:p>
            <a:endParaRPr lang="en-US" sz="2800" dirty="0" smtClean="0"/>
          </a:p>
          <a:p>
            <a:r>
              <a:rPr lang="en-US" sz="2800" dirty="0" smtClean="0"/>
              <a:t>1986</a:t>
            </a:r>
          </a:p>
          <a:p>
            <a:pPr lvl="1"/>
            <a:r>
              <a:rPr lang="en-US" sz="2400" dirty="0" err="1" smtClean="0"/>
              <a:t>Boids</a:t>
            </a:r>
            <a:endParaRPr lang="en-US" sz="2400" dirty="0" smtClean="0"/>
          </a:p>
          <a:p>
            <a:pPr lvl="2"/>
            <a:r>
              <a:rPr lang="en-US" sz="2000" dirty="0" smtClean="0"/>
              <a:t>Craig W. Reynolds</a:t>
            </a:r>
          </a:p>
          <a:p>
            <a:pPr lvl="3"/>
            <a:r>
              <a:rPr lang="en-US" sz="1400" dirty="0"/>
              <a:t>Reynolds, Craig W. “Flocks, Herds and Schools: A Distributed Behavioral Model.” In </a:t>
            </a:r>
            <a:r>
              <a:rPr lang="en-US" sz="1400" i="1" dirty="0"/>
              <a:t>Proceedings of the 14th Annual Conference on Computer Graphics and Interactive Techniques</a:t>
            </a:r>
            <a:r>
              <a:rPr lang="en-US" sz="1400" dirty="0"/>
              <a:t>, 25–34. SIGGRAPH  ’87. New York, NY, USA: ACM, 1987. </a:t>
            </a:r>
            <a:endParaRPr lang="en-US" sz="1400" dirty="0" smtClean="0"/>
          </a:p>
          <a:p>
            <a:pPr lvl="2"/>
            <a:r>
              <a:rPr lang="en-US" sz="2000" dirty="0" err="1" smtClean="0"/>
              <a:t>Tron</a:t>
            </a:r>
            <a:r>
              <a:rPr lang="en-US" sz="2000" dirty="0" smtClean="0"/>
              <a:t> (1982)</a:t>
            </a:r>
          </a:p>
        </p:txBody>
      </p:sp>
      <p:pic>
        <p:nvPicPr>
          <p:cNvPr id="1026" name="Picture 2" descr="H:\theBrain\ACADEMIA_brain\Files\B70B062D-E526-5BFE-1558-6D51A3A32E2F\TheBrainIco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570" y="3276600"/>
            <a:ext cx="1200150" cy="120015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475" y="1066799"/>
            <a:ext cx="696341" cy="98107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3499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sz="2800" dirty="0" smtClean="0"/>
              <a:t>1991</a:t>
            </a:r>
          </a:p>
          <a:p>
            <a:pPr lvl="1"/>
            <a:r>
              <a:rPr lang="en-US" sz="2400" dirty="0"/>
              <a:t>Coined term “agent”</a:t>
            </a:r>
          </a:p>
          <a:p>
            <a:pPr lvl="2"/>
            <a:r>
              <a:rPr lang="en-US" sz="1400" dirty="0"/>
              <a:t>Holland, John H., and John H. Miller. “Artificial Adaptive Agents in Economic Theory.” </a:t>
            </a:r>
            <a:r>
              <a:rPr lang="en-US" sz="1400" i="1" dirty="0"/>
              <a:t>The American Economic Review</a:t>
            </a:r>
            <a:r>
              <a:rPr lang="en-US" sz="1400" dirty="0"/>
              <a:t> 81, no. 2 (1991): 365–370</a:t>
            </a:r>
            <a:r>
              <a:rPr lang="en-US" sz="1400" dirty="0" smtClean="0"/>
              <a:t>.</a:t>
            </a:r>
          </a:p>
          <a:p>
            <a:pPr lvl="2"/>
            <a:r>
              <a:rPr lang="en-US" sz="2000" dirty="0" smtClean="0"/>
              <a:t>John H. Miller</a:t>
            </a:r>
          </a:p>
          <a:p>
            <a:pPr lvl="3"/>
            <a:r>
              <a:rPr lang="en-US" sz="1600" dirty="0" smtClean="0"/>
              <a:t>See 2000s</a:t>
            </a:r>
          </a:p>
          <a:p>
            <a:pPr lvl="2"/>
            <a:r>
              <a:rPr lang="en-US" sz="2000" dirty="0" smtClean="0"/>
              <a:t>John Holland</a:t>
            </a:r>
          </a:p>
          <a:p>
            <a:pPr lvl="3"/>
            <a:r>
              <a:rPr lang="en-US" sz="1800" dirty="0" smtClean="0"/>
              <a:t>Father Genetic Algorithm</a:t>
            </a:r>
          </a:p>
          <a:p>
            <a:pPr lvl="3"/>
            <a:r>
              <a:rPr lang="en-US" sz="1200" dirty="0" smtClean="0"/>
              <a:t>Holland</a:t>
            </a:r>
            <a:r>
              <a:rPr lang="en-US" sz="1200" dirty="0"/>
              <a:t>, John. 1996. Hidden Order: How Adaptation Builds Complexity. First Edition. Basic Books</a:t>
            </a:r>
            <a:r>
              <a:rPr lang="en-US" sz="1200" dirty="0" smtClean="0"/>
              <a:t>.</a:t>
            </a:r>
          </a:p>
          <a:p>
            <a:r>
              <a:rPr lang="en-US" sz="2800" dirty="0" smtClean="0"/>
              <a:t>1996</a:t>
            </a:r>
          </a:p>
          <a:p>
            <a:pPr lvl="1"/>
            <a:r>
              <a:rPr lang="en-US" sz="2400" dirty="0" err="1" smtClean="0"/>
              <a:t>Sugarscape</a:t>
            </a:r>
            <a:endParaRPr lang="en-US" sz="2400" dirty="0" smtClean="0"/>
          </a:p>
          <a:p>
            <a:pPr lvl="1"/>
            <a:r>
              <a:rPr lang="en-US" sz="1600" dirty="0"/>
              <a:t>Epstein, Joshua M., and Robert L. Axtell. Growing Artificial Societies: Social Science from the Bottom Up. 1996. Brookings Press: Washington </a:t>
            </a:r>
            <a:r>
              <a:rPr lang="en-US" sz="1600" dirty="0" smtClean="0"/>
              <a:t>DC</a:t>
            </a:r>
          </a:p>
          <a:p>
            <a:pPr lvl="1"/>
            <a:r>
              <a:rPr lang="en-US" sz="1600" dirty="0" smtClean="0"/>
              <a:t>Formed AI ABM Society</a:t>
            </a:r>
            <a:endParaRPr lang="en-US" sz="1600" dirty="0"/>
          </a:p>
          <a:p>
            <a:pPr lvl="1"/>
            <a:endParaRPr lang="en-US" sz="2400" dirty="0" smtClean="0"/>
          </a:p>
          <a:p>
            <a:pPr lvl="1"/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1990</a:t>
            </a:r>
            <a:endParaRPr lang="en-US" dirty="0"/>
          </a:p>
        </p:txBody>
      </p:sp>
      <p:pic>
        <p:nvPicPr>
          <p:cNvPr id="2050" name="Picture 2" descr="H:\theBrain\ACADEMIA_brain\Files\F460E4AB-B90A-2BF2-A8FF-3F5B3DADFCCA\TheBrainIcon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562"/>
          <a:stretch/>
        </p:blipFill>
        <p:spPr bwMode="auto">
          <a:xfrm>
            <a:off x="5576047" y="4320708"/>
            <a:ext cx="632012" cy="6858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H:\theBrain\ACADEMIA_brain\Files\5927A6FD-FA7F-470A-530C-BF9E08CF3CFA\TheBrainIc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111" y="4267200"/>
            <a:ext cx="634253" cy="79281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3242029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r>
              <a:rPr lang="en-US" sz="2800" dirty="0" smtClean="0"/>
              <a:t>Societies</a:t>
            </a:r>
          </a:p>
          <a:p>
            <a:pPr lvl="1"/>
            <a:r>
              <a:rPr lang="en-US" sz="2400" dirty="0" smtClean="0"/>
              <a:t>North American Association of Computational Social &amp; Organization Sciences (NACSOS)</a:t>
            </a:r>
          </a:p>
          <a:p>
            <a:pPr lvl="2"/>
            <a:r>
              <a:rPr lang="en-US" sz="2000" dirty="0" smtClean="0"/>
              <a:t>Was Computational &amp; Mathematical Organization Theory</a:t>
            </a:r>
          </a:p>
          <a:p>
            <a:pPr lvl="2"/>
            <a:r>
              <a:rPr lang="en-US" sz="2000" dirty="0" smtClean="0"/>
              <a:t>Part of The Computational Social Science Society of Americas (CSSAS)</a:t>
            </a:r>
          </a:p>
          <a:p>
            <a:pPr lvl="3"/>
            <a:r>
              <a:rPr lang="en-US" sz="1600" dirty="0">
                <a:hlinkClick r:id="rId2"/>
              </a:rPr>
              <a:t>http://computationalsocialscience.org</a:t>
            </a:r>
            <a:r>
              <a:rPr lang="en-US" sz="1600" dirty="0" smtClean="0">
                <a:hlinkClick r:id="rId2"/>
              </a:rPr>
              <a:t>/</a:t>
            </a:r>
            <a:endParaRPr lang="en-US" sz="1600" dirty="0" smtClean="0"/>
          </a:p>
          <a:p>
            <a:pPr lvl="2"/>
            <a:r>
              <a:rPr lang="en-US" sz="2000" dirty="0" smtClean="0"/>
              <a:t>Died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European Social Simulation Association (ESSA)</a:t>
            </a:r>
          </a:p>
          <a:p>
            <a:pPr lvl="2"/>
            <a:r>
              <a:rPr lang="en-US" sz="2000" b="1" dirty="0" smtClean="0"/>
              <a:t>Journal of Artificial Societies and Social Simulation (JASSS)</a:t>
            </a:r>
          </a:p>
          <a:p>
            <a:pPr lvl="2"/>
            <a:r>
              <a:rPr lang="en-US" sz="2000" dirty="0" smtClean="0"/>
              <a:t>Founder: Nigel Gilbert</a:t>
            </a:r>
          </a:p>
          <a:p>
            <a:pPr lvl="3"/>
            <a:r>
              <a:rPr lang="en-US" sz="1600" dirty="0"/>
              <a:t>Gilbert, Nigel. 2007. Agent-Based Models. Thousand Oaks, CA: Sage Publications, Inc.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1990</a:t>
            </a:r>
            <a:endParaRPr lang="en-US" dirty="0"/>
          </a:p>
        </p:txBody>
      </p:sp>
      <p:pic>
        <p:nvPicPr>
          <p:cNvPr id="3074" name="Picture 2" descr="H:\theBrain\ACADEMIA_brain\Files\EB3C1402-FBCB-F10D-754F-1051C5CAAFA6\TheBrainIc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4876800"/>
            <a:ext cx="762000" cy="9144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7772814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r>
              <a:rPr lang="en-US" dirty="0" smtClean="0"/>
              <a:t>Textbooks</a:t>
            </a:r>
          </a:p>
          <a:p>
            <a:pPr lvl="1"/>
            <a:r>
              <a:rPr lang="en-US" dirty="0" smtClean="0">
                <a:ea typeface="+mn-ea"/>
              </a:rPr>
              <a:t>Generative </a:t>
            </a:r>
            <a:r>
              <a:rPr lang="en-US" dirty="0">
                <a:ea typeface="+mn-ea"/>
              </a:rPr>
              <a:t>Social Science</a:t>
            </a:r>
          </a:p>
          <a:p>
            <a:pPr lvl="2"/>
            <a:r>
              <a:rPr lang="en-US" dirty="0" smtClean="0"/>
              <a:t>Epstein</a:t>
            </a:r>
            <a:r>
              <a:rPr lang="en-US" dirty="0"/>
              <a:t>, </a:t>
            </a:r>
            <a:r>
              <a:rPr lang="en-US" dirty="0" smtClean="0"/>
              <a:t>Joshua .M</a:t>
            </a:r>
            <a:r>
              <a:rPr lang="en-US" dirty="0"/>
              <a:t>., 2007. </a:t>
            </a:r>
            <a:r>
              <a:rPr lang="en-US" i="1" dirty="0"/>
              <a:t>Generative Social Science: Studies in Agent-Based Computational Modeling</a:t>
            </a:r>
            <a:r>
              <a:rPr lang="en-US" dirty="0"/>
              <a:t>, Princeton University Press</a:t>
            </a:r>
            <a:r>
              <a:rPr lang="en-US" dirty="0" smtClean="0"/>
              <a:t>.</a:t>
            </a:r>
          </a:p>
          <a:p>
            <a:pPr lvl="2"/>
            <a:r>
              <a:rPr lang="en-US" b="1" i="1" dirty="0" smtClean="0"/>
              <a:t>“If you didn’t grow it, you didn’t explain it</a:t>
            </a:r>
            <a:r>
              <a:rPr lang="en-US" b="1" dirty="0" smtClean="0"/>
              <a:t>”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Complex Adaptive Systems</a:t>
            </a:r>
          </a:p>
          <a:p>
            <a:pPr lvl="2"/>
            <a:r>
              <a:rPr lang="en-US" dirty="0" smtClean="0"/>
              <a:t>Miller</a:t>
            </a:r>
            <a:r>
              <a:rPr lang="en-US" dirty="0"/>
              <a:t>, John H., and Scott E. Page. 2007. </a:t>
            </a:r>
            <a:r>
              <a:rPr lang="en-US" i="1" dirty="0"/>
              <a:t>Complex Adaptive Systems: An Introduction to Computational Models of Social Life</a:t>
            </a:r>
            <a:r>
              <a:rPr lang="en-US" dirty="0"/>
              <a:t>. </a:t>
            </a:r>
            <a:r>
              <a:rPr lang="en-US" dirty="0" smtClean="0"/>
              <a:t>Princeton </a:t>
            </a:r>
            <a:r>
              <a:rPr lang="en-US" dirty="0"/>
              <a:t>University Press.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376630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r>
              <a:rPr lang="en-US" dirty="0" smtClean="0"/>
              <a:t>Conferences</a:t>
            </a:r>
          </a:p>
          <a:p>
            <a:pPr lvl="1"/>
            <a:r>
              <a:rPr lang="en-US" dirty="0" smtClean="0"/>
              <a:t>Agent 20XY</a:t>
            </a:r>
          </a:p>
          <a:p>
            <a:pPr lvl="1"/>
            <a:r>
              <a:rPr lang="en-US" dirty="0" err="1" smtClean="0"/>
              <a:t>SwarmFest</a:t>
            </a:r>
            <a:endParaRPr lang="en-US" dirty="0" smtClean="0"/>
          </a:p>
          <a:p>
            <a:pPr lvl="1"/>
            <a:r>
              <a:rPr lang="en-US" dirty="0" err="1" smtClean="0"/>
              <a:t>Autononmous</a:t>
            </a:r>
            <a:r>
              <a:rPr lang="en-US" dirty="0" smtClean="0"/>
              <a:t> Agents and </a:t>
            </a:r>
            <a:r>
              <a:rPr lang="en-US" dirty="0" err="1" smtClean="0"/>
              <a:t>Multiagent</a:t>
            </a:r>
            <a:r>
              <a:rPr lang="en-US" dirty="0" smtClean="0"/>
              <a:t> Systems (AAMAS)</a:t>
            </a:r>
          </a:p>
          <a:p>
            <a:pPr lvl="1"/>
            <a:r>
              <a:rPr lang="en-US" dirty="0" smtClean="0"/>
              <a:t>International Conference on Social Computing, Behavioral-Cultural Modeling, &amp; Predication (SBP)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Practical Application of Agents and Multi-agent Systems (PAAMS)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452931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www.openabm.org</a:t>
            </a:r>
            <a:endParaRPr lang="en-US" dirty="0" smtClean="0"/>
          </a:p>
          <a:p>
            <a:pPr lvl="1"/>
            <a:r>
              <a:rPr lang="en-US" dirty="0"/>
              <a:t>Network for Computational Modeling for </a:t>
            </a:r>
            <a:r>
              <a:rPr lang="en-US" dirty="0" err="1"/>
              <a:t>SocioEcological</a:t>
            </a:r>
            <a:r>
              <a:rPr lang="en-US" dirty="0"/>
              <a:t> Science (</a:t>
            </a:r>
            <a:r>
              <a:rPr lang="en-US" dirty="0" err="1"/>
              <a:t>CoMSES</a:t>
            </a:r>
            <a:r>
              <a:rPr lang="en-US" dirty="0"/>
              <a:t> Net</a:t>
            </a:r>
            <a:r>
              <a:rPr lang="en-US" dirty="0" smtClean="0"/>
              <a:t>)</a:t>
            </a:r>
          </a:p>
          <a:p>
            <a:r>
              <a:rPr lang="en-US" dirty="0" smtClean="0"/>
              <a:t>Standardization</a:t>
            </a:r>
          </a:p>
          <a:p>
            <a:pPr lvl="1"/>
            <a:r>
              <a:rPr lang="en-US" dirty="0" smtClean="0"/>
              <a:t>Unified Modeling Language (UML)</a:t>
            </a:r>
          </a:p>
          <a:p>
            <a:pPr lvl="1"/>
            <a:r>
              <a:rPr lang="en-US" dirty="0"/>
              <a:t>Overview, Design concepts, and </a:t>
            </a:r>
            <a:r>
              <a:rPr lang="en-US" dirty="0" smtClean="0"/>
              <a:t>Details (ODD)</a:t>
            </a:r>
          </a:p>
          <a:p>
            <a:r>
              <a:rPr lang="en-US" dirty="0" smtClean="0"/>
              <a:t>You?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979113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7000"/>
            <a:ext cx="7772400" cy="1362075"/>
          </a:xfrm>
        </p:spPr>
        <p:txBody>
          <a:bodyPr/>
          <a:lstStyle/>
          <a:p>
            <a:pPr algn="ctr"/>
            <a:r>
              <a:rPr lang="en-US" dirty="0" smtClean="0"/>
              <a:t>Important Concepts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52884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/>
              <a:t>Micro</a:t>
            </a:r>
            <a:r>
              <a:rPr lang="en-US" sz="2800" dirty="0" smtClean="0"/>
              <a:t> level modeling considers each individual agent</a:t>
            </a:r>
          </a:p>
          <a:p>
            <a:r>
              <a:rPr lang="en-US" sz="2800" b="1" dirty="0" smtClean="0"/>
              <a:t>Macro</a:t>
            </a:r>
            <a:r>
              <a:rPr lang="en-US" sz="2800" dirty="0" smtClean="0"/>
              <a:t> level modeling amalgamates agents into groups, flows or statistics (averages)</a:t>
            </a:r>
          </a:p>
          <a:p>
            <a:pPr lvl="1"/>
            <a:r>
              <a:rPr lang="en-US" sz="2400" dirty="0" smtClean="0"/>
              <a:t>Continuous simulation</a:t>
            </a:r>
          </a:p>
          <a:p>
            <a:r>
              <a:rPr lang="en-US" sz="2800" dirty="0" smtClean="0"/>
              <a:t>What is an agent?</a:t>
            </a:r>
          </a:p>
          <a:p>
            <a:pPr lvl="1"/>
            <a:r>
              <a:rPr lang="en-US" sz="2400" dirty="0" smtClean="0"/>
              <a:t>The research questions determines what is the agent of interest</a:t>
            </a:r>
          </a:p>
          <a:p>
            <a:pPr lvl="2"/>
            <a:r>
              <a:rPr lang="en-US" sz="2000" dirty="0" smtClean="0"/>
              <a:t>Usually a human, vehicle or organization</a:t>
            </a:r>
          </a:p>
          <a:p>
            <a:pPr lvl="2"/>
            <a:r>
              <a:rPr lang="en-US" sz="2000" dirty="0" smtClean="0"/>
              <a:t>But a human is an amalgamation of cells, and cells are amalgamations of atoms, and atoms are … (don’t care)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Macro and micro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311799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i="1" dirty="0" smtClean="0"/>
              <a:t>Emergent Behavior </a:t>
            </a:r>
            <a:r>
              <a:rPr lang="en-US" i="1" dirty="0" smtClean="0"/>
              <a:t>is observing </a:t>
            </a:r>
            <a:r>
              <a:rPr lang="en-US" i="1" dirty="0"/>
              <a:t>macro-level phenomenon from micro-level behaviors</a:t>
            </a:r>
          </a:p>
          <a:p>
            <a:r>
              <a:rPr lang="en-US" dirty="0" smtClean="0"/>
              <a:t>Emergence</a:t>
            </a:r>
            <a:r>
              <a:rPr lang="en-US" sz="2800" dirty="0" smtClean="0"/>
              <a:t> is an important concept for ABMS</a:t>
            </a:r>
          </a:p>
          <a:p>
            <a:pPr lvl="1"/>
            <a:r>
              <a:rPr lang="en-US" dirty="0" smtClean="0"/>
              <a:t>Why?</a:t>
            </a:r>
          </a:p>
          <a:p>
            <a:pPr lvl="2"/>
            <a:r>
              <a:rPr lang="en-US" dirty="0" smtClean="0"/>
              <a:t>It is the emergent macro behavior/phenomenon that makes ABMS a useful tool</a:t>
            </a:r>
          </a:p>
          <a:p>
            <a:pPr lvl="1"/>
            <a:r>
              <a:rPr lang="en-US" dirty="0" smtClean="0"/>
              <a:t>Example</a:t>
            </a:r>
          </a:p>
          <a:p>
            <a:pPr lvl="2"/>
            <a:r>
              <a:rPr lang="en-US" dirty="0" smtClean="0"/>
              <a:t>Observing a property market collapse due to individuals strategically defaulting</a:t>
            </a:r>
          </a:p>
          <a:p>
            <a:pPr lvl="2"/>
            <a:endParaRPr lang="en-US" sz="2000" dirty="0" smtClean="0"/>
          </a:p>
          <a:p>
            <a:endParaRPr lang="en-US" sz="2800" b="1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Emergent Behavior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102834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r>
              <a:rPr lang="en-US" sz="2800" dirty="0"/>
              <a:t>Complex Adaptive </a:t>
            </a:r>
            <a:r>
              <a:rPr lang="en-US" sz="2800" dirty="0" smtClean="0"/>
              <a:t>Systems (CAS</a:t>
            </a:r>
            <a:r>
              <a:rPr lang="en-US" sz="2400" dirty="0" smtClean="0"/>
              <a:t>)</a:t>
            </a:r>
          </a:p>
          <a:p>
            <a:pPr lvl="1"/>
            <a:r>
              <a:rPr lang="en-US" sz="2000" dirty="0" smtClean="0"/>
              <a:t>Founding theory for ABMS</a:t>
            </a:r>
            <a:endParaRPr lang="en-US" sz="2000" dirty="0"/>
          </a:p>
          <a:p>
            <a:pPr lvl="1"/>
            <a:r>
              <a:rPr lang="en-US" sz="2000" dirty="0"/>
              <a:t>Miller and Page 2007</a:t>
            </a:r>
          </a:p>
          <a:p>
            <a:pPr lvl="1"/>
            <a:r>
              <a:rPr lang="en-US" sz="2000" dirty="0" smtClean="0"/>
              <a:t>Complex </a:t>
            </a:r>
            <a:r>
              <a:rPr lang="en-US" sz="2000" dirty="0"/>
              <a:t>vs. Complicated </a:t>
            </a:r>
            <a:r>
              <a:rPr lang="en-US" sz="2000" dirty="0" smtClean="0"/>
              <a:t>systems</a:t>
            </a:r>
          </a:p>
          <a:p>
            <a:pPr lvl="1"/>
            <a:endParaRPr lang="en-US" sz="1600" dirty="0"/>
          </a:p>
          <a:p>
            <a:r>
              <a:rPr lang="en-US" sz="2800" dirty="0" smtClean="0"/>
              <a:t>Complicated Systems</a:t>
            </a:r>
          </a:p>
          <a:p>
            <a:pPr lvl="1"/>
            <a:r>
              <a:rPr lang="en-US" sz="1800" dirty="0" smtClean="0"/>
              <a:t>A </a:t>
            </a:r>
            <a:r>
              <a:rPr lang="en-US" sz="1800" dirty="0"/>
              <a:t>complicated system is made up of elements that are </a:t>
            </a:r>
            <a:r>
              <a:rPr lang="en-US" sz="1800" b="1" dirty="0"/>
              <a:t>independent</a:t>
            </a:r>
            <a:r>
              <a:rPr lang="en-US" sz="1800" dirty="0"/>
              <a:t> of each other</a:t>
            </a:r>
          </a:p>
          <a:p>
            <a:pPr lvl="2"/>
            <a:r>
              <a:rPr lang="en-US" sz="1600" dirty="0"/>
              <a:t>Removing one element does not alter the systems behavior apart from a </a:t>
            </a:r>
            <a:r>
              <a:rPr lang="en-US" sz="1600" b="1" dirty="0"/>
              <a:t>direct</a:t>
            </a:r>
            <a:r>
              <a:rPr lang="en-US" sz="1600" dirty="0"/>
              <a:t> result of what was removed</a:t>
            </a:r>
            <a:r>
              <a:rPr lang="en-US" sz="1600" dirty="0" smtClean="0"/>
              <a:t>.</a:t>
            </a:r>
          </a:p>
          <a:p>
            <a:pPr lvl="2"/>
            <a:endParaRPr lang="en-US" sz="1600" dirty="0"/>
          </a:p>
          <a:p>
            <a:r>
              <a:rPr lang="en-US" sz="2800" dirty="0" smtClean="0"/>
              <a:t>Complex Systems</a:t>
            </a:r>
          </a:p>
          <a:p>
            <a:pPr lvl="2"/>
            <a:r>
              <a:rPr lang="en-US" sz="1800" dirty="0"/>
              <a:t>A complicated system is made up of elements that are </a:t>
            </a:r>
            <a:r>
              <a:rPr lang="en-US" sz="1800" b="1" dirty="0" smtClean="0"/>
              <a:t>dependent</a:t>
            </a:r>
            <a:r>
              <a:rPr lang="en-US" sz="1800" dirty="0" smtClean="0"/>
              <a:t> </a:t>
            </a:r>
            <a:r>
              <a:rPr lang="en-US" sz="1800" dirty="0"/>
              <a:t>of each other</a:t>
            </a:r>
          </a:p>
          <a:p>
            <a:pPr lvl="2"/>
            <a:r>
              <a:rPr lang="en-US" sz="1600" dirty="0"/>
              <a:t>Removing one element </a:t>
            </a:r>
            <a:r>
              <a:rPr lang="en-US" sz="1600" dirty="0" smtClean="0"/>
              <a:t>fundamentally alters the system.</a:t>
            </a:r>
            <a:endParaRPr lang="en-US" sz="1600" dirty="0"/>
          </a:p>
          <a:p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683794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(Miller and Page, 2007, p. 9)</a:t>
            </a:r>
          </a:p>
          <a:p>
            <a:pPr lvl="1"/>
            <a:r>
              <a:rPr lang="en-US" dirty="0" smtClean="0"/>
              <a:t>Removing a seat from a car makes it less complicated.</a:t>
            </a:r>
          </a:p>
          <a:p>
            <a:pPr lvl="1"/>
            <a:r>
              <a:rPr lang="en-US" dirty="0" smtClean="0"/>
              <a:t>Removing a timing belt from a car makes it less complex (and useless)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63130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Idea of complexity is in conflict with reductionist</a:t>
            </a:r>
          </a:p>
          <a:p>
            <a:pPr lvl="1"/>
            <a:r>
              <a:rPr lang="en-US" sz="2400" dirty="0"/>
              <a:t>Reductionist </a:t>
            </a:r>
            <a:r>
              <a:rPr lang="en-US" sz="2400" dirty="0" smtClean="0"/>
              <a:t>hypothesis</a:t>
            </a:r>
          </a:p>
          <a:p>
            <a:pPr lvl="2"/>
            <a:r>
              <a:rPr lang="en-US" sz="2000" dirty="0" smtClean="0"/>
              <a:t>Get </a:t>
            </a:r>
            <a:r>
              <a:rPr lang="en-US" sz="2000" dirty="0"/>
              <a:t>right simplifications then can understand everything.</a:t>
            </a:r>
          </a:p>
          <a:p>
            <a:pPr lvl="3"/>
            <a:r>
              <a:rPr lang="en-US" sz="1800" dirty="0"/>
              <a:t>Extreme would be that everything can be communicated through applied physics </a:t>
            </a:r>
            <a:endParaRPr lang="en-US" sz="1800" dirty="0" smtClean="0"/>
          </a:p>
          <a:p>
            <a:pPr lvl="4"/>
            <a:r>
              <a:rPr lang="en-US" sz="1800" dirty="0" smtClean="0"/>
              <a:t>Called “Greedy Reduction”</a:t>
            </a:r>
          </a:p>
          <a:p>
            <a:pPr lvl="1"/>
            <a:r>
              <a:rPr lang="en-US" sz="2400" dirty="0"/>
              <a:t>Problems for emergent </a:t>
            </a:r>
            <a:r>
              <a:rPr lang="en-US" sz="2400" dirty="0" smtClean="0"/>
              <a:t>behavior</a:t>
            </a:r>
          </a:p>
          <a:p>
            <a:pPr lvl="2"/>
            <a:r>
              <a:rPr lang="en-US" sz="2000" dirty="0" smtClean="0"/>
              <a:t>Says </a:t>
            </a:r>
            <a:r>
              <a:rPr lang="en-US" sz="2000" dirty="0"/>
              <a:t>things are only sum of </a:t>
            </a:r>
            <a:r>
              <a:rPr lang="en-US" sz="2000" dirty="0" smtClean="0"/>
              <a:t>parts</a:t>
            </a:r>
            <a:r>
              <a:rPr lang="en-US" sz="2000" dirty="0"/>
              <a:t> </a:t>
            </a:r>
            <a:r>
              <a:rPr lang="en-US" sz="2000" dirty="0" smtClean="0"/>
              <a:t>so can look at them individually</a:t>
            </a:r>
          </a:p>
          <a:p>
            <a:pPr lvl="2"/>
            <a:r>
              <a:rPr lang="en-US" sz="2000" dirty="0" smtClean="0"/>
              <a:t>CAS view says need consider whole system to observe emergent behavior</a:t>
            </a:r>
            <a:endParaRPr lang="en-US" sz="2000" dirty="0"/>
          </a:p>
          <a:p>
            <a:pPr lvl="2"/>
            <a:endParaRPr lang="en-US" sz="2000" dirty="0"/>
          </a:p>
          <a:p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405712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Emergence has lead to a call for there to be a new kind of science: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/>
              <a:t>Traditional Science: Make hypothesis and test it with data from the real world</a:t>
            </a:r>
          </a:p>
          <a:p>
            <a:pPr marL="1200150" lvl="2" indent="-342900"/>
            <a:r>
              <a:rPr lang="en-US" sz="2000" dirty="0" smtClean="0"/>
              <a:t>e.g., Chemical X turns blue when added to water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/>
              <a:t>Axiomatic Science: Make hypothesis and test against existing theory</a:t>
            </a:r>
          </a:p>
          <a:p>
            <a:pPr lvl="2"/>
            <a:r>
              <a:rPr lang="en-US" sz="2000" dirty="0" smtClean="0"/>
              <a:t>Paradigm Shifts: Change theory if necessary</a:t>
            </a:r>
          </a:p>
          <a:p>
            <a:pPr lvl="2"/>
            <a:r>
              <a:rPr lang="en-US" sz="2000" dirty="0" smtClean="0"/>
              <a:t>e.g., Increased internet access means increased economic growth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/>
              <a:t>New Science: Make hypothesis and test with data from simulations built using existing theory and data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New Kind of Science?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74157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Adaption</a:t>
            </a:r>
            <a:r>
              <a:rPr lang="en-US" dirty="0" smtClean="0"/>
              <a:t> is the ability to change behavior or self-organization based on environmental stimulus or collection of stimulus</a:t>
            </a:r>
          </a:p>
          <a:p>
            <a:pPr lvl="1"/>
            <a:r>
              <a:rPr lang="en-US" dirty="0" smtClean="0"/>
              <a:t>Ability to learn</a:t>
            </a:r>
          </a:p>
          <a:p>
            <a:pPr lvl="1"/>
            <a:r>
              <a:rPr lang="en-US" dirty="0" smtClean="0"/>
              <a:t>Natural Selection (for a species)</a:t>
            </a:r>
          </a:p>
          <a:p>
            <a:endParaRPr lang="en-US" dirty="0" smtClean="0"/>
          </a:p>
          <a:p>
            <a:r>
              <a:rPr lang="en-US" dirty="0" smtClean="0"/>
              <a:t>N.B. Does not always mean that the change is for the better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Adaption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102834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Within an simulated agent, adaption can be modeled a number of different ways:</a:t>
            </a:r>
          </a:p>
          <a:p>
            <a:pPr lvl="1"/>
            <a:r>
              <a:rPr lang="en-US" sz="2400" dirty="0" smtClean="0"/>
              <a:t>Artificial Intelligence</a:t>
            </a:r>
          </a:p>
          <a:p>
            <a:pPr lvl="2"/>
            <a:r>
              <a:rPr lang="en-US" sz="2000" dirty="0" smtClean="0"/>
              <a:t>Can make the simulation more complex and hard to write code for</a:t>
            </a:r>
          </a:p>
          <a:p>
            <a:pPr lvl="2"/>
            <a:r>
              <a:rPr lang="en-US" sz="2000" dirty="0" smtClean="0"/>
              <a:t>e.g., reinforcement learning, genetic algorithms, neural networks</a:t>
            </a:r>
          </a:p>
          <a:p>
            <a:pPr lvl="1"/>
            <a:r>
              <a:rPr lang="en-US" sz="2400" dirty="0" smtClean="0"/>
              <a:t>Threshold Equations</a:t>
            </a:r>
          </a:p>
          <a:p>
            <a:pPr lvl="2"/>
            <a:r>
              <a:rPr lang="en-US" sz="2000" dirty="0" smtClean="0"/>
              <a:t>Allows for simple changes</a:t>
            </a:r>
          </a:p>
          <a:p>
            <a:pPr lvl="2"/>
            <a:r>
              <a:rPr lang="en-US" sz="2000" dirty="0" smtClean="0"/>
              <a:t>e.g., Agent waiting in line has some attribute called “impatience”; when impatience level reaches a certain threshold, agent leaves line.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Adaption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483609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Heterogeneity is defined as the </a:t>
            </a:r>
            <a:r>
              <a:rPr lang="en-US" dirty="0"/>
              <a:t>quality of being diverse and not comparable in </a:t>
            </a:r>
            <a:r>
              <a:rPr lang="en-US" dirty="0" smtClean="0"/>
              <a:t>kind</a:t>
            </a:r>
          </a:p>
          <a:p>
            <a:pPr lvl="1"/>
            <a:r>
              <a:rPr lang="en-US" dirty="0" smtClean="0"/>
              <a:t>Homogeneity is opposite</a:t>
            </a:r>
          </a:p>
          <a:p>
            <a:pPr lvl="2"/>
            <a:r>
              <a:rPr lang="en-US" dirty="0"/>
              <a:t>Homogeneity u</a:t>
            </a:r>
            <a:r>
              <a:rPr lang="en-US" dirty="0" smtClean="0"/>
              <a:t>sed </a:t>
            </a:r>
            <a:r>
              <a:rPr lang="en-US" smtClean="0"/>
              <a:t>when you need </a:t>
            </a:r>
            <a:r>
              <a:rPr lang="en-US" dirty="0" smtClean="0"/>
              <a:t>to amalgamate all the agents</a:t>
            </a:r>
          </a:p>
          <a:p>
            <a:pPr lvl="3"/>
            <a:r>
              <a:rPr lang="en-US" dirty="0" smtClean="0"/>
              <a:t>Continuous Simulation</a:t>
            </a:r>
          </a:p>
          <a:p>
            <a:pPr lvl="3"/>
            <a:r>
              <a:rPr lang="en-US" dirty="0" smtClean="0"/>
              <a:t>Macro Simulation</a:t>
            </a:r>
          </a:p>
          <a:p>
            <a:r>
              <a:rPr lang="en-US" dirty="0" smtClean="0"/>
              <a:t>Hard to implement</a:t>
            </a:r>
          </a:p>
          <a:p>
            <a:pPr lvl="2"/>
            <a:r>
              <a:rPr lang="en-US" dirty="0" smtClean="0"/>
              <a:t>Does just labeling agents differently make them heterogeneous?</a:t>
            </a:r>
          </a:p>
          <a:p>
            <a:pPr lvl="2"/>
            <a:r>
              <a:rPr lang="en-US" dirty="0" smtClean="0"/>
              <a:t>What about giving the different spatial locations?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Heterogeneity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102834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7000"/>
            <a:ext cx="7772400" cy="1362075"/>
          </a:xfrm>
        </p:spPr>
        <p:txBody>
          <a:bodyPr/>
          <a:lstStyle/>
          <a:p>
            <a:pPr algn="ctr"/>
            <a:r>
              <a:rPr lang="en-US" dirty="0" smtClean="0"/>
              <a:t>Related Subjects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3444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“Standing to the shoulders of giants”</a:t>
            </a:r>
          </a:p>
          <a:p>
            <a:r>
              <a:rPr lang="en-US" dirty="0" smtClean="0"/>
              <a:t>ABMS development has been dependent of other academic subjects</a:t>
            </a:r>
          </a:p>
          <a:p>
            <a:pPr lvl="1"/>
            <a:r>
              <a:rPr lang="en-US" dirty="0" smtClean="0"/>
              <a:t>Its roots are formed from</a:t>
            </a:r>
          </a:p>
          <a:p>
            <a:pPr lvl="2"/>
            <a:r>
              <a:rPr lang="en-US" dirty="0" smtClean="0"/>
              <a:t>Game Theory, Cellular Automata, DES, Multi-agent Modeling</a:t>
            </a:r>
            <a:endParaRPr lang="en-US" dirty="0"/>
          </a:p>
          <a:p>
            <a:pPr lvl="1"/>
            <a:r>
              <a:rPr lang="en-US" dirty="0" smtClean="0"/>
              <a:t>Each subject brings with it its own existing knowledge</a:t>
            </a:r>
          </a:p>
          <a:p>
            <a:pPr lvl="2"/>
            <a:r>
              <a:rPr lang="en-US" dirty="0" smtClean="0"/>
              <a:t>And its own baggage of expectations, terminology, and assumptions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Subjects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039771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 b="1" dirty="0" smtClean="0"/>
              <a:t>Game Theory </a:t>
            </a:r>
            <a:r>
              <a:rPr lang="en-US" dirty="0" smtClean="0"/>
              <a:t>is the modeling of situations involving multiple decision-makers</a:t>
            </a:r>
          </a:p>
          <a:p>
            <a:pPr lvl="1"/>
            <a:r>
              <a:rPr lang="en-US" b="1" dirty="0">
                <a:ea typeface="+mn-ea"/>
              </a:rPr>
              <a:t>Von Neumann</a:t>
            </a:r>
            <a:r>
              <a:rPr lang="en-US" dirty="0">
                <a:ea typeface="+mn-ea"/>
              </a:rPr>
              <a:t>, John, and Oskar Morgenstern. 1944. Theory of Games and Economic </a:t>
            </a:r>
            <a:r>
              <a:rPr lang="en-US" dirty="0" smtClean="0">
                <a:ea typeface="+mn-ea"/>
              </a:rPr>
              <a:t>Behavior</a:t>
            </a:r>
            <a:r>
              <a:rPr lang="en-US" dirty="0">
                <a:ea typeface="+mn-ea"/>
              </a:rPr>
              <a:t>. Princeton University Press.</a:t>
            </a:r>
          </a:p>
          <a:p>
            <a:pPr lvl="1"/>
            <a:r>
              <a:rPr lang="en-US" b="1" dirty="0" smtClean="0"/>
              <a:t>Thomas Schelling </a:t>
            </a:r>
          </a:p>
          <a:p>
            <a:pPr lvl="2"/>
            <a:r>
              <a:rPr lang="en-US" dirty="0" smtClean="0"/>
              <a:t>2005 Noble Prize for Game Theory</a:t>
            </a:r>
          </a:p>
          <a:p>
            <a:pPr lvl="1"/>
            <a:r>
              <a:rPr lang="en-US" b="1" dirty="0" smtClean="0"/>
              <a:t>Robert Axelrod</a:t>
            </a:r>
          </a:p>
          <a:p>
            <a:pPr lvl="2"/>
            <a:r>
              <a:rPr lang="en-US" dirty="0" smtClean="0"/>
              <a:t>Iterated Prisoner’s Dilemma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Theory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499058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smtClean="0"/>
              <a:t>Cellular Automata</a:t>
            </a:r>
            <a:r>
              <a:rPr lang="en-US" sz="2400" dirty="0" smtClean="0"/>
              <a:t> </a:t>
            </a:r>
            <a:r>
              <a:rPr lang="en-US" sz="2400" dirty="0"/>
              <a:t>is </a:t>
            </a:r>
            <a:r>
              <a:rPr lang="en-US" sz="2400" dirty="0" smtClean="0"/>
              <a:t>a </a:t>
            </a:r>
            <a:r>
              <a:rPr lang="en-US" sz="2400" dirty="0"/>
              <a:t>collection of "colored" cells on a grid of specified shape that evolves through a number of discrete time steps according to a set of rules based on the states of neighboring </a:t>
            </a:r>
            <a:r>
              <a:rPr lang="en-US" sz="2400" dirty="0" smtClean="0"/>
              <a:t>cells. </a:t>
            </a:r>
          </a:p>
          <a:p>
            <a:r>
              <a:rPr lang="en-US" sz="2400" b="1" dirty="0" smtClean="0"/>
              <a:t>Von </a:t>
            </a:r>
            <a:r>
              <a:rPr lang="en-US" sz="2400" b="1" dirty="0"/>
              <a:t>Neumann, </a:t>
            </a:r>
            <a:r>
              <a:rPr lang="en-US" sz="2400" b="1" dirty="0" smtClean="0"/>
              <a:t>John </a:t>
            </a:r>
            <a:r>
              <a:rPr lang="en-US" sz="2400" dirty="0" smtClean="0"/>
              <a:t>and </a:t>
            </a:r>
            <a:r>
              <a:rPr lang="en-US" sz="2400" dirty="0" err="1" smtClean="0"/>
              <a:t>Ulum</a:t>
            </a:r>
            <a:r>
              <a:rPr lang="en-US" sz="2400" dirty="0" smtClean="0"/>
              <a:t>, Stanislaw</a:t>
            </a:r>
          </a:p>
          <a:p>
            <a:pPr lvl="1"/>
            <a:r>
              <a:rPr lang="en-US" sz="2000" dirty="0" smtClean="0"/>
              <a:t>1940s</a:t>
            </a:r>
          </a:p>
          <a:p>
            <a:pPr lvl="1"/>
            <a:r>
              <a:rPr lang="en-US" sz="2000" dirty="0" smtClean="0"/>
              <a:t>Manhattan Project</a:t>
            </a:r>
          </a:p>
          <a:p>
            <a:r>
              <a:rPr lang="en-US" sz="2400" dirty="0" smtClean="0"/>
              <a:t>Wolfram</a:t>
            </a:r>
            <a:r>
              <a:rPr lang="en-US" sz="2400" dirty="0"/>
              <a:t>, Stephen</a:t>
            </a:r>
            <a:r>
              <a:rPr lang="en-US" sz="2400" dirty="0" smtClean="0"/>
              <a:t>.</a:t>
            </a:r>
          </a:p>
          <a:p>
            <a:pPr lvl="1"/>
            <a:r>
              <a:rPr lang="en-US" sz="2000" dirty="0" smtClean="0"/>
              <a:t>2002</a:t>
            </a:r>
            <a:r>
              <a:rPr lang="en-US" sz="2000" dirty="0"/>
              <a:t>. </a:t>
            </a:r>
            <a:r>
              <a:rPr lang="en-US" sz="2000" i="1" dirty="0"/>
              <a:t>A New Kind of Science</a:t>
            </a:r>
            <a:r>
              <a:rPr lang="en-US" sz="2000" dirty="0"/>
              <a:t>. 1st ed. Champaign, IL: Wolfram Media</a:t>
            </a:r>
            <a:r>
              <a:rPr lang="en-US" sz="2000" dirty="0" smtClean="0"/>
              <a:t>.</a:t>
            </a:r>
          </a:p>
          <a:p>
            <a:pPr lvl="1"/>
            <a:r>
              <a:rPr lang="en-US" sz="2000" dirty="0" err="1" smtClean="0"/>
              <a:t>Mathematica</a:t>
            </a:r>
            <a:endParaRPr lang="en-US" sz="2000" dirty="0" smtClean="0"/>
          </a:p>
          <a:p>
            <a:pPr lvl="1"/>
            <a:r>
              <a:rPr lang="en-US" sz="2000" dirty="0"/>
              <a:t>www.</a:t>
            </a:r>
            <a:r>
              <a:rPr lang="en-US" sz="2000" b="1" dirty="0"/>
              <a:t>wolframalpha</a:t>
            </a:r>
            <a:r>
              <a:rPr lang="en-US" sz="2000" dirty="0"/>
              <a:t>.com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Cellular Automata</a:t>
            </a:r>
            <a:endParaRPr lang="en-US" dirty="0"/>
          </a:p>
        </p:txBody>
      </p:sp>
      <p:pic>
        <p:nvPicPr>
          <p:cNvPr id="2050" name="Picture 2" descr="H:\theBrain\ACADEMIA_brain\Files\C458F795-0E07-96CC-E34B-C1C22BDF65CE\TheBrainIc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5200650"/>
            <a:ext cx="733425" cy="8001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9508168"/>
      </p:ext>
    </p:extLst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jpeg;base64,/9j/4AAQSkZJRgABAQAAAQABAAD/2wCEAAkGBxQSERUUExQTFhUXGR4aFxYXFyIfGBwXFyMfFx4cHhoYKCogGBwmHR0dIjEhJSkrLi4uGCAzODMsNygtLisBCgoKBQUFDgUFDisZExkrKysrKysrKysrKysrKysrKysrKysrKysrKysrKysrKysrKysrKysrKysrKysrKysrK//AABEIALkBEQMBIgACEQEDEQH/xAAcAAABBAMBAAAAAAAAAAAAAAAAAQQGBwIFCAP/xABFEAACAAQCCAQDBQYEBAcBAAABAgADBBESIQUHEyIxMkFRBkJSYRQjcQgzgZGhJFNiktHSFRdDsRaCovE0Y3Jzg7LBVP/EABQBAQAAAAAAAAAAAAAAAAAAAAD/xAAUEQEAAAAAAAAAAAAAAAAAAAAA/9oADAMBAAIRAxEAPwC8YIIIAggggCCCCAIIIIAggggCCCCAIIIIAiN1Wl5yvNYbMSlny5KXQlmLGWHa+ICylmAyzK/nJIICFP4gdsM8pmktmCcBafNEmUWJOWFFJc3sLnhaJCKv5F57yVLkhTfczvhBzzNhnY2Odj1jaQQEESXPWn2YBV/h2MtFuAamodrFRxVJeRAtuLMBPC8TlAbC/G2cZQQBBBBAEEEEAQQQQBBBBAEEEEAQQQQBBBBAEEEEAR5zzZWI7GPSPOp5G+h/2gK18feO10WadWlTZxmy8ZO3ZbEWHDPvEfqNciJJlTfhZp2hcW+JbLAQO3W8TTxdq6kaVFO86bOQy5YUCXhzBsc8QMRys1L07hJCz52GSC12K3O1J7L0wfrAa2drlRZEub8LN+Yzrb4lstngN+HXH+kS/wAL+I/8RokqVWbJvUpKK7ZmuuJAc8uIa0aORqVppkrYvPnjYzGIKlc9ossm916WESnRPhWXoyjl08p3dfipb3e17s6C26ALZQEQ8W61koaydTGmmvsmAx/EsL3Abh04w10zrhSnmmWaWa1lRr/Et/qIszt0xW/CJH4m1O0tbVTamZPqFaaQSq4cIsAuV1J6RqtJamZNVNeZtpg5U4jhKVZQPL1C3/GAnWgJzVVPLnqCocEhTOckWJXiPpGYPBiZlti7lRNa2JCOt/r+cenhrRjSaWVLSZuquV1ucySc8r5ntHt8GNosokkGQ6k9d5luf1gKm0VrmSdPlSvhZoMyYqX+JbLGQt+GdrxaVarypLTTchVLECdMuQBe0QWn1J0lM6z1n1JaSRMAOCxMvfANl4XETaupqlpDK7ysDJZsKnFhORsTle0BW2htcCVFVJp/hZy7WasvF8SxtjYLe3W14m3irTIoKaqqGE2aJU1FVNswydJXX6sT+MaTRWpSkkVEqoWfUlpUxZgBwWJQhgDZb2uIlGnPDqaQk1lNMZ0V5yEslsW7Lkt1BHSAh/gfWONJVBkJImSzhxYmqGI4gcB9YnVYry2lKc9o+AfOmZHCz39+W34xXtb4OkeHZMzSEh5051wpgmFQLOyi+6se3gXWE+mKxZJl7IylM9WFjcr8qxHa0w/lAWItMwdVYtZr8Jr9M+phpoyWzypG8xZpKOzNNfMkDse8bdKZsasz3w3sAtuP4ww0JTsaemZXwnYIOW/lBgIZrA8cf4U8tXkvNMy5utQ4Atbv9Yjs3XIgp5c74WbZ5kyXb4lstkspr8Ou1/6feMdf8uSj0pqBNmFhMts2VAAuAZghr8YZavPANJpfR98dTKWTUzQBiRiS8uRck4RYboy+v4BOvB3ikaTpGnqk2ThqJUu22Zrhnl3zy4hiIli0zMzhSbK2HOa9zkD0+saLQHg6VoukMmU8x1eokuS9r32ktbboGWUSgUrhmKzAAzYrFL2yA439oCpvE2thaOpmU7U01zLJBYVLAGxtwIie+GqpqymlVCgoJihsJnOSLgHiPrFD60lpZelKhZqVDvcEssxVUlhiyUobce8Xtq/pSNG0hluVRpMtgrKGIuoyLC1/yEA7AuyEmYMp2JRNaxMpgvf2P5wtUrpIacbkLLL220y5AGK14cNS4ZktCb3WcSfdyrHL6mMqugdpDyzN3TLKGyC9iMPG/G0A2nS3WUZpvYLittpl7cbRV1DrjSZUS5Pws0Y5iy8XxLZYmC34e8N9H65XqHl0pkWWayyr4hcByEvw45xJKPUhSS56ThUVJZJgmAHBa6nFbl4QExlqdrOUNMNpqooM1rAGWrnge9/zjOuV5ezvnjcIPnTMsVzf9I9KaQXn1NjhKzUINr/6SDh+MLpikmFUO0GJZqFdywxE4M8+FmMB5VivLaUDntHwD50zI4We/vy2/GHHwzK6KxNmJGU17iwLdT7Q3qaSe0yRtJkuyzCVwKb4gjjO/EWJ/SNmKVi6sz3wkkALbMgr394BdFOTIlEkkmWpJPEkgZw6hnof/wAPJ/8AbT/6iHkAQQQQBGE9bqwHEgxnBAa+lqHVFUyJtwoBzl9Bb1x4Tpk7GXSU4uoUhlRuUsRa01bc0beGukcWAYcXEYsHNh9vxt+F4BrRzJq4y0qYxZr7olqBYBbWMw9u/WPLSzzJioFp5uU2Wx3pfBHDHz9hG0pMWzTHz4Ri/wDVbP8AWPWAZ/GP+4m/nL/vhkr1ClsEtgCxNmRCc8+InC/5RuYYVxmbRcOK2XDhzDFi9sN4DGknOiKuxmmw43lj9MeUebTZm2V9hNsEZeMviSp9fsY2sEBr6ie7oy7CcMQIveX1FvXDRzUMuBkOHgbIgNvYmcbH8I3cMZG027XxYM+PL5MNv+u//aAy+Mf9xN/OX/fDWjmzFecTIm2eYGXel8BLlp6+6mNtBARnxhoj/EaR6aZKqEVypLIZWLcIbq9ukR3wNq7laLqTUShWOxlmXZzJtZirX3WGe7FkQ00YzFDix3DNbGM8Nzb9LQCfGP8AuJv5y/74aaImTJdPJRqebiSWinel8VUA+fvG3ggIH4/8FJpYyTNWql7EMBgMrPHhvfEx9Ih74E8ODRdO8iVLqZitMMwlzKvcqq23WGW6PziTaSLCU+DFitu4eN+kOEa4Bzz78YDVaTmzHQBaebcTJbc0vgkxXPn7Aw6+Mf8AcTfzl/3w8ggKs8Vaq5NfVTKmZ8arTLXVTJwiwC5Xa/SJ1oOSaWmk06yZ7LKlrLBJl3IQYQTZ+OUPqx2DysIYjGcVhlhKtx/5sMO4DVTp0wzpbfDzbKrg70vi2G3n9jDh6pyCNhOzFuMv++HsEBT2jtTVPJnS5qmuJlurgEyLEoQwBs3DKLV+Mf8AcTfzl/3wSmbbuDjw4EtcbuK7YrH6YYeQGmonmLNnsZE2zupXel8AiqfP3Bj2rZsx1ssmapxKwJ2ZG6Q3ATBfh3jZwQGnV55ZS8tiFJICqim5BXiZpysT0h58Y/7ib+cv++PPQ5mYfmYr2W+Ljjtv2/hvw/HpaNhANtGSysmUrCzKigjsQACMsocwQQBBBBAEEEEAQQ0ppIMtSS9yoPO3G31hFkjZA3e+G/O3G31gHkEMp8kCUxu98JPO3G31jKqkAI5Be4U+du31gHcENamQApIL/wA7f1gqJAC5F+I87dx7wDqCGlTIAAsX5l87dWA7wtRIAAsX5l87dSPeAdQQ1nSAMOb8w87f1hJsgXTN82z329LHvAO4IaTpAumb5tnvt6WPeFmSBiXN8yfO3Y+8A6ghq8gY1F34Hzt7e8I0gY1F3thbzt0K+8A7gimftB6VqKX4L4aoqJOPbYtnOdcWHZWvY52ufzMemoDSc+qSqNRPqJ2Eph2k52tcG9rnKAuKCGqyBjIu9sI87d294RZAxsLvbCvnbqW94B3BDVJAxsLvwHnb394JcgYmzfIjzt2+sA6ghpJkC75vk2W+3pU94JMgXfN8my329KnvAO4IayZAOLN+Y+dv6wU8gEG5fmbzt0J94B1BDSmkAg3L8zedujEd4WnkArmX4nzt3PvAOoIa00gFRcv/ADt/WEpZAKISXuVHnbt9YB3BDORJBlqbvfCDztxt9YDJGzvd74b87cbfWAeQQi8IWAIIIIAggggGdLTrs1yPKOp7QiU67IZHk7ntC0tMmzXdHKOntCJTJshurydvaAKinXZNkeQ9T2jKsp12b5HlPU9oxqKZNk26vIentGVZTJs33V5T09oAqqdcDZHh3MFTTrh4HivU9xBVUyYG3V4doKmmTDyrxXp7iAKqnXCMjzL1PqEFTTrYZHmXqe4gqqZMI3V5l6fxCCppksN1eZenuIAn067uR5h1ME6nW6ZHm7n0tBPpk3d1eYdIJ1Ml03V5u38LQBPp1xJkebufS0E2nXEmR4nqexgn0yYk3V5u38LQTaZMSbq8T09jAD0y41yPA9T7RV2v3SU6kk0rU82ZKZncMUcgkWBsYz+0BVPT0lO0h3lMZxBaWxUkYSbErxH9IoWt0vPnKNtOmzMJ3cblrXve2I5QGek9O1FSF286ZNwHdxtiti42vwvYfkIXRmnammDbCfNlYjvYGK3twvbjFm/Z60ZJqZlZt5UqbhWVh2iBrXL3tiBtew/KLk/4Tocf/g6W2H9ynf6QEC1BaSnVciqaomzJrK6BS7kkCxNh+MWgtOu0bI8q9T3aKN16n4CfTLRfsyvLYuJHywxBABYJbER3MST7P9U9RSVDT3eawnABpjFiBhBsC3AXJy94Czkp1xtkeC9T7wSqdcT5HiOp7CBKZMbbq8F6fWCVTJifdXiOnsIAkU64nyPN3PpWCTTrifI83c+lYJFMmJ91ebt/CsEmmTE+6vN2/hWAJFOu9keY9T7QU1OtjkeZup7mCRTJvbq8x6fSCmpksd1eZunuYApadcJyPM3U+owU1OuHgeLdT3MFLTJhO6vM3T+IwU1MmHlXi3T3MAUtOuAZH8zBR067NMjyjqe0FLTJgG6v5QUdMmzTdXlHT2gMaenXZLkeQdT2ganXZcDydz2gp6ZNku6vIOntA1Mmy5V5O3tAPF4QsIvCFgCCCCAIIIIBlS0ybNdxOUeUdoRKVNkNxOT0jtBSy5ezXJOUdB2hElS9kMpfJ2HaAWopU2Tbich8o7RlWUqbN9xOU+Udo86iVL2TZS+Q9B2jKslS9m+UvlPQdoDOqpUwNuJw9IgqaVMPInFfKO4jGqlS8DZS+HYQVMqXh4S+K9B3EAtVSphG4nMvlHqEFTSpYbicy+UdxGNVKl4RlL5l6D1CFqZUuwyl8y9B3EBlPpU3dxOYeUQk6lS6bic3pHpaEnype7lL5h0EJPlyrplL5uw9LQGU+lTEm4nN6R6WiudfzmTo6W0omW23UYkOE2Kvldc7Rlr6ZV0WDLIVtumaZHg/aOePiJjKwZnPCwJJ6+8AtRpGdMW0ybNexyDOTb6XMWj9nijlzqiqE6WkwCWlhMUNbePDFwjD7PUpWrKjaqpGxFsYB8w4YovcU8hZi2WUN1uAXusBTv2g0FL8F8KBIx7bHsdzFh2Vr4LXtc2v3MVD/jdTa/xE+9/3rcPzi3ftJBR8BgsPv74f/h7Rl9nWVLZKvaqjEMlsYB6N6oCmKmumTLGZMmORe2JySBl3OUZU+kZstbS5s1LnMK5F+HGxjsRKKnxt8uTyr5V7tAKKn2jfLk8q+Ve7QFfagHM7R81ppMxtsRic4jbCuV2ube3vFkyqVMT7icR5R2Ec96/Zhl6SliScC/DISJZsL45mdl68In+oZlbRhMwqzbZ83zPTvnAWJIpUxPuJzekelYJNKmJ9xOb0j0rGMiXKu+Uvm7D0rCyZUu75S+bsPSsBlIpU3txOY+Ue0JTUqWO4nM3lHcwkiVL3spfMeg9oKaVLscpfM3QdzALS0qYTuJzN5R6jC01KmHkTi3lHcxhSypeE5S+Zug9RhaaVLw8JfFug7mAypaVMA3E/lEJR0qbNNxOUeUdoSllS8Ayl/kISjlS9mmUvlHQdoAp6VNku4nIPKO0DUqbLkTk9I7QlPKl7JcpfIOg7QNKl7LgnJ2HaAfLwhYReELAEEEEAQQQQDGleXs1zTlHUdoRJkvZDOXydx2jKlqU2a76co8w7QiVMvZDfTk9Q7QGNRMl7Js5fIeo7RlWTJezfOXynqO0FRUy9k2+nIfMO0ZVlTL2b76cp8w7QCVUyXgbOXw7iCpmS8PGXxHUdxC1VTLwNvpw9QgqamXh504r5h3EBjVTJeEZy+Zeo9QhamZLsM5fMvUdxC1VTLwjfTmXzD1CMa2ulKt2mSwAy3JYADeHUwBUTZQw5y+YdREE141Cf4RM2bJi2ku2Ei/N7ZwuuXSkiboiekudJdiUsqOpY2deABuY5vpKOY5ZUR2YjIKpJyIPAe0AI0xgwJc5ZDM9RFk/Z/S2kZm0FhsW5xlzL3jDUhTvTaT2lQrSU2LjHNBRcRw2GJ7C+Ry9ovyZpylxL+0U/E/6qdj7wFafaHZRR02zKg7Y8nG2Bu0UQsyaQbGYTl1PvF4/aEr5U6jpxJmS5hE65EtwxAwtnZTwjR/Z4qkk1FUZzpLBlpYzGC33jwxcYCqWWYRntDnle8CLMAyEwG/S8dkStJyHmDBOktZTfC6m1yvGxj1+Jl7TnTl9Q7wFS/Z2f5FXtTntEtj42wn1RH/tDzT8dT7Mm3w+eA5c79ovSbpSQkw450lbqLYnUXzbuYoX7QdSk6ukNJdZgEixMshgDjc2uvWArFg7AHfJ/ExkBNAFtoO9rxfOoHSEmTo+as2bKlsZxNncKbYVzsxvaLJl6cpcTftNPxH+qnYe8BCtRs5BoldoyhtrMvjIxcR3zie082US+cvm7j0rHNuvGas3SztKImLs5YxIcQuB3XKLW1L6UkStDyEmTpKMGmXV3UMLuxzBNxAT2RMl72cvmPUe0FNMl2OcvmbqO5hKOulMCVmSyCxsQwIP4iMqapl2O+nM3mHcwGNLMl4TnL5m6j1GFppkvDxl8W6juYWlqZeE76czeYeowU1TLw86cW8w7mASlmS8Azl/mISjmS9mmcvlHUdoypamXgG+n8wgo6mXs0305R5h2gMKeZL2S5y+QdR2gaZL2XFOTuO0LT1MvZLvpyDzDtA1TL2XOnJ6h2gHq8IWEXhCwBBBBAEEEEAzpalNmu8vKOvtCJUpshvLyd/aFpahdmuflHQ9oRKhdkM/J2PaAKipTZNvLyHr7RlWVKbN95eU9faMaioXZNn5D0PaMqyoXZvn5T0PaAKqpTA28vDvBU1KYeZeK9fcQVVSuBs+nYxhpGvlpLZ3cKq2LM2QABBJJPAQCaRr5SSyzzEVVKkszAADEMyTkBEH1seIKSdoiqlyqmnmOwTCiTVZjZ0OSg3OQv+EZayfFdFO0XVy5VVTvMaXZUWYCxNwcgDnHN+jtHzJswJLRndgQqrmSbHgBAJQUMyYxVJbuxBsqqST9AM4sXUroeokaWlvOkTpSYJgxTJbKtypsLsLXjx1X6GqKHSUqorJMynkKGDTZq4UBZSBdjkLnKLzm+NtHkp+20uTZ/NXhYjv3gIpr/mBtFAKQTt0yB9njnqg0bNm4llypjta+FELG18zYZ2i9Nd/iKlqtGCXT1Ema+2Q4UcE2AYE2HTMfnEH1F6QlUtfMeomS5SGSQGdgBe65XPWAhg8MVliPhKm/T5L/ANIP+GKy1vhKm/8A7L9Pw9xHWND4jpaiYBIqJM0qpLCW4YgGwuQvCM9Kadp6dkafOlygwYAzGwgndNhi4m0BT2oc/ATKr439l2iy8HxHy8eEviw7S2K1xe3C47xbf/FdDjv8ZSWw/v07/WKd+0DpiRV/BfDTpU7BtsezcNhxbK17cL2P5GKw0ZoCpqA2wkTJuE72BcVr8L24QFkfaC0hKqZ9KaebLnBZbhjLcMASRkcJNorOj0NUTlvKkTpgBsSktmANhkcIyjYf8FaQtb4Oovx+7PA/9ot7UtVJo2mnyq91pZjzcaJPOBmTCFxANxFwRf2gKYPhissP2Spv1+S/9ID4YrLD9kqb9fkv/SOt9GaZkTyzyZqTUFhiQ4hcXNrjrmPzhzKqVxPn1HQ9hAcfnwxWZfslTlx+S/17doV/DNZYWpKnIZ/Jfjcnt2tHX8ioXE+fm7H0rGsn+KqKTNmS5tVIluGF0eYAwuqkXBzGWcBG9WOmaem0ZTyaifJkzUBDypsxUmKSSd5GIIyIOY6xNNH6QlOmJJiMpLEMrAgi5zBGREct61Z6z9LVU2SyzJbFMLqQVNkQZHrmCPwi7dW/iuik6LpJc2qp0dZdmRpgDA3PEHhATqlqUwneXmbr/EYKWpTDzLxbr7mPPRtfLeWHRwyMWZWXMFSxIII4giPSmqVw8erdD3MAUtSmAby/nBR1KbNN5eUdfaClqFwDP9DBR1C7NM/KOh7QGNPUpsl3l5B19oGqU2XMvJ39oKeoXZLn5B0PaBqhdlx8nY9oB4vCFhF4QsAQQQQBBBBAM6WoGzXm5R5G7fSESoGyHNyehu30haWoGzXJ+UeRu30jFKgbIZPyehu30gFqKgbJubkPkbt9IyrKgbN8m5T5G7fSMKioGybJ+Q+Ru30hNJVyLJmM2IKqMSSjWAAJJ4doBdI1yJKd3JVVUlmKsAAMySbZC0Qjx3420fO0bVypVXIeY8l1VQ2ZJHAQeK9YmjZ1DUypdXLZ3kuqKA2bMpAGY7xzfougmTZqS5a43c4VUEXLEWAGcAaM0fMmzVly1xu9wqqQWJIOQAiwNWXg+uptK0s6fSz5ctGOJ2Q2F1ZRw9yB+MePg3whW6PrpFXV07yaeS+KbNaxCrYi5wkniR0i6J2szRRAtWS+IPK3AEE+XtAM9dc0NoaoAvxl8VIHOvUi0c2aJ0TOqHMqTLMyYy5IlixsQTkPYReutbxxQVei50mnqZcyYxQhQGF8LAnNgBwEVlqg0nKo9JpOqJiy5YRwWJuAWFhy3PGA16+ANJAEGiqMxYbnW4P+wMKvgDSQBBoqi54bnbOOk9G+NqGrmpLp6hZri7FVVr4QCCeHcj843c2pGJMn4nyN2PtAUzqL8PVVFVz2qaedKV5VlLIcyGBtlDn7R7YpFJa/3j8QR5R6rRZunfElNSYJlTN2SG6hnVgC2Rtw7A/lFOa9PFNJXSaZaWek0o7FgLiwIAHMBAVhofw9U1WMU8l5xWxbZjFYG9r24X//ACLe1OzBohahdJH4QzSplidu4wtw1u9rj8xDX7NzYZlbe+ayuUYur+m9oX7SLYplFbos3mGHrL9VrwFmLrB0ZjJ+Np7YR5+xaKW17aXkVlZIemnS5qrJwllYWDYmNvrYj84h2hPCdZWIxppDTQhsxUrYEjIZn2jY/wCWulOHwU24z4rwOQ6+xgLI1HeKKOjoZkupqZMpzOLBWbO2FRf9ItjQ+m5FQGmSJgmpitiQFluALi4EcwHVrpTh8FNuPdev4+0XlqZ0bOo9HmTUypkuYJrHCVJyIFjdbiAkFb4voqaa8ufUypT3BwucLWKrY2Mc4a2ayXU6WqZ0h0mSn2eF1YWOGWim30YEfhG017jFpdyP3cvjkeHZrGI9ozwPX1UlJsimeZLNwHUrYkMQeveAwpPBtfUS0mSaWdMlkZOq3U2yyPWPd/AGkjwoqjgBydRkYuzwL4so9G0MmjrZ6yKmUCJkpg2JSSWF8IIzBB49Y3cnWZooA3rJfEnlbgSSPLAMvB3i6ipKCmp6mplSp8mWqTZTtZkdcipHQgxMdHV6PLV0JZWuysFYgqxJBBtmCI5M8dT1n6RqpsplaXMmsyNcC6k3Bsc4v3wlrE0bJoaaVMq5auklFZbNkwUAjIQE6pagYBk38jf0go6gbNMm5R5G7fSMNH1qNKRlxFWAIIRswcweHaMqOpGzTJ+UeRu30gEp6gbJcm5B5G7fSBqgbLg3J6G7fSEp6gbJcn5B5G7fSFaoGy4Pyehu30gHi8IWEXhCwBBBBAEEEEAzpZ42a5NyjyntCJPGyGTcnpPaFpZ3y13W5R09oxE+0nlbk7e31gEqqkCS5IawQ33T0EQjxBrP0XOpKiVLqgXmSZiINm4uzKVAzXK5PWErdbWi3kvLWe2JkZQNk/MQQOneOb9H0pebLVSpZnVVF+JYgAfnAZaMonmTURLM7sFVQRck5ARYXgvVzpGm0hTTp1Myy5c1WdsSmwv2Bufwjy0Lq20hRVEqqqJSrJkOJs1g6khEOJjYG5sBwEWvN1vaKYWE9+IP3T9Dc9OwgNjrTmg6IrBZvu+qkdR3jl7QuiptROWTJAeY4IVQwuTYnr7CL18eazdHVejqmRJnM0yZLsoMtgCbg8SLDIRUOrnSEqk0lT1E5wJcssWIBJAKMOAzOZgH6arNKre9K2YsN9OJ/GEXVZpUXBpW3shvpx5u/YGL50TrHoK2ckinmu8xjcLs2GSgk5sAOEbjxH4gk0coT6jGkpXALYb8wKjJbniYCk9Xeg5+hKz4vSUsyKfA0vaEhhjexUWl3OeE52tlFmvrW0USpFULC9/lzO1vTEF1u+PqHSGj9jTTS0wTUcgoyjCAwJuwtxIirfDPhqfXO8mmVXfDitiAyBHU/WAsrXZ4xotIUshKWeJjJNxMMLLZcJF7uB1MVp4e8L1VcXSll7VkAZgGAsDcdSOsSL/KHSoy2C3P/mL0/H3iW6vKVvD0ybN0oNik9Qksrv3ZDiIsl7ZHrAbnUf4XqtHTKr4uS0vaKmDg18Ba/KTa2Ice8ab7SJxTKK2W7N5susvvE3Ot/RWIHbtYAj7p+Jt7exirtdfiul0k1KaWZiEsTA+JSti2C3MM+BgNjqR8X0ej5NQtVOEsu6ld1muACDyA2i4vDviemrdpMpZhmouFCwRhZhdrbwHQj845h8M+CavSCOaVFcS2sxxgWLC45uPCLT1e6Sl+HpUyn0mTJmzX2qBQXBS2C90uBmpyMBb6TxjbJuC+U+8aDTPjuhopzSqmfs3IDBTLc7pyB3QeoMahdb+isRO3axA/0n6X9veKY1vadkaQrxPpnxS9kq3YFd5S18mF+ogMNbml5NbpJp9NMV5ZloA2a5qLHJrGLq1ITbaGkCzHem8ASPvG6iKK0Bq8rq6QJ1PLV5dyuLGBmpzyOfWOg9VmjJtFo2VTz0Imy2fEAQRvMXGYOeTCAoXXAuLTNWchvJxNj92nQx4UGrrSNTKSdJpy8t1BVsa5jh1N499cC30zVm4G8mR4/dpFoeA9ZujqTR1NInTmWZLl2YCWxANyeIFjxgKwbVZpVsxSntzpxXdPXuIH1WaVY3FK3bnTpkevcR0zoTSaT5CTZYdpcy7o1rXViSDY5jI9Yi8/WroyQ7ypk5lmS3dHGyc2ZWIIuBY5wHjorWVo2nkS5E6pCTZSLLmLs3OF0GFhcLY2IIyiaaPqgZUsgNYopG6eBAjj3xC6zKqomKwwvNmOt8jhZiwy6ZGOiNG629Fy5MtGnsGRFVhsn4qADwHeAnVPPGyXJuQeU9oGnjZcG5PSe0FPO+Uu63IOnt9YGnfK5W5O3t9YB4vCFhF4QsAQQQQBBBBAM6Wadmu4/KOq9vrEAma4tGbMptJ2LDh+6PG1v94wOunR0v5bLU4k3DaWLXXdPm7iOdDLxTMmGbZcep+kAtNJxTVAYElwAM+JP0ixdD6o9JyKiTOeXLwS5iO1pqk4UYMbDqbCEp9TukZTLOb4fBLImNaYb4V3jbLjYRYc7Xdo11Khaq7AgfLXicvVATDxvNP+HVm4w/Z5me76T2McnaF0c0+fLkyirTJhwqLkXZshmRYRefiLXFo+ppJ8iWKnHNlOi3li2JlIFziyEUx4Orkpq6nnzDdJUwOwUEtZczYGwJ/GAlC6m9KLmZcrt96vFt0fqYF1N6UXMypWeX3q8WyH6mLa0XrboaydLp5K1G0mOoXEigXBxZnFlkInNTONh8t+Zeq9x/FAUlq21b19BpGVUT5abNcQOGYpN2UgZX7xMderk6HmAqy/Ml5m1ub2JMSrxR4gSipzUT0miWjLiwhSd44Rli7mKk1m6zqLSOj3p5AnByyNd0AWysL5gk/pAVh4X8OTq6cZFNgaYULWLYRZSL5tFk+CdCzvD081eklCSXUylMshzjbeAwrnaynONNqCy0tlvfJmZD6r6rRYP2hXJ0bLupX9oXM2tyv6STAPm1zaLxA7SdYA/wCk3W39Ir3XN44o9JyadaZ2JluxbGhXJgAPrwiE+EPCE/STvKpjKLKoZsbFRa9u2fGJR/knpLl/ZrnP70+XL0+8BF/Cng2p0jtFpQjmXhL3bDbFcDmtfgYkP+TWlOXZSr8fvl+kSnwep8LvMOkhf4oASthv/cnexXw2+8W3HrFleEPG9PpMzGpknESwA2NVXNrkW3s+EBH9TXhaq0ZKqJdTLGJ2VlwOrCwBHfvED+0XvV1Pfd/Z+Df+t/TeLX8XeP6bRk1BUrPBmJdcCq2Sk3vvZcRFGa3fFdPpOplTqcuFSVgO0WxxBmbLDfKxEBrfDGr6t0hJM2mWWyKxUkuF3rA8Gz6iNv8A5NaUOWylZf8AnL1zjd6ptYtHoyjeTUbYs00uDLQEWIUcWIzy7RM0136NBJw1WfD5Y6C3qgNf4N8U0+gaYUGkCyVCszkIuNcMzNd5co3MvXLosFiZk7eNx8puFgv+4MUrrQ8QSdIV7VEgsEZEUCYtmuoschcfrDnw5qura+ml1EjYbNsQGJyDusQcrd4DW6xtKSqzSU+okt8uYVK4lINgiqcrZZgxstF6rNIVcmXPkpLMuYoKkzACQMuBzHCNkdSmkm//AJssvvT0/wCWJ3oTWNSaIp5ej6oTtvTLgmbNAyYubdYsLixHQQE78E00ynoKaRMltjlSwjWKkYk3TY3zFxHLXjZQdJVuYH7TOyN7j5jdhaL1la7tGqLFariT92ODEsPN2MUH4mqUn1lTORrLNnTJihgcWGYxcXAvY2I6wErk6odJzlWakuVhcBl+avBhcfpHodTelG3hLlWbMfNXgc4sXQ+ufR0mnlSnFTily1VrSxa6gA23uEOJOu7RqqFK1V1AB+WOIy9UA5ptcejMKptJ2KwX7o8eETtpp2XI/J3Xt9Y4zkKFmKSwyYX49D9I6KXXTo5gJYWpxHdHy14nL1d4Czl4QsIvCFgCCCCAIIIIDneu1H17zXcTKazOzDebgST6Ywlajq8OG2lNkwNsbdDf0x0XBAMKtHeS8sJmyFRmLXItFAytRekAQdpTZEHnbp/yx0bBAc5StRmkAQdpTfzN/bBL1GaQBvtKbr5m65emOjYICivBeqGto6+nqXeQySnxMFY4iLEZXFusXZOZiBuHiDxHQgw5ggIrrE0HO0ho+bTSgqu5Wxc7u6wY8LngIpxdRekAD8ymzFuZu4Pp9o6NggKd1YasqvRtd8RNaS6bNksjHFdrW5gBbKJTrV8LT9J0iSJOBGWaHJdsrAMPLfPOJzBAVTqn1eVWi6ibMnGU6vLwjZtmDcHPEBlFmktjBwHIEcR1w/0hzBAVpre8DVOlvhtgZabHaYto3HabO1sIPoP6Rnqk8E1Oilnids32pUrs24Yb3viA7xZEEBVutrwBVaVmyHkmUgloynaNmSxBywgxA/8AIrSFrbSm/mb+2OjoIDnE6i9IWttKb+Zv7YDqL0hl8ymy/ib+2OjoIDnE6itIZfMpsv4m+vpi4tXOgp2j9HyqaaFZ0LklG3d5iw42PAxLIIBtKZhfcOZvxEUp421RVtbX1FTLeQqTXxKGY4gLAZ2FukXpBAc5PqL0gf8AUpuAHM3QW9MEzUXpAm+0punmbpl6Y6NggOcpmovSBN9pTfzN/bBM1F6QJJ2lNmb8zf2x0bBAc5tqM0gWvtKbjfmb+2PSn1IV6zVczKawYNbE3Q39MdEQQCCFgggCCCCA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6" name="Picture 6" descr="ElementaryCARule0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425387"/>
            <a:ext cx="6477000" cy="437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2334155"/>
      </p:ext>
    </p:extLst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2667000"/>
            <a:ext cx="9020175" cy="1781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7239000" y="5257800"/>
            <a:ext cx="13177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 glider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943516"/>
      </p:ext>
    </p:extLst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Discrete </a:t>
            </a:r>
            <a:r>
              <a:rPr lang="en-US" b="1" dirty="0" smtClean="0"/>
              <a:t>Event Simulation (DES) </a:t>
            </a:r>
            <a:r>
              <a:rPr lang="en-US" dirty="0" smtClean="0"/>
              <a:t>is when the operation </a:t>
            </a:r>
            <a:r>
              <a:rPr lang="en-US" dirty="0"/>
              <a:t>of system is represented as an ordered sequence of events and changes of state in the system, it is event driven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Can (and has) been argued that ABMS is just a subset of DES</a:t>
            </a:r>
          </a:p>
          <a:p>
            <a:pPr lvl="1"/>
            <a:r>
              <a:rPr lang="en-US" dirty="0" smtClean="0"/>
              <a:t>How else </a:t>
            </a:r>
            <a:r>
              <a:rPr lang="en-US" i="1" dirty="0" smtClean="0"/>
              <a:t>implement</a:t>
            </a:r>
            <a:r>
              <a:rPr lang="en-US" dirty="0" smtClean="0"/>
              <a:t> ABMS? 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Discrete Event Simulation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508168"/>
      </p:ext>
    </p:extLst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Computer Science </a:t>
            </a:r>
            <a:r>
              <a:rPr lang="en-US" dirty="0"/>
              <a:t>s</a:t>
            </a:r>
            <a:r>
              <a:rPr lang="en-US" dirty="0" smtClean="0"/>
              <a:t>ubject</a:t>
            </a:r>
          </a:p>
          <a:p>
            <a:r>
              <a:rPr lang="en-US" dirty="0" smtClean="0"/>
              <a:t>Concern with </a:t>
            </a:r>
            <a:r>
              <a:rPr lang="en-US" dirty="0"/>
              <a:t>autonomous </a:t>
            </a:r>
            <a:r>
              <a:rPr lang="en-US" dirty="0" smtClean="0"/>
              <a:t>computer software agents interacting</a:t>
            </a:r>
          </a:p>
          <a:p>
            <a:r>
              <a:rPr lang="en-US" dirty="0" smtClean="0"/>
              <a:t>From Wikipedia:</a:t>
            </a:r>
          </a:p>
          <a:p>
            <a:pPr lvl="1"/>
            <a:r>
              <a:rPr lang="en-US" dirty="0">
                <a:ea typeface="+mn-ea"/>
              </a:rPr>
              <a:t>“An agent-based model (ABM) (sometimes </a:t>
            </a:r>
            <a:r>
              <a:rPr lang="en-US" b="1" i="1" u="sng" dirty="0">
                <a:ea typeface="+mn-ea"/>
              </a:rPr>
              <a:t>confused</a:t>
            </a:r>
            <a:r>
              <a:rPr lang="en-US" dirty="0">
                <a:ea typeface="+mn-ea"/>
              </a:rPr>
              <a:t> with the term multi-agent system or multi-agent simulation</a:t>
            </a:r>
            <a:r>
              <a:rPr lang="en-US" dirty="0" smtClean="0">
                <a:ea typeface="+mn-ea"/>
              </a:rPr>
              <a:t>)</a:t>
            </a:r>
            <a:endParaRPr lang="en-US" sz="3200" dirty="0">
              <a:ea typeface="+mn-ea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Multi-agent Modeling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508168"/>
      </p:ext>
    </p:extLst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7000"/>
            <a:ext cx="7772400" cy="1362075"/>
          </a:xfrm>
        </p:spPr>
        <p:txBody>
          <a:bodyPr/>
          <a:lstStyle/>
          <a:p>
            <a:pPr algn="ctr"/>
            <a:r>
              <a:rPr lang="en-US" dirty="0" smtClean="0"/>
              <a:t>Historical Examples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37843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Schelling’s </a:t>
            </a:r>
            <a:r>
              <a:rPr lang="en-US" dirty="0"/>
              <a:t>Segregation </a:t>
            </a:r>
            <a:r>
              <a:rPr lang="en-US" dirty="0" smtClean="0"/>
              <a:t>Model (1971)</a:t>
            </a:r>
          </a:p>
          <a:p>
            <a:pPr lvl="1"/>
            <a:r>
              <a:rPr lang="en-US" dirty="0" smtClean="0"/>
              <a:t>Often quoted as first example of ABMS</a:t>
            </a:r>
          </a:p>
          <a:p>
            <a:pPr lvl="1"/>
            <a:r>
              <a:rPr lang="en-US" dirty="0" smtClean="0"/>
              <a:t>Developed model to explain the formation of social segregation in US cities</a:t>
            </a:r>
          </a:p>
          <a:p>
            <a:pPr lvl="1"/>
            <a:r>
              <a:rPr lang="en-US" dirty="0" smtClean="0"/>
              <a:t>Schelling did the work for this model using:</a:t>
            </a:r>
          </a:p>
          <a:p>
            <a:pPr lvl="2"/>
            <a:r>
              <a:rPr lang="en-US" dirty="0" smtClean="0"/>
              <a:t>Graph paper</a:t>
            </a:r>
          </a:p>
          <a:p>
            <a:pPr lvl="2"/>
            <a:r>
              <a:rPr lang="en-US" dirty="0" smtClean="0"/>
              <a:t>Nickels and Quarters</a:t>
            </a:r>
          </a:p>
          <a:p>
            <a:pPr lvl="2"/>
            <a:r>
              <a:rPr lang="en-US" dirty="0" smtClean="0"/>
              <a:t>NO computer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Segregation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499058"/>
      </p:ext>
    </p:extLst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://www.maml.hu/maml/model_summaries/pics/seg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972" y="990599"/>
            <a:ext cx="4955428" cy="5331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172478"/>
      </p:ext>
    </p:extLst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Two types of agent: red and blue</a:t>
            </a:r>
          </a:p>
          <a:p>
            <a:r>
              <a:rPr lang="en-US" sz="2800" dirty="0" smtClean="0"/>
              <a:t>Living in a grid with empty spaces</a:t>
            </a:r>
          </a:p>
          <a:p>
            <a:r>
              <a:rPr lang="en-US" sz="2800" dirty="0" smtClean="0"/>
              <a:t>Rules of Segregation Model:</a:t>
            </a:r>
          </a:p>
          <a:p>
            <a:pPr lvl="1"/>
            <a:r>
              <a:rPr lang="en-US" sz="2400" dirty="0" smtClean="0"/>
              <a:t>If an agent finds the proportion of neighbors of the other type is greater than some “tolerance” threshold then they will move to a new random location </a:t>
            </a:r>
          </a:p>
          <a:p>
            <a:r>
              <a:rPr lang="en-US" sz="2800" dirty="0" smtClean="0"/>
              <a:t>Results</a:t>
            </a:r>
          </a:p>
          <a:p>
            <a:pPr lvl="1"/>
            <a:r>
              <a:rPr lang="en-US" sz="2400" dirty="0" smtClean="0"/>
              <a:t>Schelling found that even for high tolerance thresholds segregation occurred</a:t>
            </a:r>
          </a:p>
          <a:p>
            <a:pPr lvl="1"/>
            <a:r>
              <a:rPr lang="en-US" sz="2400" dirty="0" smtClean="0"/>
              <a:t>What would happen if the agents were complete tolerant of neighbor type?</a:t>
            </a:r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Segregation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061879"/>
      </p:ext>
    </p:extLst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John </a:t>
            </a:r>
            <a:r>
              <a:rPr lang="en-US" dirty="0" err="1" smtClean="0"/>
              <a:t>Conways</a:t>
            </a:r>
            <a:r>
              <a:rPr lang="en-US" dirty="0" smtClean="0"/>
              <a:t> (1970)</a:t>
            </a:r>
            <a:endParaRPr lang="en-US" dirty="0"/>
          </a:p>
          <a:p>
            <a:r>
              <a:rPr lang="en-US" dirty="0" smtClean="0"/>
              <a:t>Form of cellular automata</a:t>
            </a:r>
          </a:p>
          <a:p>
            <a:r>
              <a:rPr lang="en-US" dirty="0" smtClean="0"/>
              <a:t>Conway called it “recreational mathematics”</a:t>
            </a:r>
            <a:endParaRPr lang="en-US" dirty="0"/>
          </a:p>
          <a:p>
            <a:pPr lvl="1"/>
            <a:r>
              <a:rPr lang="en-US" dirty="0" smtClean="0"/>
              <a:t>So did not publish</a:t>
            </a:r>
          </a:p>
          <a:p>
            <a:r>
              <a:rPr lang="en-US" dirty="0" smtClean="0"/>
              <a:t>Idea was to try and replicate requirements for life</a:t>
            </a:r>
          </a:p>
          <a:p>
            <a:r>
              <a:rPr lang="en-US" dirty="0" smtClean="0"/>
              <a:t>Important: the game of life was an abstraction of realty; a model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of Life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412549"/>
      </p:ext>
    </p:extLst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4525963"/>
          </a:xfrm>
        </p:spPr>
        <p:txBody>
          <a:bodyPr/>
          <a:lstStyle/>
          <a:p>
            <a:r>
              <a:rPr lang="en-US" sz="2800" dirty="0" smtClean="0"/>
              <a:t>Rules of Game of Life</a:t>
            </a:r>
          </a:p>
          <a:p>
            <a:pPr lvl="1"/>
            <a:r>
              <a:rPr lang="en-US" sz="2400" b="1" dirty="0" smtClean="0"/>
              <a:t>Survivals</a:t>
            </a:r>
            <a:r>
              <a:rPr lang="en-US" sz="2400" dirty="0"/>
              <a:t>. Every </a:t>
            </a:r>
            <a:r>
              <a:rPr lang="en-US" sz="2400" dirty="0" smtClean="0"/>
              <a:t>agent with </a:t>
            </a:r>
            <a:r>
              <a:rPr lang="en-US" sz="2400" dirty="0"/>
              <a:t>two or three neighboring </a:t>
            </a:r>
            <a:r>
              <a:rPr lang="en-US" sz="2400" dirty="0" smtClean="0"/>
              <a:t>agents survives </a:t>
            </a:r>
            <a:r>
              <a:rPr lang="en-US" sz="2400" dirty="0"/>
              <a:t>for the next </a:t>
            </a:r>
            <a:r>
              <a:rPr lang="en-US" sz="2400" dirty="0" smtClean="0"/>
              <a:t>generation.</a:t>
            </a:r>
          </a:p>
          <a:p>
            <a:pPr lvl="1"/>
            <a:r>
              <a:rPr lang="en-US" sz="2400" b="1" dirty="0" smtClean="0"/>
              <a:t>Deaths</a:t>
            </a:r>
            <a:r>
              <a:rPr lang="en-US" sz="2400" dirty="0"/>
              <a:t>. Each </a:t>
            </a:r>
            <a:r>
              <a:rPr lang="en-US" sz="2400" dirty="0" smtClean="0"/>
              <a:t>agent with </a:t>
            </a:r>
            <a:r>
              <a:rPr lang="en-US" sz="2400" dirty="0"/>
              <a:t>four or more neighbors dies (is removed) from overpopulation. Every </a:t>
            </a:r>
            <a:r>
              <a:rPr lang="en-US" sz="2400" dirty="0" smtClean="0"/>
              <a:t>agent with </a:t>
            </a:r>
            <a:r>
              <a:rPr lang="en-US" sz="2400" dirty="0"/>
              <a:t>one neighbor or none dies from </a:t>
            </a:r>
            <a:r>
              <a:rPr lang="en-US" sz="2400" dirty="0" smtClean="0"/>
              <a:t>isolation.</a:t>
            </a:r>
          </a:p>
          <a:p>
            <a:pPr lvl="1"/>
            <a:r>
              <a:rPr lang="en-US" sz="2400" b="1" dirty="0" smtClean="0"/>
              <a:t>Births</a:t>
            </a:r>
            <a:r>
              <a:rPr lang="en-US" sz="2400" dirty="0"/>
              <a:t>. Each empty cell adjacent to exactly three neighbors--no more, no fewer--is a birth cell. A </a:t>
            </a:r>
            <a:r>
              <a:rPr lang="en-US" sz="2400" dirty="0" smtClean="0"/>
              <a:t>new agent is </a:t>
            </a:r>
            <a:r>
              <a:rPr lang="en-US" sz="2400" dirty="0"/>
              <a:t>placed on it at the next move.</a:t>
            </a:r>
          </a:p>
          <a:p>
            <a:pPr lvl="1"/>
            <a:endParaRPr lang="en-US" sz="2400" dirty="0"/>
          </a:p>
          <a:p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of Life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516698"/>
      </p:ext>
    </p:extLst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Craig W. </a:t>
            </a:r>
            <a:r>
              <a:rPr lang="en-US" dirty="0" smtClean="0"/>
              <a:t>Reynolds (1986)</a:t>
            </a:r>
          </a:p>
          <a:p>
            <a:r>
              <a:rPr lang="en-US" dirty="0" err="1" smtClean="0"/>
              <a:t>Boids</a:t>
            </a:r>
            <a:r>
              <a:rPr lang="en-US" dirty="0" smtClean="0"/>
              <a:t> was an attempt to replicate flocking behavior of birds</a:t>
            </a:r>
          </a:p>
          <a:p>
            <a:pPr lvl="1"/>
            <a:r>
              <a:rPr lang="en-US" dirty="0" smtClean="0"/>
              <a:t>Was very successful</a:t>
            </a:r>
          </a:p>
          <a:p>
            <a:pPr lvl="1"/>
            <a:r>
              <a:rPr lang="en-US" dirty="0" smtClean="0"/>
              <a:t>Followed on by Social Force Dynamics for crowd modeling</a:t>
            </a:r>
          </a:p>
          <a:p>
            <a:endParaRPr lang="en-US" dirty="0"/>
          </a:p>
          <a:p>
            <a:r>
              <a:rPr lang="en-US" dirty="0" smtClean="0"/>
              <a:t>“</a:t>
            </a:r>
            <a:r>
              <a:rPr lang="en-US" dirty="0" err="1" smtClean="0"/>
              <a:t>Boids</a:t>
            </a:r>
            <a:r>
              <a:rPr lang="en-US" dirty="0" smtClean="0"/>
              <a:t>” is pronounced like a New Yorker would say “birds”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412549"/>
      </p:ext>
    </p:extLst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 bwMode="auto">
          <a:xfrm rot="4441413">
            <a:off x="2458571" y="2777326"/>
            <a:ext cx="381000" cy="457200"/>
          </a:xfrm>
          <a:prstGeom prst="triangl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Isosceles Triangle 3"/>
          <p:cNvSpPr/>
          <p:nvPr/>
        </p:nvSpPr>
        <p:spPr bwMode="auto">
          <a:xfrm rot="3354169">
            <a:off x="3019133" y="3556881"/>
            <a:ext cx="381000" cy="457200"/>
          </a:xfrm>
          <a:prstGeom prst="triangl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Isosceles Triangle 4"/>
          <p:cNvSpPr/>
          <p:nvPr/>
        </p:nvSpPr>
        <p:spPr bwMode="auto">
          <a:xfrm rot="3167128">
            <a:off x="3323933" y="2491218"/>
            <a:ext cx="381000" cy="457200"/>
          </a:xfrm>
          <a:prstGeom prst="triangl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Isosceles Triangle 5"/>
          <p:cNvSpPr/>
          <p:nvPr/>
        </p:nvSpPr>
        <p:spPr bwMode="auto">
          <a:xfrm rot="4379979">
            <a:off x="4190281" y="3532025"/>
            <a:ext cx="381000" cy="457200"/>
          </a:xfrm>
          <a:prstGeom prst="triangl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Isosceles Triangle 6"/>
          <p:cNvSpPr/>
          <p:nvPr/>
        </p:nvSpPr>
        <p:spPr bwMode="auto">
          <a:xfrm rot="3948863">
            <a:off x="2252381" y="3443340"/>
            <a:ext cx="381000" cy="457200"/>
          </a:xfrm>
          <a:prstGeom prst="triangl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Isosceles Triangle 7"/>
          <p:cNvSpPr/>
          <p:nvPr/>
        </p:nvSpPr>
        <p:spPr bwMode="auto">
          <a:xfrm rot="3359020">
            <a:off x="3476333" y="1874385"/>
            <a:ext cx="381000" cy="457200"/>
          </a:xfrm>
          <a:prstGeom prst="triangl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Isosceles Triangle 8"/>
          <p:cNvSpPr/>
          <p:nvPr/>
        </p:nvSpPr>
        <p:spPr bwMode="auto">
          <a:xfrm rot="4203922">
            <a:off x="4146241" y="2995106"/>
            <a:ext cx="381000" cy="457200"/>
          </a:xfrm>
          <a:prstGeom prst="triangl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Isosceles Triangle 9"/>
          <p:cNvSpPr/>
          <p:nvPr/>
        </p:nvSpPr>
        <p:spPr bwMode="auto">
          <a:xfrm rot="3345639">
            <a:off x="3933534" y="2503455"/>
            <a:ext cx="381000" cy="457200"/>
          </a:xfrm>
          <a:prstGeom prst="triangl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Isosceles Triangle 10"/>
          <p:cNvSpPr/>
          <p:nvPr/>
        </p:nvSpPr>
        <p:spPr bwMode="auto">
          <a:xfrm rot="3047783">
            <a:off x="4222646" y="1859730"/>
            <a:ext cx="381000" cy="457200"/>
          </a:xfrm>
          <a:prstGeom prst="triangl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Isosceles Triangle 11"/>
          <p:cNvSpPr/>
          <p:nvPr/>
        </p:nvSpPr>
        <p:spPr bwMode="auto">
          <a:xfrm rot="3769668">
            <a:off x="4679508" y="2464848"/>
            <a:ext cx="381000" cy="457200"/>
          </a:xfrm>
          <a:prstGeom prst="triangl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Isosceles Triangle 12"/>
          <p:cNvSpPr/>
          <p:nvPr/>
        </p:nvSpPr>
        <p:spPr bwMode="auto">
          <a:xfrm rot="4383848">
            <a:off x="4710786" y="3138541"/>
            <a:ext cx="381000" cy="457200"/>
          </a:xfrm>
          <a:prstGeom prst="triangl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Isosceles Triangle 13"/>
          <p:cNvSpPr/>
          <p:nvPr/>
        </p:nvSpPr>
        <p:spPr bwMode="auto">
          <a:xfrm rot="2830495">
            <a:off x="5267032" y="2577353"/>
            <a:ext cx="381000" cy="457200"/>
          </a:xfrm>
          <a:prstGeom prst="triangl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Isosceles Triangle 14"/>
          <p:cNvSpPr/>
          <p:nvPr/>
        </p:nvSpPr>
        <p:spPr bwMode="auto">
          <a:xfrm rot="4612670">
            <a:off x="4976667" y="1859731"/>
            <a:ext cx="381000" cy="457200"/>
          </a:xfrm>
          <a:prstGeom prst="triangl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Isosceles Triangle 15"/>
          <p:cNvSpPr/>
          <p:nvPr/>
        </p:nvSpPr>
        <p:spPr bwMode="auto">
          <a:xfrm rot="3769668">
            <a:off x="5738666" y="1971790"/>
            <a:ext cx="381000" cy="457200"/>
          </a:xfrm>
          <a:prstGeom prst="triangl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43033"/>
      </p:ext>
    </p:extLst>
  </p:cSld>
  <p:clrMapOvr>
    <a:masterClrMapping/>
  </p:clrMapOvr>
  <p:transition spd="slow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Rules of </a:t>
            </a:r>
            <a:r>
              <a:rPr lang="en-US" dirty="0" err="1" smtClean="0"/>
              <a:t>Boids</a:t>
            </a:r>
            <a:r>
              <a:rPr lang="en-US" dirty="0" smtClean="0"/>
              <a:t>:</a:t>
            </a:r>
          </a:p>
          <a:p>
            <a:pPr lvl="1"/>
            <a:r>
              <a:rPr lang="en-US" b="1" dirty="0" smtClean="0"/>
              <a:t>Separation</a:t>
            </a:r>
            <a:r>
              <a:rPr lang="en-US" dirty="0" smtClean="0"/>
              <a:t>: Avoid Crowding</a:t>
            </a:r>
          </a:p>
          <a:p>
            <a:pPr lvl="2"/>
            <a:r>
              <a:rPr lang="en-US" dirty="0" smtClean="0"/>
              <a:t>Not allowed to get too close to neighbor</a:t>
            </a:r>
          </a:p>
          <a:p>
            <a:pPr lvl="1"/>
            <a:r>
              <a:rPr lang="en-US" b="1" dirty="0" smtClean="0"/>
              <a:t>Alignment</a:t>
            </a:r>
            <a:r>
              <a:rPr lang="en-US" dirty="0" smtClean="0"/>
              <a:t>: Steer Average Heading</a:t>
            </a:r>
          </a:p>
          <a:p>
            <a:pPr lvl="1"/>
            <a:r>
              <a:rPr lang="en-US" b="1" dirty="0" smtClean="0"/>
              <a:t>Cohesion</a:t>
            </a:r>
            <a:r>
              <a:rPr lang="en-US" dirty="0" smtClean="0"/>
              <a:t>: Steer to center of Mass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These rules are translated into forces which are amalgamated to choose new direction for the </a:t>
            </a:r>
            <a:r>
              <a:rPr lang="en-US" dirty="0" err="1" smtClean="0"/>
              <a:t>boid</a:t>
            </a:r>
            <a:r>
              <a:rPr lang="en-US" dirty="0" smtClean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810945"/>
      </p:ext>
    </p:extLst>
  </p:cSld>
  <p:clrMapOvr>
    <a:masterClrMapping/>
  </p:clrMapOvr>
  <p:transition spd="slow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Epstein and </a:t>
            </a:r>
            <a:r>
              <a:rPr lang="en-US" dirty="0" smtClean="0"/>
              <a:t>Axtell (1996)</a:t>
            </a:r>
          </a:p>
          <a:p>
            <a:r>
              <a:rPr lang="en-US" dirty="0" smtClean="0"/>
              <a:t>Abstract </a:t>
            </a:r>
            <a:r>
              <a:rPr lang="en-US" dirty="0"/>
              <a:t>representation of a simple </a:t>
            </a:r>
            <a:r>
              <a:rPr lang="en-US" dirty="0" smtClean="0"/>
              <a:t>society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model follows agents that live, trade, reproduce, and die on a doughnut-shaped surface that contains growing </a:t>
            </a:r>
            <a:r>
              <a:rPr lang="en-US" dirty="0" smtClean="0"/>
              <a:t>sugar</a:t>
            </a:r>
          </a:p>
          <a:p>
            <a:r>
              <a:rPr lang="en-US" dirty="0" smtClean="0"/>
              <a:t>Brahms</a:t>
            </a:r>
          </a:p>
          <a:p>
            <a:pPr lvl="1"/>
            <a:r>
              <a:rPr lang="en-US" dirty="0" smtClean="0"/>
              <a:t>Software tool derived from </a:t>
            </a:r>
            <a:r>
              <a:rPr lang="en-US" dirty="0" err="1" smtClean="0"/>
              <a:t>Sugarscape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Sugar Scape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412549"/>
      </p:ext>
    </p:extLst>
  </p:cSld>
  <p:clrMapOvr>
    <a:masterClrMapping/>
  </p:clrMapOvr>
  <p:transition spd="slow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7000"/>
            <a:ext cx="7772400" cy="1362075"/>
          </a:xfrm>
        </p:spPr>
        <p:txBody>
          <a:bodyPr/>
          <a:lstStyle/>
          <a:p>
            <a:pPr algn="ctr"/>
            <a:r>
              <a:rPr lang="en-US" dirty="0" smtClean="0"/>
              <a:t>Software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75788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r>
              <a:rPr lang="en-US" sz="2800" dirty="0" err="1"/>
              <a:t>Anylogic</a:t>
            </a:r>
            <a:endParaRPr lang="en-US" sz="2800" dirty="0"/>
          </a:p>
          <a:p>
            <a:pPr lvl="1"/>
            <a:r>
              <a:rPr lang="en-US" sz="2400" dirty="0"/>
              <a:t>Multi-paradigm</a:t>
            </a:r>
          </a:p>
          <a:p>
            <a:pPr lvl="2"/>
            <a:r>
              <a:rPr lang="en-US" sz="1800" dirty="0"/>
              <a:t>Discrete Event Simulation</a:t>
            </a:r>
          </a:p>
          <a:p>
            <a:pPr lvl="2"/>
            <a:r>
              <a:rPr lang="en-US" sz="1800" dirty="0"/>
              <a:t>System Dynamics</a:t>
            </a:r>
          </a:p>
          <a:p>
            <a:pPr lvl="1"/>
            <a:r>
              <a:rPr lang="en-US" sz="2400" dirty="0"/>
              <a:t>XJ Technologies ($3500)</a:t>
            </a:r>
          </a:p>
          <a:p>
            <a:r>
              <a:rPr lang="en-US" sz="2800" dirty="0" smtClean="0"/>
              <a:t>Brahms</a:t>
            </a:r>
          </a:p>
          <a:p>
            <a:pPr lvl="1"/>
            <a:r>
              <a:rPr lang="en-US" sz="2400" dirty="0" smtClean="0"/>
              <a:t>From </a:t>
            </a:r>
            <a:r>
              <a:rPr lang="en-US" sz="2400" dirty="0" err="1" smtClean="0"/>
              <a:t>Sugarscape</a:t>
            </a:r>
            <a:endParaRPr lang="en-US" sz="2400" dirty="0" smtClean="0"/>
          </a:p>
          <a:p>
            <a:r>
              <a:rPr lang="en-US" sz="2800" dirty="0"/>
              <a:t>Mason</a:t>
            </a:r>
          </a:p>
          <a:p>
            <a:pPr lvl="1"/>
            <a:r>
              <a:rPr lang="en-US" sz="2400" b="1" dirty="0"/>
              <a:t>M</a:t>
            </a:r>
            <a:r>
              <a:rPr lang="en-US" sz="2400" dirty="0"/>
              <a:t>ulti-</a:t>
            </a:r>
            <a:r>
              <a:rPr lang="en-US" sz="2400" b="1" dirty="0"/>
              <a:t>A</a:t>
            </a:r>
            <a:r>
              <a:rPr lang="en-US" sz="2400" dirty="0"/>
              <a:t>gent </a:t>
            </a:r>
            <a:r>
              <a:rPr lang="en-US" sz="2400" b="1" dirty="0"/>
              <a:t>S</a:t>
            </a:r>
            <a:r>
              <a:rPr lang="en-US" sz="2400" dirty="0"/>
              <a:t>imulator </a:t>
            </a:r>
            <a:r>
              <a:rPr lang="en-US" sz="2400" b="1" dirty="0"/>
              <a:t>O</a:t>
            </a:r>
            <a:r>
              <a:rPr lang="en-US" sz="2400" dirty="0"/>
              <a:t>f </a:t>
            </a:r>
            <a:r>
              <a:rPr lang="en-US" sz="2400" b="1" dirty="0"/>
              <a:t>N</a:t>
            </a:r>
            <a:r>
              <a:rPr lang="en-US" sz="2400" dirty="0"/>
              <a:t>eighborhoods... or </a:t>
            </a:r>
            <a:r>
              <a:rPr lang="en-US" sz="2400" b="1" dirty="0"/>
              <a:t>N</a:t>
            </a:r>
            <a:r>
              <a:rPr lang="en-US" sz="2400" dirty="0"/>
              <a:t>etworks</a:t>
            </a:r>
          </a:p>
          <a:p>
            <a:pPr lvl="1"/>
            <a:r>
              <a:rPr lang="en-US" sz="2400" dirty="0"/>
              <a:t>Java Based</a:t>
            </a:r>
          </a:p>
          <a:p>
            <a:pPr lvl="1"/>
            <a:r>
              <a:rPr lang="en-US" sz="2400" dirty="0"/>
              <a:t>George Mason </a:t>
            </a:r>
            <a:r>
              <a:rPr lang="en-US" sz="2400" dirty="0" smtClean="0"/>
              <a:t>University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ABMS Software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412549"/>
      </p:ext>
    </p:extLst>
  </p:cSld>
  <p:clrMapOvr>
    <a:masterClrMapping/>
  </p:clrMapOvr>
  <p:transition spd="slow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r>
              <a:rPr lang="en-US" sz="2800" dirty="0" err="1" smtClean="0"/>
              <a:t>Netlogo</a:t>
            </a:r>
            <a:endParaRPr lang="en-US" sz="2800" dirty="0" smtClean="0"/>
          </a:p>
          <a:p>
            <a:pPr lvl="1"/>
            <a:r>
              <a:rPr lang="en-US" sz="2400" dirty="0" smtClean="0"/>
              <a:t>Most widely used</a:t>
            </a:r>
          </a:p>
          <a:p>
            <a:r>
              <a:rPr lang="en-US" sz="2800" dirty="0" smtClean="0"/>
              <a:t>Repast </a:t>
            </a:r>
            <a:r>
              <a:rPr lang="en-US" sz="2800" dirty="0" err="1" smtClean="0"/>
              <a:t>Simphony</a:t>
            </a:r>
            <a:endParaRPr lang="en-US" sz="2800" dirty="0" smtClean="0"/>
          </a:p>
          <a:p>
            <a:pPr lvl="1"/>
            <a:r>
              <a:rPr lang="en-US" sz="2400" dirty="0" smtClean="0"/>
              <a:t>Java Based</a:t>
            </a:r>
          </a:p>
          <a:p>
            <a:pPr lvl="1"/>
            <a:r>
              <a:rPr lang="en-US" sz="2400" dirty="0" smtClean="0"/>
              <a:t>Argonne National Lab</a:t>
            </a:r>
          </a:p>
          <a:p>
            <a:pPr lvl="2"/>
            <a:r>
              <a:rPr lang="en-US" sz="1800" dirty="0" smtClean="0"/>
              <a:t>Michael J. North &amp; Charles </a:t>
            </a:r>
            <a:r>
              <a:rPr lang="en-US" sz="1800" dirty="0" err="1" smtClean="0"/>
              <a:t>Macal</a:t>
            </a:r>
            <a:endParaRPr lang="en-US" sz="1800" dirty="0" smtClean="0"/>
          </a:p>
          <a:p>
            <a:r>
              <a:rPr lang="en-US" sz="2800" dirty="0" smtClean="0"/>
              <a:t>Swarm</a:t>
            </a:r>
          </a:p>
          <a:p>
            <a:pPr lvl="1"/>
            <a:r>
              <a:rPr lang="en-US" sz="2400" dirty="0" err="1" smtClean="0"/>
              <a:t>Sante</a:t>
            </a:r>
            <a:r>
              <a:rPr lang="en-US" sz="2400" dirty="0" smtClean="0"/>
              <a:t> Fe </a:t>
            </a:r>
            <a:r>
              <a:rPr lang="en-US" sz="2400" dirty="0" err="1" smtClean="0"/>
              <a:t>Instituate</a:t>
            </a:r>
            <a:endParaRPr lang="en-US" sz="2400" dirty="0" smtClean="0"/>
          </a:p>
          <a:p>
            <a:pPr lvl="1"/>
            <a:r>
              <a:rPr lang="en-US" sz="2400" dirty="0" smtClean="0"/>
              <a:t>Is dying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ABMS Software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907558"/>
      </p:ext>
    </p:extLst>
  </p:cSld>
  <p:clrMapOvr>
    <a:masterClrMapping/>
  </p:clrMapOvr>
  <p:transition spd="slow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/>
              <a:t>Railsback</a:t>
            </a:r>
            <a:r>
              <a:rPr lang="en-US" sz="2800" dirty="0"/>
              <a:t>, S.F., </a:t>
            </a:r>
            <a:r>
              <a:rPr lang="en-US" sz="2800" dirty="0" err="1"/>
              <a:t>Lytinen</a:t>
            </a:r>
            <a:r>
              <a:rPr lang="en-US" sz="2800" dirty="0"/>
              <a:t>, S.L. &amp; Jackson, S.K., 2006. Agent-based Simulation Platforms: Review and Development Recommendations. </a:t>
            </a:r>
            <a:r>
              <a:rPr lang="en-US" sz="2800" i="1" dirty="0"/>
              <a:t>SIMULATION</a:t>
            </a:r>
            <a:r>
              <a:rPr lang="en-US" sz="2800" dirty="0"/>
              <a:t>, 82(9), </a:t>
            </a:r>
            <a:r>
              <a:rPr lang="en-US" sz="2800" dirty="0" smtClean="0"/>
              <a:t>pp.609–623</a:t>
            </a:r>
          </a:p>
          <a:p>
            <a:endParaRPr lang="en-US" dirty="0" smtClean="0"/>
          </a:p>
          <a:p>
            <a:r>
              <a:rPr lang="en-US" dirty="0" smtClean="0"/>
              <a:t>Paper says that:</a:t>
            </a:r>
            <a:endParaRPr lang="en-US" dirty="0"/>
          </a:p>
          <a:p>
            <a:pPr lvl="1"/>
            <a:r>
              <a:rPr lang="en-US" dirty="0" err="1" smtClean="0"/>
              <a:t>Netlogo</a:t>
            </a:r>
            <a:r>
              <a:rPr lang="en-US" dirty="0" smtClean="0"/>
              <a:t> is the easiest</a:t>
            </a:r>
          </a:p>
          <a:p>
            <a:pPr lvl="1"/>
            <a:r>
              <a:rPr lang="en-US" dirty="0" smtClean="0"/>
              <a:t>Repast is the quickest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990155"/>
      </p:ext>
    </p:extLst>
  </p:cSld>
  <p:clrMapOvr>
    <a:masterClrMapping/>
  </p:clrMapOvr>
  <p:transition spd="slow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Net Logo</a:t>
            </a:r>
          </a:p>
          <a:p>
            <a:pPr lvl="1"/>
            <a:r>
              <a:rPr lang="en-US" sz="2000" dirty="0"/>
              <a:t>Uri </a:t>
            </a:r>
            <a:r>
              <a:rPr lang="en-US" sz="2000" dirty="0" err="1"/>
              <a:t>Wilensky</a:t>
            </a:r>
            <a:r>
              <a:rPr lang="en-US" sz="2000" dirty="0"/>
              <a:t>. 1999. </a:t>
            </a:r>
            <a:r>
              <a:rPr lang="en-US" sz="2000" i="1" dirty="0" err="1"/>
              <a:t>Netlogo</a:t>
            </a:r>
            <a:r>
              <a:rPr lang="en-US" sz="2000" dirty="0"/>
              <a:t>. Center for Connected Learning and Computer-Based Modeling, Northwestern University, Evanston, IL. </a:t>
            </a:r>
            <a:r>
              <a:rPr lang="en-US" sz="2000" dirty="0">
                <a:hlinkClick r:id="rId2"/>
              </a:rPr>
              <a:t>http://ccl.northwestern.edu/netlogo</a:t>
            </a:r>
            <a:r>
              <a:rPr lang="en-US" sz="2000" dirty="0" smtClean="0">
                <a:hlinkClick r:id="rId2"/>
              </a:rPr>
              <a:t>/</a:t>
            </a:r>
            <a:r>
              <a:rPr lang="en-US" sz="2000" dirty="0" smtClean="0"/>
              <a:t>.</a:t>
            </a:r>
          </a:p>
          <a:p>
            <a:pPr lvl="1"/>
            <a:endParaRPr lang="en-US" sz="2000" dirty="0"/>
          </a:p>
          <a:p>
            <a:pPr marL="457200" lvl="1" indent="0">
              <a:buNone/>
            </a:pPr>
            <a:endParaRPr lang="en-US" sz="2000" dirty="0" smtClean="0"/>
          </a:p>
          <a:p>
            <a:r>
              <a:rPr lang="en-US" sz="2400" dirty="0" smtClean="0"/>
              <a:t>Repast </a:t>
            </a:r>
            <a:r>
              <a:rPr lang="en-US" sz="2400" dirty="0" err="1" smtClean="0"/>
              <a:t>Simphony</a:t>
            </a:r>
            <a:endParaRPr lang="en-US" sz="2400" dirty="0"/>
          </a:p>
          <a:p>
            <a:pPr lvl="1"/>
            <a:r>
              <a:rPr lang="en-US" sz="2000" dirty="0"/>
              <a:t>North, M.J., T.R. Howe, N.T. Collier, and J.R. </a:t>
            </a:r>
            <a:r>
              <a:rPr lang="en-US" sz="2000" dirty="0" err="1"/>
              <a:t>Vos</a:t>
            </a:r>
            <a:r>
              <a:rPr lang="en-US" sz="2000" dirty="0"/>
              <a:t>, "A Declarative Model Assembly Infrastructure for Verification and Validation," in S. Takahashi, D.L. </a:t>
            </a:r>
            <a:r>
              <a:rPr lang="en-US" sz="2000" dirty="0" err="1"/>
              <a:t>Sallach</a:t>
            </a:r>
            <a:r>
              <a:rPr lang="en-US" sz="2000" dirty="0"/>
              <a:t> and J. </a:t>
            </a:r>
            <a:r>
              <a:rPr lang="en-US" sz="2000" dirty="0" err="1"/>
              <a:t>Rouchier</a:t>
            </a:r>
            <a:r>
              <a:rPr lang="en-US" sz="2000" dirty="0"/>
              <a:t>, eds., Advancing Social Simulation: The First World Congress, Springer, Heidelberg, FRG (2007)</a:t>
            </a:r>
          </a:p>
          <a:p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412549"/>
      </p:ext>
    </p:extLst>
  </p:cSld>
  <p:clrMapOvr>
    <a:masterClrMapping/>
  </p:clrMapOvr>
  <p:transition spd="slow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2819400"/>
            <a:ext cx="77724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dirty="0" smtClean="0">
                <a:solidFill>
                  <a:schemeClr val="hlink"/>
                </a:solidFill>
                <a:latin typeface="Arial" charset="0"/>
                <a:cs typeface="Arial" charset="0"/>
              </a:rPr>
              <a:t>End Presentation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0033CC"/>
      </a:hlink>
      <a:folHlink>
        <a:srgbClr val="CECECE"/>
      </a:folHlink>
    </a:clrScheme>
    <a:fontScheme name="defaul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stealth" w="med" len="med"/>
          <a:tailEnd type="stealth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stealth" w="med" len="med"/>
          <a:tailEnd type="stealth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c:\winapps\msoffice\powerpnt\default.ppt</Template>
  <TotalTime>12353</TotalTime>
  <Pages>27</Pages>
  <Words>2304</Words>
  <Application>Microsoft Office PowerPoint</Application>
  <PresentationFormat>Letter Paper (8.5x11 in)</PresentationFormat>
  <Paragraphs>333</Paragraphs>
  <Slides>50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default</vt:lpstr>
      <vt:lpstr>PowerPoint Presentation</vt:lpstr>
      <vt:lpstr>Outline</vt:lpstr>
      <vt:lpstr>Introduction</vt:lpstr>
      <vt:lpstr>Definition</vt:lpstr>
      <vt:lpstr>North and Macal</vt:lpstr>
      <vt:lpstr>Gilbert</vt:lpstr>
      <vt:lpstr>Definition Conflict</vt:lpstr>
      <vt:lpstr>PowerPoint Presentation</vt:lpstr>
      <vt:lpstr>History</vt:lpstr>
      <vt:lpstr>1970</vt:lpstr>
      <vt:lpstr>1980</vt:lpstr>
      <vt:lpstr>1990</vt:lpstr>
      <vt:lpstr>1990</vt:lpstr>
      <vt:lpstr>2000</vt:lpstr>
      <vt:lpstr>2000</vt:lpstr>
      <vt:lpstr>2010</vt:lpstr>
      <vt:lpstr>Important Concepts</vt:lpstr>
      <vt:lpstr>Macro and micro</vt:lpstr>
      <vt:lpstr>Emergent Behavior</vt:lpstr>
      <vt:lpstr>Emergence</vt:lpstr>
      <vt:lpstr>Emergence</vt:lpstr>
      <vt:lpstr>Emergence</vt:lpstr>
      <vt:lpstr>A New Kind of Science?</vt:lpstr>
      <vt:lpstr>Adaption</vt:lpstr>
      <vt:lpstr>Adaption</vt:lpstr>
      <vt:lpstr>Heterogeneity</vt:lpstr>
      <vt:lpstr>Related Subjects</vt:lpstr>
      <vt:lpstr>Related Subjects</vt:lpstr>
      <vt:lpstr>Game Theory</vt:lpstr>
      <vt:lpstr>Cellular Automata</vt:lpstr>
      <vt:lpstr>PowerPoint Presentation</vt:lpstr>
      <vt:lpstr>PowerPoint Presentation</vt:lpstr>
      <vt:lpstr>Discrete Event Simulation</vt:lpstr>
      <vt:lpstr>Multi-agent Modeling</vt:lpstr>
      <vt:lpstr>Historical Examples</vt:lpstr>
      <vt:lpstr>Segregation Model</vt:lpstr>
      <vt:lpstr>PowerPoint Presentation</vt:lpstr>
      <vt:lpstr>Segregation Model</vt:lpstr>
      <vt:lpstr>Game of Life</vt:lpstr>
      <vt:lpstr>Game of Life</vt:lpstr>
      <vt:lpstr>Boids</vt:lpstr>
      <vt:lpstr>PowerPoint Presentation</vt:lpstr>
      <vt:lpstr>Boids</vt:lpstr>
      <vt:lpstr>Sugar Scape</vt:lpstr>
      <vt:lpstr>Software</vt:lpstr>
      <vt:lpstr>ABMS Software</vt:lpstr>
      <vt:lpstr>ABMS Software</vt:lpstr>
      <vt:lpstr>Comparison</vt:lpstr>
      <vt:lpstr>References</vt:lpstr>
      <vt:lpstr>End Presentation</vt:lpstr>
    </vt:vector>
  </TitlesOfParts>
  <Manager>R. Bowen Loftin, Ph.D.</Manager>
  <Company>Old Dominion University, VMASC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VMASC Presentation</dc:title>
  <dc:subject>VMASC Overview &amp; VMASC Battle Lab</dc:subject>
  <dc:creator>Roland R. Mielke, Ph.D.</dc:creator>
  <dc:description>rmielke@odu.edu_x000d_
757-686-6211</dc:description>
  <cp:lastModifiedBy>Andrew J. Collins</cp:lastModifiedBy>
  <cp:revision>992</cp:revision>
  <cp:lastPrinted>2001-01-11T18:30:50Z</cp:lastPrinted>
  <dcterms:created xsi:type="dcterms:W3CDTF">1997-04-26T13:28:52Z</dcterms:created>
  <dcterms:modified xsi:type="dcterms:W3CDTF">2014-05-14T21:24:03Z</dcterms:modified>
</cp:coreProperties>
</file>