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523" r:id="rId2"/>
    <p:sldId id="714" r:id="rId3"/>
    <p:sldId id="715" r:id="rId4"/>
    <p:sldId id="716" r:id="rId5"/>
    <p:sldId id="717" r:id="rId6"/>
    <p:sldId id="718" r:id="rId7"/>
    <p:sldId id="719" r:id="rId8"/>
    <p:sldId id="720" r:id="rId9"/>
    <p:sldId id="721" r:id="rId10"/>
    <p:sldId id="722" r:id="rId11"/>
    <p:sldId id="723" r:id="rId12"/>
    <p:sldId id="728" r:id="rId13"/>
    <p:sldId id="724" r:id="rId14"/>
    <p:sldId id="725" r:id="rId15"/>
    <p:sldId id="726" r:id="rId16"/>
    <p:sldId id="727" r:id="rId17"/>
    <p:sldId id="729" r:id="rId18"/>
    <p:sldId id="730" r:id="rId19"/>
    <p:sldId id="731" r:id="rId20"/>
    <p:sldId id="712" r:id="rId21"/>
  </p:sldIdLst>
  <p:sldSz cx="9144000" cy="6858000" type="letter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33CC"/>
    <a:srgbClr val="CC6600"/>
    <a:srgbClr val="FFFF99"/>
    <a:srgbClr val="CCCCFF"/>
    <a:srgbClr val="66FFFF"/>
    <a:srgbClr val="CCFF6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9" autoAdjust="0"/>
    <p:restoredTop sz="79957" autoAdjust="0"/>
  </p:normalViewPr>
  <p:slideViewPr>
    <p:cSldViewPr>
      <p:cViewPr varScale="1">
        <p:scale>
          <a:sx n="106" d="100"/>
          <a:sy n="106" d="100"/>
        </p:scale>
        <p:origin x="-1968" y="-96"/>
      </p:cViewPr>
      <p:guideLst>
        <p:guide orient="horz" pos="4032"/>
        <p:guide orient="horz" pos="864"/>
        <p:guide pos="288"/>
        <p:guide pos="547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3492" y="324"/>
      </p:cViewPr>
      <p:guideLst>
        <p:guide orient="horz" pos="2932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146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4838"/>
            <a:ext cx="5146675" cy="4183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896" tIns="46125" rIns="93896" bIns="46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4850"/>
            <a:ext cx="4630737" cy="3475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260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301" tIns="46150" rIns="92301" bIns="461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Snake example, hurricane</a:t>
            </a:r>
            <a:r>
              <a:rPr lang="en-US" baseline="0" dirty="0" smtClean="0"/>
              <a:t> evacuation example.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876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Heaviside function – step 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20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This graph also implies</a:t>
                </a:r>
                <a:r>
                  <a:rPr lang="en-US" baseline="0" dirty="0" smtClean="0"/>
                  <a:t> that conditioning and extinction are not symmetrical. The half life equation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baseline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baseline="0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b="0" i="1" baseline="0" smtClean="0">
                            <a:latin typeface="Cambria Math"/>
                          </a:rPr>
                          <m:t>1/2</m:t>
                        </m:r>
                      </m:sub>
                    </m:sSub>
                    <m:r>
                      <a:rPr lang="en-US" b="0" i="1" baseline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baseline="0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baseline="0" smtClean="0">
                            <a:latin typeface="Cambria Math"/>
                          </a:rPr>
                          <m:t>ln</m:t>
                        </m:r>
                        <m:r>
                          <a:rPr lang="en-US" b="0" i="1" baseline="0" smtClean="0">
                            <a:latin typeface="Cambria Math"/>
                          </a:rPr>
                          <m:t>(2)</m:t>
                        </m:r>
                      </m:num>
                      <m:den>
                        <m:r>
                          <a:rPr lang="en-US" b="0" i="1" baseline="0" smtClean="0">
                            <a:latin typeface="Cambria Math"/>
                            <a:ea typeface="Cambria Math"/>
                          </a:rPr>
                          <m:t>𝛼𝛽</m:t>
                        </m:r>
                      </m:den>
                    </m:f>
                  </m:oMath>
                </a14:m>
                <a:r>
                  <a:rPr lang="en-US" dirty="0" smtClean="0"/>
                  <a:t> .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This graph also implies</a:t>
                </a:r>
                <a:r>
                  <a:rPr lang="en-US" baseline="0" dirty="0" smtClean="0"/>
                  <a:t> that conditioning and extinction are not symmetrical. The half life equation is </a:t>
                </a:r>
                <a:r>
                  <a:rPr lang="en-US" b="0" i="0" baseline="0" smtClean="0">
                    <a:latin typeface="Cambria Math"/>
                  </a:rPr>
                  <a:t>𝑡_(1/2)=(ln(2))/</a:t>
                </a:r>
                <a:r>
                  <a:rPr lang="en-US" b="0" i="0" baseline="0" smtClean="0">
                    <a:latin typeface="Cambria Math"/>
                    <a:ea typeface="Cambria Math"/>
                  </a:rPr>
                  <a:t>𝛼𝛽</a:t>
                </a:r>
                <a:r>
                  <a:rPr lang="en-US" dirty="0" smtClean="0"/>
                  <a:t> .</a:t>
                </a:r>
                <a:endParaRPr 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3405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may want to attack but those around you are fleeing. You are being</a:t>
            </a:r>
            <a:r>
              <a:rPr lang="en-US" baseline="0" dirty="0" smtClean="0"/>
              <a:t> pulled on two directions and one direction will win out. Snake example learning which are poisonous and which are not. This is tied to learning.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781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average (V+T)/2 must exceed the threshold.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98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400" b="1" i="1">
                <a:solidFill>
                  <a:srgbClr val="0033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mailto:jsokolowski@odu.edu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mailto:ajcollin@odu.edu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14400"/>
            <a:ext cx="8229600" cy="0"/>
          </a:xfrm>
          <a:prstGeom prst="line">
            <a:avLst/>
          </a:prstGeom>
          <a:noFill/>
          <a:ln w="12700">
            <a:solidFill>
              <a:srgbClr val="00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457200" y="6400800"/>
            <a:ext cx="8229600" cy="461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MSIM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</a:rPr>
              <a:t>795/895: ABMS	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3"/>
              </a:rPr>
              <a:t>jsokolowski@odu.edu</a:t>
            </a:r>
            <a:r>
              <a:rPr lang="en-US" altLang="en-US" sz="1200" b="0" i="0" baseline="0" dirty="0" smtClean="0">
                <a:solidFill>
                  <a:srgbClr val="0033CC"/>
                </a:solidFill>
                <a:cs typeface="+mn-cs"/>
              </a:rPr>
              <a:t> &amp; </a:t>
            </a:r>
            <a:r>
              <a:rPr lang="en-US" altLang="en-US" sz="1200" b="0" i="0" dirty="0" smtClean="0">
                <a:solidFill>
                  <a:srgbClr val="0033CC"/>
                </a:solidFill>
                <a:cs typeface="+mn-cs"/>
                <a:hlinkClick r:id="rId14"/>
              </a:rPr>
              <a:t>ajcollin@odu.edu</a:t>
            </a:r>
            <a:endParaRPr lang="en-US" altLang="en-US" sz="1200" b="0" i="0" dirty="0">
              <a:solidFill>
                <a:srgbClr val="0033CC"/>
              </a:solidFill>
              <a:cs typeface="+mn-cs"/>
            </a:endParaRPr>
          </a:p>
          <a:p>
            <a:pPr eaLnBrk="0" hangingPunct="0">
              <a:tabLst>
                <a:tab pos="8001000" algn="r"/>
              </a:tabLst>
              <a:defRPr/>
            </a:pPr>
            <a:r>
              <a:rPr lang="en-US" altLang="en-US" sz="1200" b="0" i="0" dirty="0">
                <a:solidFill>
                  <a:srgbClr val="0033CC"/>
                </a:solidFill>
                <a:cs typeface="+mn-cs"/>
              </a:rPr>
              <a:t>	</a:t>
            </a:r>
          </a:p>
        </p:txBody>
      </p:sp>
      <p:pic>
        <p:nvPicPr>
          <p:cNvPr id="2" name="Picture 11" descr="H:\Pictures\Logos\Logo, BCET B&amp;W.t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" y="381000"/>
            <a:ext cx="1295400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V:\MARKETING &amp; COMMUNICATIONS\Logos\NEW VMASC logos\VMASC_ODU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25243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:\Bacteria ABM\Presentations and minuate\chain pic MAY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7765" y="304800"/>
            <a:ext cx="4949304" cy="3124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81000" y="3775834"/>
            <a:ext cx="8229600" cy="1197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3600" dirty="0" smtClean="0">
                <a:solidFill>
                  <a:srgbClr val="0033CC"/>
                </a:solidFill>
              </a:rPr>
              <a:t>Agent Behaviors – A Look at Agent_Zero</a:t>
            </a:r>
          </a:p>
        </p:txBody>
      </p:sp>
      <p:pic>
        <p:nvPicPr>
          <p:cNvPr id="2052" name="Picture 4" descr="H:\Pictures\Logos\Logo, BCET B&amp;W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4953000"/>
            <a:ext cx="34290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 bwMode="auto">
          <a:xfrm>
            <a:off x="1958975" y="485775"/>
            <a:ext cx="5203825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MSIM795/895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958975" y="1727200"/>
            <a:ext cx="2460625" cy="101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ABMS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V:\MARKETING &amp; COMMUNICATIONS\Logos\NEW VMASC logos\VMASC_logo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5103813"/>
            <a:ext cx="33623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0"/>
            <a:ext cx="5867400" cy="4953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Agent Behaviors – A Look at Agent_Zero</a:t>
            </a:r>
          </a:p>
          <a:p>
            <a:pPr>
              <a:defRPr/>
            </a:pP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Introduction</a:t>
            </a: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Model Overview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800" dirty="0" smtClean="0"/>
              <a:t>Agent Components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800" dirty="0" smtClean="0"/>
              <a:t>Agent_Zero implementation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model human behavior we have to capture</a:t>
            </a:r>
          </a:p>
          <a:p>
            <a:pPr lvl="1"/>
            <a:r>
              <a:rPr lang="en-US" dirty="0" smtClean="0"/>
              <a:t>The emotional</a:t>
            </a:r>
          </a:p>
          <a:p>
            <a:pPr lvl="1"/>
            <a:r>
              <a:rPr lang="en-US" dirty="0" smtClean="0"/>
              <a:t>The cognitive</a:t>
            </a:r>
          </a:p>
          <a:p>
            <a:pPr lvl="1"/>
            <a:r>
              <a:rPr lang="en-US" dirty="0" smtClean="0"/>
              <a:t>The social</a:t>
            </a:r>
          </a:p>
          <a:p>
            <a:r>
              <a:rPr lang="en-US" dirty="0" smtClean="0"/>
              <a:t>Each one of these will be treated separately and then combined.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905504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emotional is based on the Rescola-Wagner model of conditioning.</a:t>
            </a:r>
          </a:p>
          <a:p>
            <a:r>
              <a:rPr lang="en-US" dirty="0" smtClean="0"/>
              <a:t>The cognitive is based on probability developed from local sampling.</a:t>
            </a:r>
          </a:p>
          <a:p>
            <a:r>
              <a:rPr lang="en-US" dirty="0" smtClean="0"/>
              <a:t>The social is based on a network transmission model.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100764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Overview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Most human behavior involves making decisions about what to do.</a:t>
                </a:r>
              </a:p>
              <a:p>
                <a:r>
                  <a:rPr lang="en-US" dirty="0" smtClean="0"/>
                  <a:t>Most decisions can be thought of as binary choices, i. e. either take some action or don’t take it.</a:t>
                </a:r>
              </a:p>
              <a:p>
                <a:r>
                  <a:rPr lang="en-US" dirty="0" smtClean="0"/>
                  <a:t>So mathematically the set of actions A are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∈{0,1}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 r="-3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2637578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Overview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5181600"/>
              </a:xfrm>
            </p:spPr>
            <p:txBody>
              <a:bodyPr/>
              <a:lstStyle/>
              <a:p>
                <a:r>
                  <a:rPr lang="en-US" dirty="0" smtClean="0"/>
                  <a:t>Agents will have an affective (emotional)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and a deliberative (cognitive)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They will be dynamic and will change with experience.</a:t>
                </a:r>
              </a:p>
              <a:p>
                <a:r>
                  <a:rPr lang="en-US" dirty="0" smtClean="0"/>
                  <a:t>They return non-negative numbers between zero and one inclusive.</a:t>
                </a:r>
              </a:p>
              <a:p>
                <a:r>
                  <a:rPr lang="en-US" dirty="0" smtClean="0"/>
                  <a:t>The </a:t>
                </a:r>
                <a:r>
                  <a:rPr lang="en-US" dirty="0" err="1" smtClean="0"/>
                  <a:t>ith</a:t>
                </a:r>
                <a:r>
                  <a:rPr lang="en-US" dirty="0" smtClean="0"/>
                  <a:t> agent’s solo </a:t>
                </a:r>
                <a:r>
                  <a:rPr lang="en-US" i="1" dirty="0" smtClean="0">
                    <a:solidFill>
                      <a:srgbClr val="FF0000"/>
                    </a:solidFill>
                  </a:rPr>
                  <a:t>disposition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dirty="0" smtClean="0"/>
                  <a:t>is defined as follows: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𝑠𝑜𝑙𝑜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5181600"/>
              </a:xfrm>
              <a:blipFill rotWithShape="1">
                <a:blip r:embed="rId2"/>
                <a:stretch>
                  <a:fillRect l="-1630" t="-1529" r="-2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5396365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Overview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257800"/>
              </a:xfrm>
            </p:spPr>
            <p:txBody>
              <a:bodyPr/>
              <a:lstStyle/>
              <a:p>
                <a:r>
                  <a:rPr lang="en-US" dirty="0" smtClean="0"/>
                  <a:t>An agent’s total disposition depends on how it is influenced by other agents and to what degree.</a:t>
                </a:r>
              </a:p>
              <a:p>
                <a:r>
                  <a:rPr lang="en-US" dirty="0" smtClean="0"/>
                  <a:t>Total disposition is defined as: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𝑡𝑜𝑡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𝑠𝑜𝑙𝑜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𝑗𝑖</m:t>
                            </m:r>
                          </m:sub>
                        </m:sSub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𝑠𝑜𝑙𝑜</m:t>
                            </m:r>
                          </m:sup>
                        </m:sSubSup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 smtClean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𝑗𝑖</m:t>
                        </m:r>
                      </m:sub>
                    </m:sSub>
                  </m:oMath>
                </a14:m>
                <a:r>
                  <a:rPr lang="en-US" dirty="0" smtClean="0"/>
                  <a:t> is a weight associated with another agent’s disposition.</a:t>
                </a:r>
              </a:p>
              <a:p>
                <a:r>
                  <a:rPr lang="en-US" dirty="0" smtClean="0"/>
                  <a:t>An agent takes action (makes a decision) if its total disposition is greater than some threshold value.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𝑡𝑜𝑡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257800"/>
              </a:xfrm>
              <a:blipFill rotWithShape="1">
                <a:blip r:embed="rId2"/>
                <a:stretch>
                  <a:fillRect l="-1630" t="-1506" r="-1630" b="-4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2252343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Emotional Component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emotional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the solution to the Rescola-Wagner model of conditioning.</a:t>
                </a:r>
              </a:p>
              <a:p>
                <a:r>
                  <a:rPr lang="en-US" dirty="0" smtClean="0"/>
                  <a:t>This is a conditioned response model the response of which is learned over time.</a:t>
                </a:r>
              </a:p>
              <a:p>
                <a:r>
                  <a:rPr lang="en-US" dirty="0" smtClean="0"/>
                  <a:t>It is defined as follows: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  <m:r>
                          <a:rPr lang="en-US" b="0" i="1" smtClean="0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𝛼𝛽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𝜑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 where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dirty="0" smtClean="0"/>
                  <a:t> is a threshold value and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𝑎𝑛𝑑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dirty="0" smtClean="0"/>
                  <a:t> are salience values.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1752" r="-2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3001771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Emotional Component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5029200"/>
          </a:xfrm>
        </p:spPr>
        <p:txBody>
          <a:bodyPr/>
          <a:lstStyle/>
          <a:p>
            <a:r>
              <a:rPr lang="en-US" dirty="0" smtClean="0"/>
              <a:t>What this equation implies is that high surprise combined with high salience produces strong associative conditioning.</a:t>
            </a:r>
          </a:p>
          <a:p>
            <a:r>
              <a:rPr lang="en-US" dirty="0" smtClean="0"/>
              <a:t>However this conditioning may not be permanent. It can decay with time in an exponential manner if not reinforced on a periodic basis.</a:t>
            </a:r>
          </a:p>
          <a:p>
            <a:r>
              <a:rPr lang="en-US" dirty="0" smtClean="0"/>
              <a:t>So the Rescola-Wagner model must account for this observation.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759214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Emotional Component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So the general solution to this model becomes: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𝜑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𝛼𝛽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en-US" b="0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𝛼𝛽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∗</m:t>
                                  </m:r>
                                </m:sup>
                              </m:sSup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𝐻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𝛼𝛽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A graphical depiction of this equation follows.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3359396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Emotional Component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351881"/>
            <a:ext cx="4572000" cy="3022600"/>
          </a:xfrm>
        </p:spPr>
      </p:pic>
    </p:spTree>
    <p:extLst>
      <p:ext uri="{BB962C8B-B14F-4D97-AF65-F5344CB8AC3E}">
        <p14:creationId xmlns:p14="http://schemas.microsoft.com/office/powerpoint/2010/main" val="2169027769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Emotional Component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To incorporate a learning component we generalize the Rescola-Wagner model as follows.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𝑑𝑣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𝛼𝛽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𝜑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=0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𝑅𝑒𝑠𝑐𝑜𝑙𝑎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𝑊𝑎𝑔𝑛𝑒𝑟</m:t>
                      </m:r>
                    </m:oMath>
                  </m:oMathPara>
                </a14:m>
                <a:endParaRPr lang="en-US" b="0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=1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𝐶𝑙𝑎𝑠𝑠𝑖𝑐𝑎𝑙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𝑆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𝑐𝑢𝑟𝑣𝑒</m:t>
                      </m:r>
                    </m:oMath>
                  </m:oMathPara>
                </a14:m>
                <a:endParaRPr lang="en-US" b="0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∈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0,1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𝑂𝑡h𝑒𝑟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𝑆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𝑐𝑢𝑟𝑣𝑒𝑠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1873598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Reason: the cognitive component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53000"/>
          </a:xfrm>
        </p:spPr>
        <p:txBody>
          <a:bodyPr/>
          <a:lstStyle/>
          <a:p>
            <a:r>
              <a:rPr lang="en-US" dirty="0" smtClean="0"/>
              <a:t>Reason is not assumed to be perfect.</a:t>
            </a:r>
          </a:p>
          <a:p>
            <a:r>
              <a:rPr lang="en-US" dirty="0" smtClean="0"/>
              <a:t>It is controlled by </a:t>
            </a:r>
            <a:r>
              <a:rPr lang="en-US" i="1" dirty="0" smtClean="0">
                <a:solidFill>
                  <a:srgbClr val="FF0000"/>
                </a:solidFill>
              </a:rPr>
              <a:t>bounded rationality</a:t>
            </a:r>
            <a:r>
              <a:rPr lang="en-US" dirty="0" smtClean="0"/>
              <a:t>, i. e. what is going on around your immediate sphere of perception.</a:t>
            </a:r>
          </a:p>
          <a:p>
            <a:r>
              <a:rPr lang="en-US" dirty="0" smtClean="0"/>
              <a:t>This cognitive component is manifested in the form of a probability and is a counter to the emotional component. It represents the </a:t>
            </a:r>
            <a:r>
              <a:rPr lang="en-US" i="1" dirty="0" smtClean="0">
                <a:solidFill>
                  <a:srgbClr val="FF0000"/>
                </a:solidFill>
              </a:rPr>
              <a:t>agent’s experience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Graphically it looks like the following.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760600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Reason: the cognitive component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981200" y="2514600"/>
            <a:ext cx="0" cy="28194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1981200" y="5334000"/>
            <a:ext cx="37338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1981200" y="4419600"/>
            <a:ext cx="37338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3200400" y="2743200"/>
            <a:ext cx="0" cy="23622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</p:cxnSp>
      <p:sp>
        <p:nvSpPr>
          <p:cNvPr id="14" name="Right Brace 13"/>
          <p:cNvSpPr/>
          <p:nvPr/>
        </p:nvSpPr>
        <p:spPr bwMode="auto">
          <a:xfrm>
            <a:off x="3581400" y="2895600"/>
            <a:ext cx="533400" cy="1295400"/>
          </a:xfrm>
          <a:prstGeom prst="righ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ight Brace 14"/>
          <p:cNvSpPr/>
          <p:nvPr/>
        </p:nvSpPr>
        <p:spPr bwMode="auto">
          <a:xfrm>
            <a:off x="3581400" y="4495800"/>
            <a:ext cx="533400" cy="609600"/>
          </a:xfrm>
          <a:prstGeom prst="righ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40305" y="3312467"/>
            <a:ext cx="668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V-T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833691" y="418876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240305" y="4569767"/>
            <a:ext cx="663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T-P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984082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Component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53000"/>
          </a:xfrm>
        </p:spPr>
        <p:txBody>
          <a:bodyPr/>
          <a:lstStyle/>
          <a:p>
            <a:r>
              <a:rPr lang="en-US" dirty="0" smtClean="0"/>
              <a:t>The social component connects the disposition of agents together through a network structure.</a:t>
            </a:r>
          </a:p>
          <a:p>
            <a:r>
              <a:rPr lang="en-US" dirty="0" smtClean="0"/>
              <a:t>The agent first computes its solo disposition and then adds to that the weighted sum of the other agents solo disposition to compute its total disposition.</a:t>
            </a:r>
          </a:p>
          <a:p>
            <a:r>
              <a:rPr lang="en-US" dirty="0" smtClean="0"/>
              <a:t>The agents will transition some dynamic path as the simulation proceeds.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503433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Component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 two agent model we have a threshold space that looks as follows.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1752600" y="3124200"/>
            <a:ext cx="0" cy="25146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1752600" y="5638800"/>
            <a:ext cx="46482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1752600" y="4381500"/>
            <a:ext cx="46482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flipV="1">
            <a:off x="3962400" y="2971800"/>
            <a:ext cx="0" cy="2667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2438400" y="3657600"/>
            <a:ext cx="551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+/-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70612" y="3657599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+/+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438400" y="4876800"/>
            <a:ext cx="474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-/-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670612" y="4876799"/>
            <a:ext cx="551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-/+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675334" y="2590800"/>
                <a:ext cx="5741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5334" y="2590800"/>
                <a:ext cx="574132" cy="461665"/>
              </a:xfrm>
              <a:prstGeom prst="rect">
                <a:avLst/>
              </a:prstGeom>
              <a:blipFill rotWithShape="1">
                <a:blip r:embed="rId2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494929" y="4150667"/>
                <a:ext cx="5741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929" y="4150667"/>
                <a:ext cx="574132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494929" y="5407967"/>
            <a:ext cx="1484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Person 2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53698" y="2740967"/>
            <a:ext cx="1484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Person 1</a:t>
            </a:r>
            <a:endParaRPr lang="en-US" dirty="0"/>
          </a:p>
        </p:txBody>
      </p:sp>
      <p:sp>
        <p:nvSpPr>
          <p:cNvPr id="21" name="Freeform 20"/>
          <p:cNvSpPr/>
          <p:nvPr/>
        </p:nvSpPr>
        <p:spPr bwMode="auto">
          <a:xfrm>
            <a:off x="2286000" y="3570641"/>
            <a:ext cx="2705862" cy="1953711"/>
          </a:xfrm>
          <a:custGeom>
            <a:avLst/>
            <a:gdLst>
              <a:gd name="connsiteX0" fmla="*/ 0 w 2705862"/>
              <a:gd name="connsiteY0" fmla="*/ 1073077 h 1953711"/>
              <a:gd name="connsiteX1" fmla="*/ 2572871 w 2705862"/>
              <a:gd name="connsiteY1" fmla="*/ 15241 h 1953711"/>
              <a:gd name="connsiteX2" fmla="*/ 2232212 w 2705862"/>
              <a:gd name="connsiteY2" fmla="*/ 1781288 h 1953711"/>
              <a:gd name="connsiteX3" fmla="*/ 1326776 w 2705862"/>
              <a:gd name="connsiteY3" fmla="*/ 1897830 h 1953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5862" h="1953711">
                <a:moveTo>
                  <a:pt x="0" y="1073077"/>
                </a:moveTo>
                <a:cubicBezTo>
                  <a:pt x="1100418" y="485141"/>
                  <a:pt x="2200836" y="-102794"/>
                  <a:pt x="2572871" y="15241"/>
                </a:cubicBezTo>
                <a:cubicBezTo>
                  <a:pt x="2944906" y="133276"/>
                  <a:pt x="2439895" y="1467523"/>
                  <a:pt x="2232212" y="1781288"/>
                </a:cubicBezTo>
                <a:cubicBezTo>
                  <a:pt x="2024530" y="2095053"/>
                  <a:pt x="1503082" y="1881395"/>
                  <a:pt x="1326776" y="1897830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62600" y="3052465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Dynamic movement over time</a:t>
            </a:r>
            <a:endParaRPr lang="en-US" sz="1400" dirty="0"/>
          </a:p>
        </p:txBody>
      </p:sp>
      <p:cxnSp>
        <p:nvCxnSpPr>
          <p:cNvPr id="24" name="Straight Arrow Connector 23"/>
          <p:cNvCxnSpPr>
            <a:stCxn id="22" idx="1"/>
            <a:endCxn id="14" idx="0"/>
          </p:cNvCxnSpPr>
          <p:nvPr/>
        </p:nvCxnSpPr>
        <p:spPr bwMode="auto">
          <a:xfrm flipH="1">
            <a:off x="4994462" y="3206354"/>
            <a:ext cx="568138" cy="45124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940195180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Component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752600"/>
            <a:ext cx="5287046" cy="3128169"/>
          </a:xfrm>
        </p:spPr>
      </p:pic>
      <p:sp>
        <p:nvSpPr>
          <p:cNvPr id="5" name="TextBox 4"/>
          <p:cNvSpPr txBox="1"/>
          <p:nvPr/>
        </p:nvSpPr>
        <p:spPr>
          <a:xfrm>
            <a:off x="7225747" y="3426767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447800" y="1371600"/>
                <a:ext cx="12634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/>
                            </a:rPr>
                            <m:t>𝑫</m:t>
                          </m:r>
                        </m:e>
                        <m:sup>
                          <m:r>
                            <a:rPr lang="en-US" b="1" i="1" smtClean="0">
                              <a:latin typeface="Cambria Math"/>
                            </a:rPr>
                            <m:t>𝒏𝒆𝒕</m:t>
                          </m:r>
                        </m:sup>
                      </m:sSup>
                      <m:r>
                        <a:rPr lang="en-US" b="1" i="1" smtClean="0">
                          <a:latin typeface="Cambria Math"/>
                        </a:rPr>
                        <m:t>(</m:t>
                      </m:r>
                      <m:r>
                        <a:rPr lang="en-US" b="1" i="1" smtClean="0">
                          <a:latin typeface="Cambria Math"/>
                        </a:rPr>
                        <m:t>𝒕</m:t>
                      </m:r>
                      <m:r>
                        <a:rPr lang="en-US" b="1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1371600"/>
                <a:ext cx="1263423" cy="461665"/>
              </a:xfrm>
              <a:prstGeom prst="rect">
                <a:avLst/>
              </a:prstGeom>
              <a:blipFill rotWithShape="1">
                <a:blip r:embed="rId3"/>
                <a:stretch>
                  <a:fillRect r="-483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4694644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Component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non-trivial forms of group decision we require three or more agents.</a:t>
            </a:r>
          </a:p>
          <a:p>
            <a:r>
              <a:rPr lang="en-US" dirty="0" smtClean="0"/>
              <a:t>So we have to expand the social network to account for an arbitrary number of network connections.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130336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Agent_Zero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638800"/>
          </a:xfrm>
        </p:spPr>
        <p:txBody>
          <a:bodyPr/>
          <a:lstStyle/>
          <a:p>
            <a:r>
              <a:rPr lang="en-US" dirty="0" err="1" smtClean="0"/>
              <a:t>Pseudocode</a:t>
            </a:r>
            <a:r>
              <a:rPr lang="en-US" dirty="0" smtClean="0"/>
              <a:t> for Agent_Zero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Compute own affect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Compute own local probability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For each other agent in network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dirty="0" smtClean="0"/>
              <a:t>Compute the weighted solo disposition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Add the above-computed numbers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Subtract own threshold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If the result is positive, Act; otherwise don’t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Apply own extinction rate to own affect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Move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 smtClean="0"/>
              <a:t>Repeat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12557580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8194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>
                <a:solidFill>
                  <a:schemeClr val="hlink"/>
                </a:solidFill>
                <a:latin typeface="Arial" charset="0"/>
                <a:cs typeface="Arial" charset="0"/>
              </a:rPr>
              <a:t>End Presentation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default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0033CC"/>
      </a:hlink>
      <a:folHlink>
        <a:srgbClr val="CECECE"/>
      </a:folHlink>
    </a:clrScheme>
    <a:fontScheme name="defaul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stealth" w="med" len="med"/>
          <a:tailEnd type="stealth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c:\winapps\msoffice\powerpnt\default.ppt</Template>
  <TotalTime>12382</TotalTime>
  <Pages>27</Pages>
  <Words>945</Words>
  <Application>Microsoft Office PowerPoint</Application>
  <PresentationFormat>Letter Paper (8.5x11 in)</PresentationFormat>
  <Paragraphs>101</Paragraphs>
  <Slides>20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default</vt:lpstr>
      <vt:lpstr>PowerPoint Presentation</vt:lpstr>
      <vt:lpstr>Outline</vt:lpstr>
      <vt:lpstr>Introduction</vt:lpstr>
      <vt:lpstr>Introduction</vt:lpstr>
      <vt:lpstr>Model Overview</vt:lpstr>
      <vt:lpstr>Model Overview</vt:lpstr>
      <vt:lpstr>Model Overview</vt:lpstr>
      <vt:lpstr>Emotional Component</vt:lpstr>
      <vt:lpstr>Emotional Component</vt:lpstr>
      <vt:lpstr>Emotional Component</vt:lpstr>
      <vt:lpstr>Emotional Component</vt:lpstr>
      <vt:lpstr>Emotional Component</vt:lpstr>
      <vt:lpstr>Reason: the cognitive component</vt:lpstr>
      <vt:lpstr>Reason: the cognitive component</vt:lpstr>
      <vt:lpstr>Social Component</vt:lpstr>
      <vt:lpstr>Social Component</vt:lpstr>
      <vt:lpstr>Social Component</vt:lpstr>
      <vt:lpstr>Social Component</vt:lpstr>
      <vt:lpstr>Agent_Zero Implementation</vt:lpstr>
      <vt:lpstr>End Presentation</vt:lpstr>
    </vt:vector>
  </TitlesOfParts>
  <Manager>R. Bowen Loftin, Ph.D.</Manager>
  <Company>Old Dominion University, VMASC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VMASC Presentation</dc:title>
  <dc:subject>VMASC Overview &amp; VMASC Battle Lab</dc:subject>
  <dc:creator>Roland R. Mielke, Ph.D.</dc:creator>
  <dc:description>rmielke@odu.edu_x000d_
757-686-6211</dc:description>
  <cp:lastModifiedBy>John Sokolowski</cp:lastModifiedBy>
  <cp:revision>968</cp:revision>
  <cp:lastPrinted>2001-01-11T18:30:50Z</cp:lastPrinted>
  <dcterms:created xsi:type="dcterms:W3CDTF">1997-04-26T13:28:52Z</dcterms:created>
  <dcterms:modified xsi:type="dcterms:W3CDTF">2014-06-02T16:18:05Z</dcterms:modified>
</cp:coreProperties>
</file>