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523" r:id="rId2"/>
    <p:sldId id="714" r:id="rId3"/>
    <p:sldId id="715" r:id="rId4"/>
    <p:sldId id="716" r:id="rId5"/>
    <p:sldId id="717" r:id="rId6"/>
    <p:sldId id="718" r:id="rId7"/>
    <p:sldId id="719" r:id="rId8"/>
    <p:sldId id="720" r:id="rId9"/>
    <p:sldId id="721" r:id="rId10"/>
    <p:sldId id="722" r:id="rId11"/>
    <p:sldId id="724" r:id="rId12"/>
    <p:sldId id="725" r:id="rId13"/>
    <p:sldId id="726" r:id="rId14"/>
    <p:sldId id="727" r:id="rId15"/>
    <p:sldId id="728" r:id="rId16"/>
    <p:sldId id="729" r:id="rId17"/>
    <p:sldId id="730" r:id="rId18"/>
    <p:sldId id="731" r:id="rId19"/>
    <p:sldId id="732" r:id="rId20"/>
    <p:sldId id="733" r:id="rId21"/>
    <p:sldId id="734" r:id="rId22"/>
    <p:sldId id="743" r:id="rId23"/>
    <p:sldId id="744" r:id="rId24"/>
    <p:sldId id="735" r:id="rId25"/>
    <p:sldId id="736" r:id="rId26"/>
    <p:sldId id="737" r:id="rId27"/>
    <p:sldId id="738" r:id="rId28"/>
    <p:sldId id="739" r:id="rId29"/>
    <p:sldId id="740" r:id="rId30"/>
    <p:sldId id="741" r:id="rId31"/>
    <p:sldId id="742" r:id="rId32"/>
    <p:sldId id="745" r:id="rId33"/>
    <p:sldId id="746" r:id="rId34"/>
    <p:sldId id="747" r:id="rId35"/>
    <p:sldId id="712" r:id="rId36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 varScale="1">
        <p:scale>
          <a:sx n="106" d="100"/>
          <a:sy n="106" d="100"/>
        </p:scale>
        <p:origin x="-1968" y="-96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695: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Building an Agent-Based Model in Netlogo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MSIM695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Netlogo environment and types of agents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Understanding contexts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Issuing agent commands</a:t>
            </a:r>
          </a:p>
          <a:p>
            <a:pPr>
              <a:defRPr/>
            </a:pPr>
            <a:r>
              <a:rPr lang="en-US" sz="2800" dirty="0" smtClean="0"/>
              <a:t>Getting information about your agents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Experimentation with Netlogo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Different Kinds of Agents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Patches</a:t>
            </a:r>
          </a:p>
          <a:p>
            <a:pPr lvl="1"/>
            <a:r>
              <a:rPr lang="en-US" dirty="0" smtClean="0"/>
              <a:t>Landscape (represents one square of a 2-D wrap-around grid)</a:t>
            </a:r>
          </a:p>
          <a:p>
            <a:pPr lvl="1"/>
            <a:r>
              <a:rPr lang="en-US" dirty="0" smtClean="0"/>
              <a:t>Do not move</a:t>
            </a:r>
          </a:p>
          <a:p>
            <a:pPr lvl="1"/>
            <a:r>
              <a:rPr lang="en-US" dirty="0" smtClean="0"/>
              <a:t>Have characteristics (e.g., </a:t>
            </a:r>
            <a:r>
              <a:rPr lang="en-US" dirty="0" err="1" smtClean="0">
                <a:solidFill>
                  <a:srgbClr val="FF0000"/>
                </a:solidFill>
              </a:rPr>
              <a:t>pcolor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Identified by their integer coordinates (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pxcor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pycor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Different Kinds of Agents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5029200"/>
          </a:xfrm>
        </p:spPr>
        <p:txBody>
          <a:bodyPr/>
          <a:lstStyle/>
          <a:p>
            <a:r>
              <a:rPr lang="en-US" dirty="0" smtClean="0"/>
              <a:t>Turtles</a:t>
            </a:r>
          </a:p>
          <a:p>
            <a:pPr lvl="1"/>
            <a:r>
              <a:rPr lang="en-US" dirty="0" smtClean="0"/>
              <a:t>Move on top of patches</a:t>
            </a:r>
          </a:p>
          <a:p>
            <a:pPr lvl="1"/>
            <a:r>
              <a:rPr lang="en-US" dirty="0" smtClean="0"/>
              <a:t>Have decimal coordinates (</a:t>
            </a:r>
            <a:r>
              <a:rPr lang="en-US" dirty="0" err="1" smtClean="0"/>
              <a:t>xcor</a:t>
            </a:r>
            <a:r>
              <a:rPr lang="en-US" dirty="0" smtClean="0"/>
              <a:t>, </a:t>
            </a:r>
            <a:r>
              <a:rPr lang="en-US" dirty="0" err="1" smtClean="0"/>
              <a:t>ycor</a:t>
            </a:r>
            <a:r>
              <a:rPr lang="en-US" dirty="0" smtClean="0"/>
              <a:t>), orientation (heading), and identification number (who)</a:t>
            </a:r>
          </a:p>
          <a:p>
            <a:pPr lvl="1"/>
            <a:r>
              <a:rPr lang="en-US" dirty="0" smtClean="0"/>
              <a:t>No turtles when Netlogo sets up</a:t>
            </a:r>
          </a:p>
          <a:p>
            <a:r>
              <a:rPr lang="en-US" dirty="0" smtClean="0"/>
              <a:t>Observer</a:t>
            </a:r>
          </a:p>
          <a:p>
            <a:pPr lvl="1"/>
            <a:r>
              <a:rPr lang="en-US" dirty="0" smtClean="0"/>
              <a:t>Overlooks model</a:t>
            </a:r>
          </a:p>
          <a:p>
            <a:pPr lvl="1"/>
            <a:r>
              <a:rPr lang="en-US" dirty="0" smtClean="0"/>
              <a:t>Creates world, populates it with turtles and patches, issues command.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550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Netlogo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3018"/>
            <a:ext cx="4876800" cy="492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62800" y="1271592"/>
            <a:ext cx="1665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Netlogo at startup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15000" y="2013466"/>
            <a:ext cx="1600200" cy="42493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10400" y="3977888"/>
            <a:ext cx="186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Patches are here but</a:t>
            </a:r>
          </a:p>
          <a:p>
            <a:r>
              <a:rPr lang="en-US" dirty="0" smtClean="0"/>
              <a:t>not visible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257800" y="3409094"/>
            <a:ext cx="1752600" cy="6295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827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64" y="1298063"/>
            <a:ext cx="3933454" cy="495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47465" y="1219200"/>
            <a:ext cx="3034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Default world is 33x33 grid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183265" y="2330441"/>
            <a:ext cx="3105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Default world shape is a torus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47464" y="3352800"/>
            <a:ext cx="3250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Patches are cells on grid (identified</a:t>
            </a:r>
          </a:p>
          <a:p>
            <a:r>
              <a:rPr lang="en-US" dirty="0" smtClean="0"/>
              <a:t>by coordinates)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2514" y="4724400"/>
            <a:ext cx="3380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change location of “origin” (0,0)</a:t>
            </a:r>
          </a:p>
          <a:p>
            <a:r>
              <a:rPr lang="en-US" dirty="0" smtClean="0"/>
              <a:t>patch.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568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872" y="990600"/>
            <a:ext cx="5638800" cy="517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47" y="3305027"/>
            <a:ext cx="336566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up the world</a:t>
            </a:r>
          </a:p>
          <a:p>
            <a:r>
              <a:rPr lang="en-US" dirty="0" smtClean="0"/>
              <a:t>with  max-</a:t>
            </a:r>
            <a:r>
              <a:rPr lang="en-US" dirty="0" err="1" smtClean="0"/>
              <a:t>pxcor</a:t>
            </a:r>
            <a:r>
              <a:rPr lang="en-US" dirty="0" smtClean="0"/>
              <a:t> and</a:t>
            </a:r>
          </a:p>
          <a:p>
            <a:r>
              <a:rPr lang="en-US" dirty="0" smtClean="0"/>
              <a:t>max-</a:t>
            </a:r>
            <a:r>
              <a:rPr lang="en-US" dirty="0" err="1" smtClean="0"/>
              <a:t>pycor</a:t>
            </a:r>
            <a:r>
              <a:rPr lang="en-US" dirty="0" smtClean="0"/>
              <a:t> =1 and </a:t>
            </a:r>
          </a:p>
          <a:p>
            <a:r>
              <a:rPr lang="en-US" dirty="0" smtClean="0"/>
              <a:t>patch size 100,</a:t>
            </a:r>
          </a:p>
          <a:p>
            <a:r>
              <a:rPr lang="en-US" dirty="0" smtClean="0"/>
              <a:t>then execute the</a:t>
            </a:r>
          </a:p>
          <a:p>
            <a:r>
              <a:rPr lang="en-US" dirty="0" smtClean="0"/>
              <a:t>command shown in </a:t>
            </a:r>
          </a:p>
          <a:p>
            <a:r>
              <a:rPr lang="en-US" dirty="0" smtClean="0"/>
              <a:t>the Command Center.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1371600"/>
            <a:ext cx="28358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on Edit to</a:t>
            </a:r>
          </a:p>
          <a:p>
            <a:r>
              <a:rPr lang="en-US" dirty="0" smtClean="0"/>
              <a:t>get setup window.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147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001" y="990600"/>
            <a:ext cx="6660587" cy="53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401" y="1371600"/>
            <a:ext cx="22846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Issuing the </a:t>
            </a:r>
          </a:p>
          <a:p>
            <a:r>
              <a:rPr lang="en-US" dirty="0" smtClean="0"/>
              <a:t>inspect </a:t>
            </a:r>
          </a:p>
          <a:p>
            <a:r>
              <a:rPr lang="en-US" dirty="0" smtClean="0"/>
              <a:t>command </a:t>
            </a:r>
          </a:p>
          <a:p>
            <a:r>
              <a:rPr lang="en-US" dirty="0" smtClean="0"/>
              <a:t>brings up</a:t>
            </a:r>
          </a:p>
          <a:p>
            <a:r>
              <a:rPr lang="en-US" dirty="0" smtClean="0"/>
              <a:t>a data window</a:t>
            </a:r>
          </a:p>
          <a:p>
            <a:r>
              <a:rPr lang="en-US" dirty="0" smtClean="0"/>
              <a:t>for the patch.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921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90600"/>
            <a:ext cx="5728162" cy="531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44196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Clicking here will</a:t>
            </a:r>
          </a:p>
          <a:p>
            <a:r>
              <a:rPr lang="en-US" dirty="0" smtClean="0"/>
              <a:t>change who executes</a:t>
            </a:r>
          </a:p>
          <a:p>
            <a:r>
              <a:rPr lang="en-US" dirty="0" smtClean="0"/>
              <a:t>the command.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2514600" y="5486400"/>
            <a:ext cx="838200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04800" y="1295400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Netlogo manual</a:t>
            </a:r>
          </a:p>
          <a:p>
            <a:r>
              <a:rPr lang="en-US" dirty="0" smtClean="0"/>
              <a:t>covers command</a:t>
            </a:r>
          </a:p>
          <a:p>
            <a:r>
              <a:rPr lang="en-US" dirty="0" smtClean="0"/>
              <a:t>format and short cuts.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819400" y="2895600"/>
            <a:ext cx="1143000" cy="2819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99687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047695"/>
            <a:ext cx="5486400" cy="524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0318" y="4572000"/>
            <a:ext cx="28023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ca</a:t>
            </a:r>
            <a:r>
              <a:rPr lang="en-US" dirty="0" smtClean="0"/>
              <a:t> is clear all</a:t>
            </a:r>
          </a:p>
          <a:p>
            <a:r>
              <a:rPr lang="en-US" dirty="0" err="1" smtClean="0"/>
              <a:t>crt</a:t>
            </a:r>
            <a:r>
              <a:rPr lang="en-US" dirty="0" smtClean="0"/>
              <a:t> 1 is create one</a:t>
            </a:r>
          </a:p>
          <a:p>
            <a:r>
              <a:rPr lang="en-US" dirty="0" smtClean="0"/>
              <a:t>turtle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2438400" y="5562600"/>
            <a:ext cx="914400" cy="2097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442094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Contexts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commands are context-specific</a:t>
            </a:r>
          </a:p>
          <a:p>
            <a:pPr lvl="1"/>
            <a:r>
              <a:rPr lang="en-US" dirty="0"/>
              <a:t>Observer (clear-all, create-turtles)</a:t>
            </a:r>
          </a:p>
          <a:p>
            <a:pPr lvl="1"/>
            <a:r>
              <a:rPr lang="en-US" dirty="0"/>
              <a:t>Turtles (</a:t>
            </a:r>
            <a:r>
              <a:rPr lang="en-US" dirty="0">
                <a:solidFill>
                  <a:srgbClr val="00B0F0"/>
                </a:solidFill>
              </a:rPr>
              <a:t>jump</a:t>
            </a:r>
            <a:r>
              <a:rPr lang="en-US" dirty="0"/>
              <a:t>, </a:t>
            </a:r>
            <a:r>
              <a:rPr lang="en-US" dirty="0" err="1">
                <a:solidFill>
                  <a:srgbClr val="00B0F0"/>
                </a:solidFill>
              </a:rPr>
              <a:t>setxy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Patches (</a:t>
            </a:r>
            <a:r>
              <a:rPr lang="en-US" dirty="0">
                <a:solidFill>
                  <a:srgbClr val="00B0F0"/>
                </a:solidFill>
              </a:rPr>
              <a:t>neighbors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sprout</a:t>
            </a:r>
            <a:r>
              <a:rPr lang="en-US" dirty="0"/>
              <a:t>)</a:t>
            </a:r>
          </a:p>
          <a:p>
            <a:r>
              <a:rPr lang="en-US" dirty="0"/>
              <a:t>We can change who is issuing the command via the command center</a:t>
            </a:r>
          </a:p>
          <a:p>
            <a:r>
              <a:rPr lang="en-US" dirty="0"/>
              <a:t>To issue a command from a turtle or patch context, use the “ask” </a:t>
            </a:r>
            <a:r>
              <a:rPr lang="en-US" dirty="0" smtClean="0"/>
              <a:t>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3643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Features of Agent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Built-in (primitives) vs. User-written (procedures)</a:t>
            </a:r>
          </a:p>
          <a:p>
            <a:pPr lvl="1"/>
            <a:r>
              <a:rPr lang="en-US" dirty="0"/>
              <a:t>See Netlogo “dictionary” for full list of primitives</a:t>
            </a:r>
          </a:p>
          <a:p>
            <a:pPr lvl="1"/>
            <a:r>
              <a:rPr lang="en-US" dirty="0"/>
              <a:t>Procedures typically written to apply to one type of agent (e.g., turtles)</a:t>
            </a:r>
          </a:p>
          <a:p>
            <a:pPr lvl="1"/>
            <a:r>
              <a:rPr lang="en-US" dirty="0"/>
              <a:t>Standard </a:t>
            </a:r>
            <a:r>
              <a:rPr lang="en-US" dirty="0" smtClean="0"/>
              <a:t>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140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Features of Agent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Actions vs. output</a:t>
            </a:r>
          </a:p>
          <a:p>
            <a:pPr lvl="1"/>
            <a:r>
              <a:rPr lang="en-US" dirty="0"/>
              <a:t>Commands may be some action for agent to carry out (</a:t>
            </a:r>
            <a:r>
              <a:rPr lang="en-US" dirty="0">
                <a:solidFill>
                  <a:srgbClr val="00B0F0"/>
                </a:solidFill>
              </a:rPr>
              <a:t>create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jump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hatch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Commands may be some reporter to compute a value &amp; return it (</a:t>
            </a:r>
            <a:r>
              <a:rPr lang="en-US" dirty="0">
                <a:solidFill>
                  <a:srgbClr val="00B0F0"/>
                </a:solidFill>
              </a:rPr>
              <a:t>average-happiness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absolute-value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proportion-isolated</a:t>
            </a:r>
            <a:r>
              <a:rPr lang="en-US" dirty="0"/>
              <a:t>)</a:t>
            </a:r>
          </a:p>
          <a:p>
            <a:r>
              <a:rPr lang="en-US" dirty="0"/>
              <a:t>Inputs (arguments) or not</a:t>
            </a:r>
          </a:p>
          <a:p>
            <a:pPr lvl="1"/>
            <a:r>
              <a:rPr lang="en-US" dirty="0"/>
              <a:t>Inputs are values that can be used to carry out </a:t>
            </a:r>
            <a:r>
              <a:rPr lang="en-US" dirty="0" smtClean="0"/>
              <a:t>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1926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5" y="2209800"/>
            <a:ext cx="7667625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7165" y="1600200"/>
            <a:ext cx="704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Click on the “Procedures” tab and enter the following…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13766" y="5485427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Now go back to the interface &amp; type “setup” in the command window…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9511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963691" cy="440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23968"/>
            <a:ext cx="2231418" cy="137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2209800"/>
            <a:ext cx="441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can also execute the “setup” command via a button</a:t>
            </a:r>
          </a:p>
          <a:p>
            <a:endParaRPr lang="en-US" dirty="0"/>
          </a:p>
          <a:p>
            <a:r>
              <a:rPr lang="en-US" sz="2400" dirty="0" smtClean="0"/>
              <a:t>Use the add symbol to</a:t>
            </a:r>
          </a:p>
          <a:p>
            <a:r>
              <a:rPr lang="en-US" dirty="0" smtClean="0"/>
              <a:t>create a button on the interface.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71864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Using the Ask Command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36" y="1013012"/>
            <a:ext cx="8229600" cy="3657600"/>
          </a:xfrm>
        </p:spPr>
        <p:txBody>
          <a:bodyPr/>
          <a:lstStyle/>
          <a:p>
            <a:r>
              <a:rPr lang="en-US" dirty="0"/>
              <a:t>Issues commands for specified patches or turtles</a:t>
            </a:r>
          </a:p>
          <a:p>
            <a:pPr lvl="1"/>
            <a:r>
              <a:rPr lang="en-US" dirty="0"/>
              <a:t>All turtles or patches</a:t>
            </a:r>
          </a:p>
          <a:p>
            <a:pPr lvl="1"/>
            <a:r>
              <a:rPr lang="en-US" dirty="0"/>
              <a:t>Subset of turtles or patches with some characteristic (keyword: </a:t>
            </a:r>
            <a:r>
              <a:rPr lang="en-US" dirty="0">
                <a:solidFill>
                  <a:srgbClr val="00B0F0"/>
                </a:solidFill>
              </a:rPr>
              <a:t>with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Random sample of turtles or patches (e.g., </a:t>
            </a:r>
            <a:r>
              <a:rPr lang="en-US" dirty="0">
                <a:solidFill>
                  <a:srgbClr val="00B0F0"/>
                </a:solidFill>
              </a:rPr>
              <a:t>n-of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65" y="4572000"/>
            <a:ext cx="76676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8656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Using the Ask Command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505075"/>
            <a:ext cx="76676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3488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Agentsets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Unordered set of agents</a:t>
            </a:r>
          </a:p>
          <a:p>
            <a:pPr lvl="1"/>
            <a:r>
              <a:rPr lang="en-US" dirty="0"/>
              <a:t>All agents must be of the same type (e.g., turtles)</a:t>
            </a:r>
          </a:p>
          <a:p>
            <a:pPr lvl="1"/>
            <a:r>
              <a:rPr lang="en-US" dirty="0"/>
              <a:t>Always presented in random order</a:t>
            </a:r>
          </a:p>
          <a:p>
            <a:pPr lvl="1"/>
            <a:r>
              <a:rPr lang="en-US" dirty="0"/>
              <a:t>Used to construct subsets of agents (e.g., all turtles with </a:t>
            </a:r>
            <a:r>
              <a:rPr lang="en-US" dirty="0">
                <a:solidFill>
                  <a:srgbClr val="00B0F0"/>
                </a:solidFill>
              </a:rPr>
              <a:t>color=red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Netlogo has built-in </a:t>
            </a:r>
            <a:r>
              <a:rPr lang="en-US" dirty="0" err="1"/>
              <a:t>agentsets</a:t>
            </a:r>
            <a:r>
              <a:rPr lang="en-US" dirty="0"/>
              <a:t> (</a:t>
            </a:r>
            <a:r>
              <a:rPr lang="en-US" dirty="0">
                <a:solidFill>
                  <a:srgbClr val="00B0F0"/>
                </a:solidFill>
              </a:rPr>
              <a:t>turtles-here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turtles-at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turtles-with</a:t>
            </a:r>
            <a:r>
              <a:rPr lang="en-US" dirty="0"/>
              <a:t> …)</a:t>
            </a:r>
          </a:p>
        </p:txBody>
      </p:sp>
    </p:spTree>
    <p:extLst>
      <p:ext uri="{BB962C8B-B14F-4D97-AF65-F5344CB8AC3E}">
        <p14:creationId xmlns:p14="http://schemas.microsoft.com/office/powerpoint/2010/main" val="38276334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Once you have your </a:t>
            </a:r>
            <a:r>
              <a:rPr lang="en-US" dirty="0" err="1"/>
              <a:t>agentset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are a few things you can do: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00B0F0"/>
                </a:solidFill>
              </a:rPr>
              <a:t>ask?</a:t>
            </a:r>
            <a:r>
              <a:rPr lang="en-US" dirty="0"/>
              <a:t> to make the agents in the </a:t>
            </a:r>
            <a:r>
              <a:rPr lang="en-US" dirty="0" err="1"/>
              <a:t>agentset</a:t>
            </a:r>
            <a:r>
              <a:rPr lang="en-US" dirty="0"/>
              <a:t> do something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00B0F0"/>
                </a:solidFill>
              </a:rPr>
              <a:t>any?</a:t>
            </a:r>
            <a:r>
              <a:rPr lang="en-US" dirty="0"/>
              <a:t> to see if the </a:t>
            </a:r>
            <a:r>
              <a:rPr lang="en-US" dirty="0" err="1"/>
              <a:t>agentset</a:t>
            </a:r>
            <a:r>
              <a:rPr lang="en-US" dirty="0"/>
              <a:t> has at least one agent that fits criteria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00B0F0"/>
                </a:solidFill>
              </a:rPr>
              <a:t>all?</a:t>
            </a:r>
            <a:r>
              <a:rPr lang="en-US" dirty="0"/>
              <a:t> to see if all agents in </a:t>
            </a:r>
            <a:r>
              <a:rPr lang="en-US" dirty="0" err="1"/>
              <a:t>agentset</a:t>
            </a:r>
            <a:r>
              <a:rPr lang="en-US" dirty="0"/>
              <a:t> fit some criteria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00B0F0"/>
                </a:solidFill>
              </a:rPr>
              <a:t>count</a:t>
            </a:r>
            <a:r>
              <a:rPr lang="en-US" dirty="0"/>
              <a:t> to find out how many agents are in </a:t>
            </a:r>
            <a:r>
              <a:rPr lang="en-US" dirty="0" err="1"/>
              <a:t>agentset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434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738313"/>
            <a:ext cx="766762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2956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Breeds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71999"/>
          </a:xfrm>
        </p:spPr>
        <p:txBody>
          <a:bodyPr/>
          <a:lstStyle/>
          <a:p>
            <a:r>
              <a:rPr lang="en-US" dirty="0" smtClean="0"/>
              <a:t>Breed – a “natural” kind of </a:t>
            </a:r>
            <a:r>
              <a:rPr lang="en-US" dirty="0" err="1" smtClean="0"/>
              <a:t>agentset</a:t>
            </a:r>
            <a:r>
              <a:rPr lang="en-US" dirty="0" smtClean="0"/>
              <a:t> (other species than turtles)</a:t>
            </a:r>
          </a:p>
          <a:p>
            <a:pPr lvl="1"/>
            <a:r>
              <a:rPr lang="en-US" dirty="0" smtClean="0"/>
              <a:t>example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new breed comes with automatically derived primitives: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662535"/>
            <a:ext cx="331372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breed </a:t>
            </a:r>
            <a:r>
              <a:rPr lang="en-US" dirty="0" smtClean="0">
                <a:solidFill>
                  <a:srgbClr val="0066FF"/>
                </a:solidFill>
              </a:rPr>
              <a:t>[wolves sheep]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4343400"/>
            <a:ext cx="359104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create-&lt;breed&gt;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create-custom-&lt;breed&gt;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&lt;breed&gt;-here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&lt;breed&gt;-at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1806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Breeds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breed is a turtle variable: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turtle agent can change breed: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2286000"/>
            <a:ext cx="503054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3CC"/>
                </a:solidFill>
              </a:rPr>
              <a:t>ask turtle 5 [ </a:t>
            </a:r>
            <a:r>
              <a:rPr lang="en-US" dirty="0" smtClean="0">
                <a:solidFill>
                  <a:srgbClr val="FF0000"/>
                </a:solidFill>
              </a:rPr>
              <a:t>if breed = </a:t>
            </a:r>
            <a:r>
              <a:rPr lang="en-US" dirty="0" smtClean="0">
                <a:solidFill>
                  <a:srgbClr val="0066FF"/>
                </a:solidFill>
              </a:rPr>
              <a:t>sheep … ]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4191000"/>
            <a:ext cx="46650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Ask turtle 5 [ </a:t>
            </a:r>
            <a:r>
              <a:rPr lang="en-US" dirty="0" smtClean="0">
                <a:solidFill>
                  <a:srgbClr val="FF0000"/>
                </a:solidFill>
              </a:rPr>
              <a:t>set breed </a:t>
            </a:r>
            <a:r>
              <a:rPr lang="en-US" dirty="0" smtClean="0">
                <a:solidFill>
                  <a:srgbClr val="0033CC"/>
                </a:solidFill>
              </a:rPr>
              <a:t>sheep ]</a:t>
            </a:r>
            <a:endParaRPr lang="en-US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338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Ordered lists of things</a:t>
            </a:r>
          </a:p>
          <a:p>
            <a:pPr lvl="1"/>
            <a:r>
              <a:rPr lang="en-US" dirty="0"/>
              <a:t>All items do not need to be of same type</a:t>
            </a:r>
          </a:p>
          <a:p>
            <a:pPr lvl="1"/>
            <a:r>
              <a:rPr lang="en-US" dirty="0"/>
              <a:t>Lists cannot be modified, but they can be </a:t>
            </a:r>
            <a:r>
              <a:rPr lang="en-US" dirty="0" smtClean="0"/>
              <a:t>replaced</a:t>
            </a:r>
          </a:p>
          <a:p>
            <a:pPr lvl="1"/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4495800"/>
            <a:ext cx="6949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let a-list [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0 “a string” true</a:t>
            </a:r>
            <a:r>
              <a:rPr lang="en-US" dirty="0" smtClean="0">
                <a:solidFill>
                  <a:srgbClr val="0066FF"/>
                </a:solidFill>
              </a:rPr>
              <a:t>]</a:t>
            </a:r>
            <a:r>
              <a:rPr lang="en-US" dirty="0" smtClean="0"/>
              <a:t>; a list of a number, </a:t>
            </a:r>
          </a:p>
          <a:p>
            <a:r>
              <a:rPr lang="en-US" dirty="0" smtClean="0"/>
              <a:t>a string, and a </a:t>
            </a:r>
            <a:r>
              <a:rPr lang="en-US" dirty="0" err="1" smtClean="0"/>
              <a:t>boolean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95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Timing and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3581399"/>
          </a:xfrm>
        </p:spPr>
        <p:txBody>
          <a:bodyPr/>
          <a:lstStyle/>
          <a:p>
            <a:r>
              <a:rPr lang="en-US" sz="2400" dirty="0"/>
              <a:t>Time</a:t>
            </a:r>
          </a:p>
          <a:p>
            <a:pPr lvl="1"/>
            <a:r>
              <a:rPr lang="en-US" sz="2400" dirty="0"/>
              <a:t>Measured in “ticks”</a:t>
            </a:r>
          </a:p>
          <a:p>
            <a:pPr lvl="1"/>
            <a:r>
              <a:rPr lang="en-US" sz="2400" dirty="0"/>
              <a:t>Usually 1 tick = 1 run of “go” command</a:t>
            </a:r>
          </a:p>
          <a:p>
            <a:pPr lvl="1"/>
            <a:r>
              <a:rPr lang="en-US" sz="2400" dirty="0"/>
              <a:t>Reset ticks using </a:t>
            </a:r>
            <a:r>
              <a:rPr lang="en-US" sz="2400" dirty="0">
                <a:solidFill>
                  <a:srgbClr val="00B0F0"/>
                </a:solidFill>
              </a:rPr>
              <a:t>tick-reset</a:t>
            </a:r>
            <a:r>
              <a:rPr lang="en-US" sz="2400" dirty="0"/>
              <a:t> command</a:t>
            </a:r>
          </a:p>
          <a:p>
            <a:pPr lvl="1"/>
            <a:r>
              <a:rPr lang="en-US" sz="2400" dirty="0"/>
              <a:t>Current tick retrieved via </a:t>
            </a:r>
            <a:r>
              <a:rPr lang="en-US" sz="2400" dirty="0">
                <a:solidFill>
                  <a:srgbClr val="00B0F0"/>
                </a:solidFill>
              </a:rPr>
              <a:t>ticks</a:t>
            </a:r>
            <a:r>
              <a:rPr lang="en-US" sz="2400" dirty="0"/>
              <a:t> reporter</a:t>
            </a:r>
          </a:p>
          <a:p>
            <a:pPr lvl="1"/>
            <a:r>
              <a:rPr lang="en-US" sz="2400" dirty="0"/>
              <a:t>Tick command advances the </a:t>
            </a:r>
            <a:r>
              <a:rPr lang="en-US" sz="2400" dirty="0">
                <a:solidFill>
                  <a:srgbClr val="00B0F0"/>
                </a:solidFill>
              </a:rPr>
              <a:t>tick</a:t>
            </a:r>
            <a:r>
              <a:rPr lang="en-US" sz="2400" dirty="0"/>
              <a:t> counter</a:t>
            </a:r>
          </a:p>
          <a:p>
            <a:r>
              <a:rPr lang="en-US" sz="2400" dirty="0"/>
              <a:t>Scheduling</a:t>
            </a:r>
          </a:p>
          <a:p>
            <a:pPr lvl="1"/>
            <a:r>
              <a:rPr lang="en-US" sz="2400" dirty="0"/>
              <a:t>Usually 1 “step” of model contained in “go” procedure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724400"/>
            <a:ext cx="5410200" cy="1720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4224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67000"/>
            <a:ext cx="7772400" cy="1362075"/>
          </a:xfrm>
        </p:spPr>
        <p:txBody>
          <a:bodyPr/>
          <a:lstStyle/>
          <a:p>
            <a:pPr algn="ctr"/>
            <a:r>
              <a:rPr lang="en-US" dirty="0"/>
              <a:t>Basic structure of a netlogo program</a:t>
            </a:r>
          </a:p>
        </p:txBody>
      </p:sp>
    </p:spTree>
    <p:extLst>
      <p:ext uri="{BB962C8B-B14F-4D97-AF65-F5344CB8AC3E}">
        <p14:creationId xmlns:p14="http://schemas.microsoft.com/office/powerpoint/2010/main" val="20489741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044388"/>
            <a:ext cx="5383862" cy="496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8069" y="1265366"/>
            <a:ext cx="2800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Global variables</a:t>
            </a:r>
          </a:p>
          <a:p>
            <a:r>
              <a:rPr lang="en-US" dirty="0" smtClean="0"/>
              <a:t>usually come first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207567"/>
            <a:ext cx="223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Setup method</a:t>
            </a:r>
          </a:p>
          <a:p>
            <a:r>
              <a:rPr lang="en-US" dirty="0" smtClean="0"/>
              <a:t>comes next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89182" y="3110929"/>
            <a:ext cx="17043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Then Main</a:t>
            </a:r>
          </a:p>
          <a:p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765" y="4499401"/>
            <a:ext cx="20633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Followed by</a:t>
            </a:r>
          </a:p>
          <a:p>
            <a:r>
              <a:rPr lang="en-US" dirty="0" smtClean="0"/>
              <a:t>Subroutines 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743200" y="1680865"/>
            <a:ext cx="838200" cy="3003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4" idx="3"/>
          </p:cNvCxnSpPr>
          <p:nvPr/>
        </p:nvCxnSpPr>
        <p:spPr bwMode="auto">
          <a:xfrm flipV="1">
            <a:off x="2615907" y="2438400"/>
            <a:ext cx="889293" cy="18466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2615907" y="3082692"/>
            <a:ext cx="889293" cy="2308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Left Brace 12"/>
          <p:cNvSpPr/>
          <p:nvPr/>
        </p:nvSpPr>
        <p:spPr bwMode="auto">
          <a:xfrm>
            <a:off x="2538961" y="3962400"/>
            <a:ext cx="521592" cy="1905000"/>
          </a:xfrm>
          <a:prstGeom prst="lef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6537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Getting information about your agents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40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Reporters and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/>
          <a:lstStyle/>
          <a:p>
            <a:r>
              <a:rPr lang="en-US" dirty="0" smtClean="0"/>
              <a:t>Reporters</a:t>
            </a:r>
          </a:p>
          <a:p>
            <a:pPr lvl="1"/>
            <a:r>
              <a:rPr lang="en-US" dirty="0" smtClean="0"/>
              <a:t>Report a result value (functions with return type)</a:t>
            </a:r>
          </a:p>
          <a:p>
            <a:pPr lvl="1"/>
            <a:r>
              <a:rPr lang="en-US" dirty="0" smtClean="0"/>
              <a:t>Example with 1 input argument: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4038600"/>
            <a:ext cx="4953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to-report </a:t>
            </a:r>
            <a:r>
              <a:rPr lang="en-US" dirty="0" err="1" smtClean="0">
                <a:solidFill>
                  <a:srgbClr val="0033CC"/>
                </a:solidFill>
              </a:rPr>
              <a:t>abolute</a:t>
            </a:r>
            <a:r>
              <a:rPr lang="en-US" dirty="0" smtClean="0">
                <a:solidFill>
                  <a:srgbClr val="0033CC"/>
                </a:solidFill>
              </a:rPr>
              <a:t>-value [number]</a:t>
            </a:r>
          </a:p>
          <a:p>
            <a:r>
              <a:rPr lang="en-US" dirty="0">
                <a:solidFill>
                  <a:srgbClr val="0033CC"/>
                </a:solidFill>
              </a:rPr>
              <a:t>	</a:t>
            </a:r>
            <a:r>
              <a:rPr lang="en-US" dirty="0" err="1" smtClean="0">
                <a:solidFill>
                  <a:srgbClr val="0033CC"/>
                </a:solidFill>
              </a:rPr>
              <a:t>ifelse</a:t>
            </a:r>
            <a:r>
              <a:rPr lang="en-US" dirty="0" smtClean="0">
                <a:solidFill>
                  <a:srgbClr val="0033CC"/>
                </a:solidFill>
              </a:rPr>
              <a:t> number &gt;= 0</a:t>
            </a:r>
          </a:p>
          <a:p>
            <a:r>
              <a:rPr lang="en-US" dirty="0">
                <a:solidFill>
                  <a:srgbClr val="0033CC"/>
                </a:solidFill>
              </a:rPr>
              <a:t>	</a:t>
            </a:r>
            <a:r>
              <a:rPr lang="en-US" dirty="0" smtClean="0">
                <a:solidFill>
                  <a:srgbClr val="0033CC"/>
                </a:solidFill>
              </a:rPr>
              <a:t>[report number]</a:t>
            </a:r>
          </a:p>
          <a:p>
            <a:r>
              <a:rPr lang="en-US" dirty="0">
                <a:solidFill>
                  <a:srgbClr val="0033CC"/>
                </a:solidFill>
              </a:rPr>
              <a:t>	</a:t>
            </a:r>
            <a:r>
              <a:rPr lang="en-US" dirty="0" smtClean="0">
                <a:solidFill>
                  <a:srgbClr val="0033CC"/>
                </a:solidFill>
              </a:rPr>
              <a:t>[report 0 – number]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end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448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Reporters and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9000"/>
          </a:xfrm>
        </p:spPr>
        <p:txBody>
          <a:bodyPr/>
          <a:lstStyle/>
          <a:p>
            <a:r>
              <a:rPr lang="en-US" dirty="0" smtClean="0"/>
              <a:t>Types of Views</a:t>
            </a:r>
          </a:p>
          <a:p>
            <a:pPr lvl="1"/>
            <a:r>
              <a:rPr lang="en-US" dirty="0" smtClean="0"/>
              <a:t>Monitors</a:t>
            </a:r>
          </a:p>
          <a:p>
            <a:pPr lvl="1"/>
            <a:r>
              <a:rPr lang="en-US" dirty="0" smtClean="0"/>
              <a:t>Plots</a:t>
            </a:r>
          </a:p>
          <a:p>
            <a:pPr lvl="1"/>
            <a:r>
              <a:rPr lang="en-US" dirty="0" smtClean="0"/>
              <a:t>Output text areas</a:t>
            </a:r>
          </a:p>
          <a:p>
            <a:r>
              <a:rPr lang="en-US" dirty="0" smtClean="0"/>
              <a:t>Monitors – display the current value of variables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2" y="4343400"/>
            <a:ext cx="446469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867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Reporters and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Plots – display the history of a variable’s value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Output text areas – log text info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09800"/>
            <a:ext cx="231457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49" y="5029200"/>
            <a:ext cx="311119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7268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146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Experimentation with netlogo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633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BehaviorSpace</a:t>
            </a:r>
            <a:endParaRPr lang="en-US" dirty="0" smtClean="0"/>
          </a:p>
          <a:p>
            <a:pPr lvl="1"/>
            <a:r>
              <a:rPr lang="en-US" dirty="0" smtClean="0"/>
              <a:t>Software tool integrated with Netlogo that facilitates experimentation</a:t>
            </a:r>
          </a:p>
          <a:p>
            <a:pPr lvl="1"/>
            <a:r>
              <a:rPr lang="en-US" dirty="0" smtClean="0"/>
              <a:t>Sets up Netlogo to conduct multiple runs with different input variable values. Facilitates Monte Carlo simulation for data collection and analysis.</a:t>
            </a:r>
          </a:p>
        </p:txBody>
      </p:sp>
    </p:spTree>
    <p:extLst>
      <p:ext uri="{BB962C8B-B14F-4D97-AF65-F5344CB8AC3E}">
        <p14:creationId xmlns:p14="http://schemas.microsoft.com/office/powerpoint/2010/main" val="30400012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9200"/>
            <a:ext cx="3891854" cy="465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3533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805535"/>
            <a:ext cx="310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Setup different runs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2209800" y="2286000"/>
            <a:ext cx="381000" cy="1447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219200" y="5105400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Define run parameters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3558562" y="2209800"/>
            <a:ext cx="1775438" cy="2819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631235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11914</TotalTime>
  <Pages>27</Pages>
  <Words>924</Words>
  <Application>Microsoft Office PowerPoint</Application>
  <PresentationFormat>Letter Paper (8.5x11 in)</PresentationFormat>
  <Paragraphs>175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default</vt:lpstr>
      <vt:lpstr>PowerPoint Presentation</vt:lpstr>
      <vt:lpstr>Outline</vt:lpstr>
      <vt:lpstr>Different Kinds of Agents</vt:lpstr>
      <vt:lpstr>Different Kinds of Agents</vt:lpstr>
      <vt:lpstr>Netlogo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Contexts</vt:lpstr>
      <vt:lpstr>Features of Agent Commands</vt:lpstr>
      <vt:lpstr>Features of Agent Commands</vt:lpstr>
      <vt:lpstr>PowerPoint Presentation</vt:lpstr>
      <vt:lpstr>PowerPoint Presentation</vt:lpstr>
      <vt:lpstr>Using the Ask Command</vt:lpstr>
      <vt:lpstr>Using the Ask Command</vt:lpstr>
      <vt:lpstr>Agentsets</vt:lpstr>
      <vt:lpstr>Once you have your agentset…</vt:lpstr>
      <vt:lpstr>PowerPoint Presentation</vt:lpstr>
      <vt:lpstr>Breeds</vt:lpstr>
      <vt:lpstr>Breeds</vt:lpstr>
      <vt:lpstr>Lists</vt:lpstr>
      <vt:lpstr>Timing and Scheduling</vt:lpstr>
      <vt:lpstr>Basic structure of a netlogo program</vt:lpstr>
      <vt:lpstr>PowerPoint Presentation</vt:lpstr>
      <vt:lpstr>Getting information about your agents</vt:lpstr>
      <vt:lpstr>Reporters and Views</vt:lpstr>
      <vt:lpstr>Reporters and Views</vt:lpstr>
      <vt:lpstr>Reporters and Views</vt:lpstr>
      <vt:lpstr>Experimentation with netlogo</vt:lpstr>
      <vt:lpstr>Experimentation</vt:lpstr>
      <vt:lpstr>PowerPoint Presentation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John Sokolowski</cp:lastModifiedBy>
  <cp:revision>949</cp:revision>
  <cp:lastPrinted>2001-01-11T18:30:50Z</cp:lastPrinted>
  <dcterms:created xsi:type="dcterms:W3CDTF">1997-04-26T13:28:52Z</dcterms:created>
  <dcterms:modified xsi:type="dcterms:W3CDTF">2013-06-14T14:42:40Z</dcterms:modified>
</cp:coreProperties>
</file>