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handoutMasterIdLst>
    <p:handoutMasterId r:id="rId11"/>
  </p:handoutMasterIdLst>
  <p:sldIdLst>
    <p:sldId id="523" r:id="rId2"/>
    <p:sldId id="714" r:id="rId3"/>
    <p:sldId id="715" r:id="rId4"/>
    <p:sldId id="716" r:id="rId5"/>
    <p:sldId id="717" r:id="rId6"/>
    <p:sldId id="718" r:id="rId7"/>
    <p:sldId id="719" r:id="rId8"/>
    <p:sldId id="712" r:id="rId9"/>
  </p:sldIdLst>
  <p:sldSz cx="9144000" cy="6858000" type="letter"/>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b="1" i="1" kern="1200">
        <a:solidFill>
          <a:schemeClr val="tx1"/>
        </a:solidFill>
        <a:latin typeface="Arial" charset="0"/>
        <a:ea typeface="+mn-ea"/>
        <a:cs typeface="Arial" charset="0"/>
      </a:defRPr>
    </a:lvl1pPr>
    <a:lvl2pPr marL="457200" algn="l" rtl="0" fontAlgn="base">
      <a:spcBef>
        <a:spcPct val="0"/>
      </a:spcBef>
      <a:spcAft>
        <a:spcPct val="0"/>
      </a:spcAft>
      <a:defRPr sz="2400" b="1" i="1" kern="1200">
        <a:solidFill>
          <a:schemeClr val="tx1"/>
        </a:solidFill>
        <a:latin typeface="Arial" charset="0"/>
        <a:ea typeface="+mn-ea"/>
        <a:cs typeface="Arial" charset="0"/>
      </a:defRPr>
    </a:lvl2pPr>
    <a:lvl3pPr marL="914400" algn="l" rtl="0" fontAlgn="base">
      <a:spcBef>
        <a:spcPct val="0"/>
      </a:spcBef>
      <a:spcAft>
        <a:spcPct val="0"/>
      </a:spcAft>
      <a:defRPr sz="2400" b="1" i="1" kern="1200">
        <a:solidFill>
          <a:schemeClr val="tx1"/>
        </a:solidFill>
        <a:latin typeface="Arial" charset="0"/>
        <a:ea typeface="+mn-ea"/>
        <a:cs typeface="Arial" charset="0"/>
      </a:defRPr>
    </a:lvl3pPr>
    <a:lvl4pPr marL="1371600" algn="l" rtl="0" fontAlgn="base">
      <a:spcBef>
        <a:spcPct val="0"/>
      </a:spcBef>
      <a:spcAft>
        <a:spcPct val="0"/>
      </a:spcAft>
      <a:defRPr sz="2400" b="1" i="1" kern="1200">
        <a:solidFill>
          <a:schemeClr val="tx1"/>
        </a:solidFill>
        <a:latin typeface="Arial" charset="0"/>
        <a:ea typeface="+mn-ea"/>
        <a:cs typeface="Arial" charset="0"/>
      </a:defRPr>
    </a:lvl4pPr>
    <a:lvl5pPr marL="1828800" algn="l" rtl="0" fontAlgn="base">
      <a:spcBef>
        <a:spcPct val="0"/>
      </a:spcBef>
      <a:spcAft>
        <a:spcPct val="0"/>
      </a:spcAft>
      <a:defRPr sz="2400" b="1" i="1" kern="1200">
        <a:solidFill>
          <a:schemeClr val="tx1"/>
        </a:solidFill>
        <a:latin typeface="Arial" charset="0"/>
        <a:ea typeface="+mn-ea"/>
        <a:cs typeface="Arial" charset="0"/>
      </a:defRPr>
    </a:lvl5pPr>
    <a:lvl6pPr marL="2286000" algn="l" defTabSz="914400" rtl="0" eaLnBrk="1" latinLnBrk="0" hangingPunct="1">
      <a:defRPr sz="2400" b="1" i="1" kern="1200">
        <a:solidFill>
          <a:schemeClr val="tx1"/>
        </a:solidFill>
        <a:latin typeface="Arial" charset="0"/>
        <a:ea typeface="+mn-ea"/>
        <a:cs typeface="Arial" charset="0"/>
      </a:defRPr>
    </a:lvl6pPr>
    <a:lvl7pPr marL="2743200" algn="l" defTabSz="914400" rtl="0" eaLnBrk="1" latinLnBrk="0" hangingPunct="1">
      <a:defRPr sz="2400" b="1" i="1" kern="1200">
        <a:solidFill>
          <a:schemeClr val="tx1"/>
        </a:solidFill>
        <a:latin typeface="Arial" charset="0"/>
        <a:ea typeface="+mn-ea"/>
        <a:cs typeface="Arial" charset="0"/>
      </a:defRPr>
    </a:lvl7pPr>
    <a:lvl8pPr marL="3200400" algn="l" defTabSz="914400" rtl="0" eaLnBrk="1" latinLnBrk="0" hangingPunct="1">
      <a:defRPr sz="2400" b="1" i="1" kern="1200">
        <a:solidFill>
          <a:schemeClr val="tx1"/>
        </a:solidFill>
        <a:latin typeface="Arial" charset="0"/>
        <a:ea typeface="+mn-ea"/>
        <a:cs typeface="Arial" charset="0"/>
      </a:defRPr>
    </a:lvl8pPr>
    <a:lvl9pPr marL="3657600" algn="l" defTabSz="914400" rtl="0" eaLnBrk="1" latinLnBrk="0" hangingPunct="1">
      <a:defRPr sz="2400" b="1" i="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CC"/>
    <a:srgbClr val="CC6600"/>
    <a:srgbClr val="FFFF99"/>
    <a:srgbClr val="CCCCFF"/>
    <a:srgbClr val="66FFFF"/>
    <a:srgbClr val="CCFF6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9" autoAdjust="0"/>
    <p:restoredTop sz="79957" autoAdjust="0"/>
  </p:normalViewPr>
  <p:slideViewPr>
    <p:cSldViewPr>
      <p:cViewPr varScale="1">
        <p:scale>
          <a:sx n="106" d="100"/>
          <a:sy n="106" d="100"/>
        </p:scale>
        <p:origin x="-1968" y="-96"/>
      </p:cViewPr>
      <p:guideLst>
        <p:guide orient="horz" pos="4032"/>
        <p:guide orient="horz" pos="864"/>
        <p:guide pos="288"/>
        <p:guide pos="547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3492" y="324"/>
      </p:cViewPr>
      <p:guideLst>
        <p:guide orient="horz" pos="2932"/>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146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863" y="4414838"/>
            <a:ext cx="5146675" cy="4183062"/>
          </a:xfrm>
          <a:prstGeom prst="rect">
            <a:avLst/>
          </a:prstGeom>
          <a:noFill/>
          <a:ln w="12700">
            <a:noFill/>
            <a:miter lim="800000"/>
            <a:headEnd/>
            <a:tailEnd/>
          </a:ln>
          <a:effectLst/>
        </p:spPr>
        <p:txBody>
          <a:bodyPr vert="horz" wrap="square" lIns="93896" tIns="46125" rIns="93896" bIns="46125"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6387" name="Rectangle 3"/>
          <p:cNvSpPr>
            <a:spLocks noGrp="1" noRot="1" noChangeAspect="1" noChangeArrowheads="1" noTextEdit="1"/>
          </p:cNvSpPr>
          <p:nvPr>
            <p:ph type="sldImg" idx="2"/>
          </p:nvPr>
        </p:nvSpPr>
        <p:spPr bwMode="auto">
          <a:xfrm>
            <a:off x="1192213" y="704850"/>
            <a:ext cx="4630737" cy="3475038"/>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260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solidFill>
            <a:srgbClr val="FFFFFF"/>
          </a:solidFill>
          <a:ln/>
        </p:spPr>
      </p:sp>
      <p:sp>
        <p:nvSpPr>
          <p:cNvPr id="17411" name="Rectangle 1027"/>
          <p:cNvSpPr>
            <a:spLocks noGrp="1" noChangeArrowheads="1"/>
          </p:cNvSpPr>
          <p:nvPr>
            <p:ph type="body" idx="1"/>
          </p:nvPr>
        </p:nvSpPr>
        <p:spPr>
          <a:solidFill>
            <a:srgbClr val="FFFFFF"/>
          </a:solidFill>
          <a:ln>
            <a:solidFill>
              <a:srgbClr val="000000"/>
            </a:solidFill>
          </a:ln>
        </p:spPr>
        <p:txBody>
          <a:bodyPr lIns="92301" tIns="46150" rIns="92301" bIns="46150"/>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w="9525"/>
        </p:spPr>
        <p:txBody>
          <a:bodyPr/>
          <a:lstStyle/>
          <a:p>
            <a:r>
              <a:rPr lang="en-US" smtClean="0"/>
              <a:t>Check go add-ins now for later.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Arial" pitchFamily="34" charset="0"/>
                <a:cs typeface="Arial" pitchFamily="34"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atin typeface="Arial" pitchFamily="34" charset="0"/>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mailto:jsokolowski@odu.edu"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mailto:ajcollin@odu.ed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Line 5"/>
          <p:cNvSpPr>
            <a:spLocks noChangeShapeType="1"/>
          </p:cNvSpPr>
          <p:nvPr/>
        </p:nvSpPr>
        <p:spPr bwMode="auto">
          <a:xfrm>
            <a:off x="457200" y="914400"/>
            <a:ext cx="8229600" cy="0"/>
          </a:xfrm>
          <a:prstGeom prst="line">
            <a:avLst/>
          </a:prstGeom>
          <a:noFill/>
          <a:ln w="12700">
            <a:solidFill>
              <a:srgbClr val="0033CC"/>
            </a:solidFill>
            <a:round/>
            <a:headEnd/>
            <a:tailEnd/>
          </a:ln>
          <a:effectLst/>
        </p:spPr>
        <p:txBody>
          <a:bodyPr wrap="none" anchor="ctr"/>
          <a:lstStyle/>
          <a:p>
            <a:pPr eaLnBrk="0" hangingPunct="0">
              <a:defRPr/>
            </a:pPr>
            <a:endParaRPr lang="en-US">
              <a:cs typeface="+mn-cs"/>
            </a:endParaRPr>
          </a:p>
        </p:txBody>
      </p:sp>
      <p:sp>
        <p:nvSpPr>
          <p:cNvPr id="1033" name="Text Box 9"/>
          <p:cNvSpPr txBox="1">
            <a:spLocks noChangeArrowheads="1"/>
          </p:cNvSpPr>
          <p:nvPr/>
        </p:nvSpPr>
        <p:spPr bwMode="auto">
          <a:xfrm>
            <a:off x="457200" y="6400800"/>
            <a:ext cx="8229600" cy="461963"/>
          </a:xfrm>
          <a:prstGeom prst="rect">
            <a:avLst/>
          </a:prstGeom>
          <a:noFill/>
          <a:ln w="12700">
            <a:noFill/>
            <a:miter lim="800000"/>
            <a:headEnd/>
            <a:tailEnd/>
          </a:ln>
          <a:effectLst/>
        </p:spPr>
        <p:txBody>
          <a:bodyPr>
            <a:spAutoFit/>
          </a:bodyPr>
          <a:lstStyle/>
          <a:p>
            <a:pPr eaLnBrk="0" hangingPunct="0">
              <a:tabLst>
                <a:tab pos="8001000" algn="r"/>
              </a:tabLst>
              <a:defRPr/>
            </a:pPr>
            <a:r>
              <a:rPr lang="en-US" altLang="en-US" sz="1200" b="0" i="0" dirty="0">
                <a:solidFill>
                  <a:srgbClr val="0033CC"/>
                </a:solidFill>
                <a:cs typeface="+mn-cs"/>
              </a:rPr>
              <a:t>MSIM </a:t>
            </a:r>
            <a:r>
              <a:rPr lang="en-US" altLang="en-US" sz="1200" b="0" i="0" dirty="0" smtClean="0">
                <a:solidFill>
                  <a:srgbClr val="0033CC"/>
                </a:solidFill>
                <a:cs typeface="+mn-cs"/>
              </a:rPr>
              <a:t>695: ABMS	</a:t>
            </a:r>
            <a:r>
              <a:rPr lang="en-US" altLang="en-US" sz="1200" b="0" i="0" dirty="0" smtClean="0">
                <a:solidFill>
                  <a:srgbClr val="0033CC"/>
                </a:solidFill>
                <a:cs typeface="+mn-cs"/>
                <a:hlinkClick r:id="rId13"/>
              </a:rPr>
              <a:t>jsokolowski@odu.edu</a:t>
            </a:r>
            <a:r>
              <a:rPr lang="en-US" altLang="en-US" sz="1200" b="0" i="0" baseline="0" dirty="0" smtClean="0">
                <a:solidFill>
                  <a:srgbClr val="0033CC"/>
                </a:solidFill>
                <a:cs typeface="+mn-cs"/>
              </a:rPr>
              <a:t> &amp; </a:t>
            </a:r>
            <a:r>
              <a:rPr lang="en-US" altLang="en-US" sz="1200" b="0" i="0" dirty="0" smtClean="0">
                <a:solidFill>
                  <a:srgbClr val="0033CC"/>
                </a:solidFill>
                <a:cs typeface="+mn-cs"/>
                <a:hlinkClick r:id="rId14"/>
              </a:rPr>
              <a:t>ajcollin@odu.edu</a:t>
            </a:r>
            <a:endParaRPr lang="en-US" altLang="en-US" sz="1200" b="0" i="0" dirty="0">
              <a:solidFill>
                <a:srgbClr val="0033CC"/>
              </a:solidFill>
              <a:cs typeface="+mn-cs"/>
            </a:endParaRPr>
          </a:p>
          <a:p>
            <a:pPr eaLnBrk="0" hangingPunct="0">
              <a:tabLst>
                <a:tab pos="8001000" algn="r"/>
              </a:tabLst>
              <a:defRPr/>
            </a:pPr>
            <a:r>
              <a:rPr lang="en-US" altLang="en-US" sz="1200" b="0" i="0" dirty="0">
                <a:solidFill>
                  <a:srgbClr val="0033CC"/>
                </a:solidFill>
                <a:cs typeface="+mn-cs"/>
              </a:rPr>
              <a:t>	</a:t>
            </a:r>
          </a:p>
        </p:txBody>
      </p:sp>
      <p:pic>
        <p:nvPicPr>
          <p:cNvPr id="2" name="Picture 11" descr="H:\Pictures\Logos\Logo, BCET B&amp;W.tif"/>
          <p:cNvPicPr>
            <a:picLocks noChangeAspect="1" noChangeArrowheads="1"/>
          </p:cNvPicPr>
          <p:nvPr/>
        </p:nvPicPr>
        <p:blipFill>
          <a:blip r:embed="rId15" cstate="print"/>
          <a:srcRect/>
          <a:stretch>
            <a:fillRect/>
          </a:stretch>
        </p:blipFill>
        <p:spPr bwMode="auto">
          <a:xfrm>
            <a:off x="457200" y="381000"/>
            <a:ext cx="1295400" cy="414338"/>
          </a:xfrm>
          <a:prstGeom prst="rect">
            <a:avLst/>
          </a:prstGeom>
          <a:noFill/>
          <a:ln w="9525">
            <a:noFill/>
            <a:miter lim="800000"/>
            <a:headEnd/>
            <a:tailEnd/>
          </a:ln>
        </p:spPr>
      </p:pic>
      <p:pic>
        <p:nvPicPr>
          <p:cNvPr id="6" name="Picture 2" descr="V:\MARKETING &amp; COMMUNICATIONS\Logos\NEW VMASC logos\VMASC_ODU.jp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0400" y="325243"/>
            <a:ext cx="1905000" cy="4572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2" descr="H:\Bacteria ABM\Presentations and minuate\chain pic MAY10.jpg"/>
          <p:cNvPicPr>
            <a:picLocks noChangeAspect="1" noChangeArrowheads="1"/>
          </p:cNvPicPr>
          <p:nvPr/>
        </p:nvPicPr>
        <p:blipFill>
          <a:blip r:embed="rId3" cstate="print"/>
          <a:srcRect/>
          <a:stretch>
            <a:fillRect/>
          </a:stretch>
        </p:blipFill>
        <p:spPr bwMode="auto">
          <a:xfrm>
            <a:off x="1837765" y="304800"/>
            <a:ext cx="4949304" cy="3124200"/>
          </a:xfrm>
          <a:prstGeom prst="rect">
            <a:avLst/>
          </a:prstGeom>
          <a:noFill/>
          <a:ln w="38100">
            <a:solidFill>
              <a:schemeClr val="tx1"/>
            </a:solidFill>
            <a:miter lim="800000"/>
            <a:headEnd/>
            <a:tailEnd/>
          </a:ln>
        </p:spPr>
      </p:pic>
      <p:sp>
        <p:nvSpPr>
          <p:cNvPr id="2050" name="Rectangle 2"/>
          <p:cNvSpPr>
            <a:spLocks noChangeArrowheads="1"/>
          </p:cNvSpPr>
          <p:nvPr/>
        </p:nvSpPr>
        <p:spPr bwMode="auto">
          <a:xfrm>
            <a:off x="381000" y="3775834"/>
            <a:ext cx="8229600" cy="1197764"/>
          </a:xfrm>
          <a:prstGeom prst="rect">
            <a:avLst/>
          </a:prstGeom>
          <a:noFill/>
          <a:ln w="12700">
            <a:noFill/>
            <a:miter lim="800000"/>
            <a:headEnd/>
            <a:tailEnd/>
          </a:ln>
        </p:spPr>
        <p:txBody>
          <a:bodyPr lIns="90488" tIns="44450" rIns="90488" bIns="44450">
            <a:spAutoFit/>
          </a:bodyPr>
          <a:lstStyle/>
          <a:p>
            <a:pPr algn="ctr" eaLnBrk="0" hangingPunct="0"/>
            <a:r>
              <a:rPr lang="en-US" sz="3600" dirty="0" smtClean="0">
                <a:solidFill>
                  <a:srgbClr val="0033CC"/>
                </a:solidFill>
              </a:rPr>
              <a:t>Discrete Event Modeling vs. Agent-based Modeling</a:t>
            </a:r>
          </a:p>
        </p:txBody>
      </p:sp>
      <p:pic>
        <p:nvPicPr>
          <p:cNvPr id="2052" name="Picture 4" descr="H:\Pictures\Logos\Logo, BCET B&amp;W.tif"/>
          <p:cNvPicPr>
            <a:picLocks noChangeAspect="1" noChangeArrowheads="1"/>
          </p:cNvPicPr>
          <p:nvPr/>
        </p:nvPicPr>
        <p:blipFill>
          <a:blip r:embed="rId4" cstate="print"/>
          <a:srcRect/>
          <a:stretch>
            <a:fillRect/>
          </a:stretch>
        </p:blipFill>
        <p:spPr bwMode="auto">
          <a:xfrm>
            <a:off x="914400" y="4953000"/>
            <a:ext cx="3429000" cy="1096963"/>
          </a:xfrm>
          <a:prstGeom prst="rect">
            <a:avLst/>
          </a:prstGeom>
          <a:noFill/>
          <a:ln w="9525">
            <a:noFill/>
            <a:miter lim="800000"/>
            <a:headEnd/>
            <a:tailEnd/>
          </a:ln>
        </p:spPr>
      </p:pic>
      <p:sp>
        <p:nvSpPr>
          <p:cNvPr id="7" name="TextBox 6"/>
          <p:cNvSpPr txBox="1"/>
          <p:nvPr/>
        </p:nvSpPr>
        <p:spPr bwMode="auto">
          <a:xfrm>
            <a:off x="1958975" y="485775"/>
            <a:ext cx="3832225"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6000" dirty="0" smtClean="0">
                <a:latin typeface="Arial" pitchFamily="34" charset="0"/>
                <a:cs typeface="Arial" pitchFamily="34" charset="0"/>
              </a:rPr>
              <a:t>MSIM695</a:t>
            </a:r>
            <a:endParaRPr lang="en-US" sz="6000" dirty="0">
              <a:latin typeface="Arial" pitchFamily="34" charset="0"/>
              <a:cs typeface="Arial" pitchFamily="34" charset="0"/>
            </a:endParaRPr>
          </a:p>
        </p:txBody>
      </p:sp>
      <p:sp>
        <p:nvSpPr>
          <p:cNvPr id="8" name="TextBox 7"/>
          <p:cNvSpPr txBox="1"/>
          <p:nvPr/>
        </p:nvSpPr>
        <p:spPr bwMode="auto">
          <a:xfrm>
            <a:off x="1958975" y="1727200"/>
            <a:ext cx="2460625" cy="1016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6000" dirty="0" smtClean="0">
                <a:latin typeface="Arial" pitchFamily="34" charset="0"/>
                <a:cs typeface="Arial" pitchFamily="34" charset="0"/>
              </a:rPr>
              <a:t>ABMS</a:t>
            </a:r>
            <a:endParaRPr lang="en-US" sz="6000" dirty="0">
              <a:latin typeface="Arial" pitchFamily="34" charset="0"/>
              <a:cs typeface="Arial" pitchFamily="34" charset="0"/>
            </a:endParaRPr>
          </a:p>
        </p:txBody>
      </p:sp>
      <p:pic>
        <p:nvPicPr>
          <p:cNvPr id="9" name="Picture 2" descr="V:\MARKETING &amp; COMMUNICATIONS\Logos\NEW VMASC logos\VMASC_logo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4438" y="5103813"/>
            <a:ext cx="3362325" cy="800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lstStyle/>
          <a:p>
            <a:pPr>
              <a:defRPr/>
            </a:pPr>
            <a:r>
              <a:rPr lang="en-US" dirty="0" smtClean="0">
                <a:solidFill>
                  <a:schemeClr val="accent1">
                    <a:lumMod val="75000"/>
                  </a:schemeClr>
                </a:solidFill>
              </a:rPr>
              <a:t>Outline</a:t>
            </a:r>
            <a:endParaRPr lang="en-US" dirty="0">
              <a:solidFill>
                <a:schemeClr val="accent1">
                  <a:lumMod val="75000"/>
                </a:schemeClr>
              </a:solidFill>
            </a:endParaRPr>
          </a:p>
        </p:txBody>
      </p:sp>
      <p:sp>
        <p:nvSpPr>
          <p:cNvPr id="3" name="Content Placeholder 2"/>
          <p:cNvSpPr>
            <a:spLocks noGrp="1"/>
          </p:cNvSpPr>
          <p:nvPr>
            <p:ph idx="1"/>
          </p:nvPr>
        </p:nvSpPr>
        <p:spPr>
          <a:xfrm>
            <a:off x="1981200" y="1143000"/>
            <a:ext cx="5867400" cy="4953000"/>
          </a:xfrm>
        </p:spPr>
        <p:txBody>
          <a:bodyPr/>
          <a:lstStyle/>
          <a:p>
            <a:pPr>
              <a:buFontTx/>
              <a:buNone/>
              <a:defRPr/>
            </a:pPr>
            <a:r>
              <a:rPr lang="en-US" b="1" dirty="0" smtClean="0">
                <a:solidFill>
                  <a:schemeClr val="accent1">
                    <a:lumMod val="50000"/>
                  </a:schemeClr>
                </a:solidFill>
                <a:latin typeface="Arial" pitchFamily="34" charset="0"/>
                <a:cs typeface="Arial" pitchFamily="34" charset="0"/>
              </a:rPr>
              <a:t>Discrete Event Modeling vs. Agent-Based Modeling</a:t>
            </a:r>
          </a:p>
          <a:p>
            <a:pPr>
              <a:defRPr/>
            </a:pPr>
            <a:endParaRPr lang="en-US" sz="1200" dirty="0" smtClean="0">
              <a:latin typeface="Arial" pitchFamily="34" charset="0"/>
              <a:cs typeface="Arial" pitchFamily="34" charset="0"/>
            </a:endParaRPr>
          </a:p>
          <a:p>
            <a:pPr>
              <a:defRPr/>
            </a:pPr>
            <a:r>
              <a:rPr lang="en-US" sz="2800" dirty="0" smtClean="0">
                <a:latin typeface="Arial" pitchFamily="34" charset="0"/>
                <a:cs typeface="Arial" pitchFamily="34" charset="0"/>
              </a:rPr>
              <a:t>Introduction</a:t>
            </a:r>
          </a:p>
          <a:p>
            <a:pPr>
              <a:defRPr/>
            </a:pPr>
            <a:r>
              <a:rPr lang="en-US" sz="2800" dirty="0" smtClean="0">
                <a:latin typeface="Arial" pitchFamily="34" charset="0"/>
                <a:cs typeface="Arial" pitchFamily="34" charset="0"/>
              </a:rPr>
              <a:t>Differences</a:t>
            </a:r>
          </a:p>
          <a:p>
            <a:pPr>
              <a:defRPr/>
            </a:pPr>
            <a:r>
              <a:rPr lang="en-US" sz="2800" dirty="0" smtClean="0">
                <a:latin typeface="Arial" pitchFamily="34" charset="0"/>
                <a:cs typeface="Arial" pitchFamily="34" charset="0"/>
              </a:rPr>
              <a:t>Example</a:t>
            </a:r>
          </a:p>
          <a:p>
            <a:pPr>
              <a:defRPr/>
            </a:pPr>
            <a:r>
              <a:rPr lang="en-US" sz="2800" dirty="0" smtClean="0"/>
              <a:t>Accompanying paper</a:t>
            </a:r>
            <a:endParaRPr lang="en-US" sz="2800" dirty="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Arial" charset="0"/>
                <a:cs typeface="Arial" charset="0"/>
              </a:rPr>
              <a:t>Introduction</a:t>
            </a:r>
          </a:p>
        </p:txBody>
      </p:sp>
      <p:sp>
        <p:nvSpPr>
          <p:cNvPr id="409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Discrete Event Modeling – modeling approach based on the concept of entities and how they change state due to a series of events that occur. State transitions are precisely defined for a given set of inputs.</a:t>
            </a:r>
          </a:p>
          <a:p>
            <a:r>
              <a:rPr lang="en-US" dirty="0" smtClean="0"/>
              <a:t>Agent-based modeling – modeling approach based on the evolution of a system due to the autonomous behavior of agents over time.</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charset="0"/>
                <a:cs typeface="Arial" charset="0"/>
              </a:rPr>
              <a:t>Differences</a:t>
            </a:r>
            <a:endParaRPr lang="en-US" dirty="0"/>
          </a:p>
        </p:txBody>
      </p:sp>
      <p:sp>
        <p:nvSpPr>
          <p:cNvPr id="3" name="Content Placeholder 2"/>
          <p:cNvSpPr>
            <a:spLocks noGrp="1"/>
          </p:cNvSpPr>
          <p:nvPr>
            <p:ph idx="1"/>
          </p:nvPr>
        </p:nvSpPr>
        <p:spPr/>
        <p:txBody>
          <a:bodyPr/>
          <a:lstStyle/>
          <a:p>
            <a:r>
              <a:rPr lang="en-US" dirty="0" smtClean="0"/>
              <a:t>Agent-based models are </a:t>
            </a:r>
            <a:r>
              <a:rPr lang="en-US" dirty="0" smtClean="0">
                <a:solidFill>
                  <a:srgbClr val="FF0000"/>
                </a:solidFill>
              </a:rPr>
              <a:t>decentralized</a:t>
            </a:r>
            <a:r>
              <a:rPr lang="en-US" dirty="0" smtClean="0"/>
              <a:t>. There is no place in an agent-based model where global system behavior is defined.</a:t>
            </a:r>
            <a:r>
              <a:rPr lang="en-US" dirty="0"/>
              <a:t> </a:t>
            </a:r>
            <a:r>
              <a:rPr lang="en-US" dirty="0" smtClean="0"/>
              <a:t>The modeler defines behavior at the individual level and the global behavior emerges as a result. This is in direct contrast to discrete event modeling where global behavior is specifically defined.</a:t>
            </a:r>
          </a:p>
        </p:txBody>
      </p:sp>
    </p:spTree>
    <p:extLst>
      <p:ext uri="{BB962C8B-B14F-4D97-AF65-F5344CB8AC3E}">
        <p14:creationId xmlns:p14="http://schemas.microsoft.com/office/powerpoint/2010/main" val="118406876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Let’s take a queuing example. Queues are often modeled by discrete event models with arrival, service, and departure events characterized by specific statistical distributions. Agents arrive, move, and depart the queue based on when these events occur. The global behavior of the model is completely described by these distributions and events.</a:t>
            </a:r>
            <a:endParaRPr lang="en-US" dirty="0"/>
          </a:p>
        </p:txBody>
      </p:sp>
    </p:spTree>
    <p:extLst>
      <p:ext uri="{BB962C8B-B14F-4D97-AF65-F5344CB8AC3E}">
        <p14:creationId xmlns:p14="http://schemas.microsoft.com/office/powerpoint/2010/main" val="403137461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457200" y="1066800"/>
            <a:ext cx="8229600" cy="5410200"/>
          </a:xfrm>
        </p:spPr>
        <p:txBody>
          <a:bodyPr/>
          <a:lstStyle/>
          <a:p>
            <a:r>
              <a:rPr lang="en-US" dirty="0" smtClean="0"/>
              <a:t>But what if we have a queue implemented with an agent-based model? Agent behavior could incorporate their frustration level at waiting, their interaction with others in the queue, outside influences that may cause them to leave the queue early. These are events that occur randomly and affect the overall outcome of the simulation, which is not known before hand especially if the agents are heterogeneous.</a:t>
            </a:r>
            <a:endParaRPr lang="en-US" dirty="0"/>
          </a:p>
        </p:txBody>
      </p:sp>
    </p:spTree>
    <p:extLst>
      <p:ext uri="{BB962C8B-B14F-4D97-AF65-F5344CB8AC3E}">
        <p14:creationId xmlns:p14="http://schemas.microsoft.com/office/powerpoint/2010/main" val="327512154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a:t>
            </a:r>
            <a:endParaRPr lang="en-US" dirty="0"/>
          </a:p>
        </p:txBody>
      </p:sp>
      <p:sp>
        <p:nvSpPr>
          <p:cNvPr id="3" name="Content Placeholder 2"/>
          <p:cNvSpPr>
            <a:spLocks noGrp="1"/>
          </p:cNvSpPr>
          <p:nvPr>
            <p:ph idx="1"/>
          </p:nvPr>
        </p:nvSpPr>
        <p:spPr/>
        <p:txBody>
          <a:bodyPr/>
          <a:lstStyle/>
          <a:p>
            <a:r>
              <a:rPr lang="en-US" dirty="0" smtClean="0"/>
              <a:t>See the accompanying paper: </a:t>
            </a:r>
            <a:r>
              <a:rPr lang="en-US" dirty="0" err="1" smtClean="0"/>
              <a:t>Broshchev</a:t>
            </a:r>
            <a:r>
              <a:rPr lang="en-US" dirty="0" smtClean="0"/>
              <a:t>, A., </a:t>
            </a:r>
            <a:r>
              <a:rPr lang="en-US" dirty="0" err="1" smtClean="0"/>
              <a:t>Filippov</a:t>
            </a:r>
            <a:r>
              <a:rPr lang="en-US" dirty="0" smtClean="0"/>
              <a:t>, A. “From System Dynamics and Discrete Event to Practical Agent Based Modeling: Reasons, Techniques, Tools.”</a:t>
            </a:r>
            <a:endParaRPr lang="en-US" dirty="0"/>
          </a:p>
        </p:txBody>
      </p:sp>
    </p:spTree>
    <p:extLst>
      <p:ext uri="{BB962C8B-B14F-4D97-AF65-F5344CB8AC3E}">
        <p14:creationId xmlns:p14="http://schemas.microsoft.com/office/powerpoint/2010/main" val="1465100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762000" y="281940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solidFill>
                  <a:schemeClr val="hlink"/>
                </a:solidFill>
                <a:latin typeface="Arial" charset="0"/>
                <a:cs typeface="Arial" charset="0"/>
              </a:rPr>
              <a:t>End Presentation</a:t>
            </a:r>
          </a:p>
        </p:txBody>
      </p:sp>
    </p:spTree>
  </p:cSld>
  <p:clrMapOvr>
    <a:masterClrMapping/>
  </p:clrMapOvr>
  <p:transition spd="slow"/>
</p:sld>
</file>

<file path=ppt/theme/theme1.xml><?xml version="1.0" encoding="utf-8"?>
<a:theme xmlns:a="http://schemas.openxmlformats.org/drawingml/2006/main" name="defaul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0033CC"/>
      </a:hlink>
      <a:folHlink>
        <a:srgbClr val="CECECE"/>
      </a:folHlink>
    </a:clrScheme>
    <a:fontScheme name="defaul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c:\winapps\msoffice\powerpnt\default.ppt</Template>
  <TotalTime>11796</TotalTime>
  <Pages>27</Pages>
  <Words>311</Words>
  <Application>Microsoft Office PowerPoint</Application>
  <PresentationFormat>Letter Paper (8.5x11 in)</PresentationFormat>
  <Paragraphs>23</Paragraphs>
  <Slides>8</Slides>
  <Notes>2</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default</vt:lpstr>
      <vt:lpstr>PowerPoint Presentation</vt:lpstr>
      <vt:lpstr>Outline</vt:lpstr>
      <vt:lpstr>Introduction</vt:lpstr>
      <vt:lpstr>Differences</vt:lpstr>
      <vt:lpstr>Example</vt:lpstr>
      <vt:lpstr>Example</vt:lpstr>
      <vt:lpstr>Paper</vt:lpstr>
      <vt:lpstr>End Presentation</vt:lpstr>
    </vt:vector>
  </TitlesOfParts>
  <Manager>R. Bowen Loftin, Ph.D.</Manager>
  <Company>Old Dominion University, VMASC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VMASC Presentation</dc:title>
  <dc:subject>VMASC Overview &amp; VMASC Battle Lab</dc:subject>
  <dc:creator>Roland R. Mielke, Ph.D.</dc:creator>
  <dc:description>rmielke@odu.edu_x000d_
757-686-6211</dc:description>
  <cp:lastModifiedBy>John Sokolowski</cp:lastModifiedBy>
  <cp:revision>931</cp:revision>
  <cp:lastPrinted>2001-01-11T18:30:50Z</cp:lastPrinted>
  <dcterms:created xsi:type="dcterms:W3CDTF">1997-04-26T13:28:52Z</dcterms:created>
  <dcterms:modified xsi:type="dcterms:W3CDTF">2013-08-02T17:35:51Z</dcterms:modified>
</cp:coreProperties>
</file>