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523" r:id="rId2"/>
    <p:sldId id="714" r:id="rId3"/>
    <p:sldId id="715" r:id="rId4"/>
    <p:sldId id="717" r:id="rId5"/>
    <p:sldId id="725" r:id="rId6"/>
    <p:sldId id="726" r:id="rId7"/>
    <p:sldId id="727" r:id="rId8"/>
    <p:sldId id="728" r:id="rId9"/>
    <p:sldId id="746" r:id="rId10"/>
    <p:sldId id="729" r:id="rId11"/>
    <p:sldId id="730" r:id="rId12"/>
    <p:sldId id="735" r:id="rId13"/>
    <p:sldId id="747" r:id="rId14"/>
    <p:sldId id="738" r:id="rId15"/>
    <p:sldId id="745" r:id="rId16"/>
    <p:sldId id="739" r:id="rId17"/>
    <p:sldId id="740" r:id="rId18"/>
    <p:sldId id="741" r:id="rId19"/>
    <p:sldId id="742" r:id="rId20"/>
    <p:sldId id="743" r:id="rId21"/>
    <p:sldId id="744" r:id="rId22"/>
    <p:sldId id="753" r:id="rId23"/>
    <p:sldId id="722" r:id="rId24"/>
    <p:sldId id="720" r:id="rId25"/>
    <p:sldId id="719" r:id="rId26"/>
    <p:sldId id="721" r:id="rId27"/>
    <p:sldId id="723" r:id="rId28"/>
    <p:sldId id="748" r:id="rId29"/>
    <p:sldId id="751" r:id="rId30"/>
    <p:sldId id="752" r:id="rId31"/>
    <p:sldId id="754" r:id="rId32"/>
    <p:sldId id="750" r:id="rId33"/>
    <p:sldId id="712" r:id="rId34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9957" autoAdjust="0"/>
  </p:normalViewPr>
  <p:slideViewPr>
    <p:cSldViewPr>
      <p:cViewPr varScale="1">
        <p:scale>
          <a:sx n="53" d="100"/>
          <a:sy n="53" d="100"/>
        </p:scale>
        <p:origin x="-1416" y="-58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8DCF0DD-8140-457E-AC4F-63C26FD54399}" type="slidenum">
              <a:rPr lang="en-US"/>
              <a:pPr/>
              <a:t>6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GB" smtClean="0"/>
              <a:t>1912 Zermelo – solution to chess</a:t>
            </a:r>
          </a:p>
          <a:p>
            <a:r>
              <a:rPr lang="en-GB" smtClean="0"/>
              <a:t>John Von NEUMANN (Hungarian)</a:t>
            </a:r>
          </a:p>
          <a:p>
            <a:r>
              <a:rPr lang="en-GB" smtClean="0"/>
              <a:t>	play boy</a:t>
            </a:r>
          </a:p>
          <a:p>
            <a:r>
              <a:rPr lang="en-GB" smtClean="0"/>
              <a:t>	Atomic bomb – manhatten project</a:t>
            </a:r>
          </a:p>
          <a:p>
            <a:r>
              <a:rPr lang="en-GB" smtClean="0"/>
              <a:t>	Help Turing with first computers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6364B8F-CD37-4FEF-BD57-3D55751256B9}" type="slidenum">
              <a:rPr lang="en-US"/>
              <a:pPr/>
              <a:t>7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GB" smtClean="0"/>
              <a:t>1912 Zermelo – solution to chess</a:t>
            </a:r>
          </a:p>
          <a:p>
            <a:r>
              <a:rPr lang="en-GB" smtClean="0"/>
              <a:t>John Von NEUMANN (Hungarian)</a:t>
            </a:r>
          </a:p>
          <a:p>
            <a:r>
              <a:rPr lang="en-GB" smtClean="0"/>
              <a:t>	play boy</a:t>
            </a:r>
          </a:p>
          <a:p>
            <a:r>
              <a:rPr lang="en-GB" smtClean="0"/>
              <a:t>	Atomic bomb – manhatten project</a:t>
            </a:r>
          </a:p>
          <a:p>
            <a:r>
              <a:rPr lang="en-GB" smtClean="0"/>
              <a:t>	Help Turing with first computers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6BC6D52-4195-4BCC-9CBC-B93F1F1E316B}" type="slidenum">
              <a:rPr lang="en-US"/>
              <a:pPr/>
              <a:t>11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GB" smtClean="0"/>
              <a:t>Normal Form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E7AC5E2-516F-4576-8C6F-0C2069C16D73}" type="slidenum">
              <a:rPr lang="en-US"/>
              <a:pPr/>
              <a:t>17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GB" smtClean="0"/>
              <a:t>Normal Form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CFD023B-CA73-4073-9CA5-D419237D17FB}" type="slidenum">
              <a:rPr lang="en-US"/>
              <a:pPr/>
              <a:t>18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GB" smtClean="0"/>
              <a:t>Normal Form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248DDD8-10E1-4297-9DDA-63123B90E43E}" type="slidenum">
              <a:rPr lang="en-US"/>
              <a:pPr/>
              <a:t>21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GB" smtClean="0"/>
              <a:t>This is the normal form of a game.</a:t>
            </a:r>
          </a:p>
          <a:p>
            <a:r>
              <a:rPr lang="en-GB" smtClean="0"/>
              <a:t>Weak because not parto optimal.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Check go add-ins now for later.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4248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438"/>
            <a:ext cx="7162800" cy="944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295400"/>
            <a:ext cx="4191000" cy="4830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830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290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  <a:p>
            <a:pPr>
              <a:defRPr/>
            </a:pPr>
            <a:r>
              <a:rPr lang="en-GB"/>
              <a:t>a.j.collins@soton.ac.uk</a:t>
            </a:r>
          </a:p>
        </p:txBody>
      </p:sp>
    </p:spTree>
    <p:extLst>
      <p:ext uri="{BB962C8B-B14F-4D97-AF65-F5344CB8AC3E}">
        <p14:creationId xmlns:p14="http://schemas.microsoft.com/office/powerpoint/2010/main" val="246554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mailto:ajcollin@odu.edu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mailto:jsokolowski@odu.edu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695: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5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6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V:\MARKETING &amp; COMMUNICATIONS\Logos\NEW VMASC logos\VMASC_ODU.jp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Game Theory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38322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Here is what is covered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Game Theory</a:t>
            </a:r>
          </a:p>
          <a:p>
            <a:pPr>
              <a:defRPr/>
            </a:pPr>
            <a:r>
              <a:rPr lang="en-US" sz="2800" dirty="0" smtClean="0"/>
              <a:t>Connection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Comparison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Purpose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The purpose of this lecture is to introduce Game Theory and compare it to ABMS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Game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Games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 smtClean="0"/>
              <a:t>GAMES are theoretical models of conflicts of interest.</a:t>
            </a:r>
          </a:p>
          <a:p>
            <a:pPr>
              <a:lnSpc>
                <a:spcPct val="90000"/>
              </a:lnSpc>
            </a:pPr>
            <a:endParaRPr lang="en-GB" sz="2400" dirty="0" smtClean="0"/>
          </a:p>
          <a:p>
            <a:pPr>
              <a:lnSpc>
                <a:spcPct val="90000"/>
              </a:lnSpc>
            </a:pPr>
            <a:r>
              <a:rPr lang="en-GB" sz="2400" dirty="0" smtClean="0"/>
              <a:t>GAME THEORY is the way of analysing these models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/>
              <a:t>It does not always possible to solve the game, i.e. give the best solution.</a:t>
            </a:r>
          </a:p>
          <a:p>
            <a:pPr lvl="1">
              <a:lnSpc>
                <a:spcPct val="90000"/>
              </a:lnSpc>
            </a:pPr>
            <a:endParaRPr lang="en-GB" sz="2400" dirty="0" smtClean="0"/>
          </a:p>
          <a:p>
            <a:pPr>
              <a:lnSpc>
                <a:spcPct val="90000"/>
              </a:lnSpc>
            </a:pPr>
            <a:r>
              <a:rPr lang="en-GB" sz="2400" dirty="0" smtClean="0"/>
              <a:t>EXAMPLES 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/>
              <a:t>Noughts and crosses.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/>
              <a:t>Prisoner's dilemma.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/>
              <a:t>Business situations - strategic decisions, managerial contracts, price setting, and negotiation.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/>
              <a:t>International situations.</a:t>
            </a:r>
          </a:p>
        </p:txBody>
      </p:sp>
      <p:pic>
        <p:nvPicPr>
          <p:cNvPr id="44036" name="Picture 6" descr="MCj041052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171450"/>
            <a:ext cx="11430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92171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History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19650"/>
          </a:xfr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GB" sz="2000" b="1" dirty="0" smtClean="0"/>
              <a:t>1838:</a:t>
            </a:r>
            <a:r>
              <a:rPr lang="en-GB" sz="2000" dirty="0" smtClean="0"/>
              <a:t> </a:t>
            </a:r>
            <a:r>
              <a:rPr lang="en-GB" sz="2000" u="sng" dirty="0" smtClean="0"/>
              <a:t>Antoine </a:t>
            </a:r>
            <a:r>
              <a:rPr lang="en-GB" sz="2000" u="sng" dirty="0" err="1" smtClean="0"/>
              <a:t>Augustin</a:t>
            </a:r>
            <a:r>
              <a:rPr lang="en-GB" sz="2000" u="sng" dirty="0" smtClean="0"/>
              <a:t> COURNOT</a:t>
            </a:r>
          </a:p>
          <a:p>
            <a:pPr lvl="1"/>
            <a:r>
              <a:rPr lang="en-GB" sz="2000" dirty="0" smtClean="0"/>
              <a:t>Suggested looking at only a “few” competitors.  Prior to this, academics only considered:</a:t>
            </a:r>
          </a:p>
          <a:p>
            <a:pPr lvl="2"/>
            <a:r>
              <a:rPr lang="en-GB" sz="2000" dirty="0" smtClean="0"/>
              <a:t>Crusoe on his island.</a:t>
            </a:r>
          </a:p>
          <a:p>
            <a:pPr lvl="2"/>
            <a:r>
              <a:rPr lang="en-GB" sz="2000" i="1" dirty="0" err="1" smtClean="0"/>
              <a:t>Multeity</a:t>
            </a:r>
            <a:r>
              <a:rPr lang="en-GB" sz="2000" dirty="0" smtClean="0"/>
              <a:t> of Atoms.</a:t>
            </a:r>
          </a:p>
          <a:p>
            <a:pPr lvl="2"/>
            <a:endParaRPr lang="en-GB" sz="2000" dirty="0" smtClean="0"/>
          </a:p>
          <a:p>
            <a:pPr>
              <a:buFontTx/>
              <a:buNone/>
            </a:pPr>
            <a:r>
              <a:rPr lang="en-GB" sz="2000" b="1" dirty="0" smtClean="0"/>
              <a:t>1944:</a:t>
            </a:r>
            <a:r>
              <a:rPr lang="en-GB" sz="2000" dirty="0" smtClean="0"/>
              <a:t> </a:t>
            </a:r>
            <a:r>
              <a:rPr lang="en-GB" sz="2000" b="1" u="sng" dirty="0" smtClean="0">
                <a:solidFill>
                  <a:srgbClr val="0033CC"/>
                </a:solidFill>
              </a:rPr>
              <a:t>John Von NEUMANN </a:t>
            </a:r>
            <a:r>
              <a:rPr lang="en-GB" sz="2000" u="sng" dirty="0" smtClean="0"/>
              <a:t>&amp; Oskar MORGENSTERN</a:t>
            </a:r>
          </a:p>
          <a:p>
            <a:pPr lvl="1"/>
            <a:r>
              <a:rPr lang="en-GB" sz="2000" dirty="0" smtClean="0"/>
              <a:t>“Theory of Games and Economic Behaviour”.</a:t>
            </a:r>
          </a:p>
          <a:p>
            <a:pPr lvl="1"/>
            <a:endParaRPr lang="en-GB" sz="2000" dirty="0" smtClean="0"/>
          </a:p>
          <a:p>
            <a:pPr>
              <a:buFontTx/>
              <a:buNone/>
            </a:pPr>
            <a:r>
              <a:rPr lang="en-GB" sz="2000" b="1" dirty="0" smtClean="0"/>
              <a:t>1951:</a:t>
            </a:r>
            <a:r>
              <a:rPr lang="en-GB" sz="2000" dirty="0" smtClean="0"/>
              <a:t> </a:t>
            </a:r>
            <a:r>
              <a:rPr lang="en-GB" sz="2000" u="sng" dirty="0" smtClean="0"/>
              <a:t>John NASH Jr.</a:t>
            </a:r>
          </a:p>
          <a:p>
            <a:pPr lvl="1"/>
            <a:r>
              <a:rPr lang="en-GB" sz="2000" dirty="0" smtClean="0"/>
              <a:t>“A Beautiful Mind”.</a:t>
            </a:r>
          </a:p>
          <a:p>
            <a:pPr lvl="2"/>
            <a:r>
              <a:rPr lang="en-GB" sz="1800" dirty="0" smtClean="0"/>
              <a:t>Nash Equilibrium.</a:t>
            </a:r>
          </a:p>
          <a:p>
            <a:pPr lvl="2"/>
            <a:r>
              <a:rPr lang="en-GB" sz="1800" dirty="0" smtClean="0"/>
              <a:t>Nash’s bargaining axioms.</a:t>
            </a:r>
          </a:p>
        </p:txBody>
      </p:sp>
      <p:pic>
        <p:nvPicPr>
          <p:cNvPr id="45060" name="Picture 6" descr="MCj039635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4290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7" descr="John F. Nash Jr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6477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486400" y="6400800"/>
            <a:ext cx="3581400" cy="381000"/>
          </a:xfrm>
          <a:prstGeom prst="rect">
            <a:avLst/>
          </a:prstGeom>
          <a:solidFill>
            <a:srgbClr val="73B56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r>
              <a:rPr lang="en-GB" sz="1100" dirty="0">
                <a:latin typeface="+mn-lt"/>
              </a:rPr>
              <a:t>The New Palgrave: Game Theory</a:t>
            </a:r>
          </a:p>
          <a:p>
            <a:pPr>
              <a:spcBef>
                <a:spcPct val="20000"/>
              </a:spcBef>
              <a:defRPr/>
            </a:pPr>
            <a:r>
              <a:rPr lang="en-GB" sz="1100" dirty="0">
                <a:latin typeface="+mn-lt"/>
              </a:rPr>
              <a:t>- John </a:t>
            </a:r>
            <a:r>
              <a:rPr lang="en-GB" sz="1100" dirty="0" err="1">
                <a:latin typeface="+mn-lt"/>
              </a:rPr>
              <a:t>Eatwell</a:t>
            </a:r>
            <a:r>
              <a:rPr lang="en-GB" sz="1100" dirty="0">
                <a:latin typeface="+mn-lt"/>
              </a:rPr>
              <a:t>, Murray </a:t>
            </a:r>
            <a:r>
              <a:rPr lang="en-GB" sz="1100" dirty="0" err="1">
                <a:latin typeface="+mn-lt"/>
              </a:rPr>
              <a:t>Milgate</a:t>
            </a:r>
            <a:r>
              <a:rPr lang="en-GB" sz="1100" dirty="0">
                <a:latin typeface="+mn-lt"/>
              </a:rPr>
              <a:t>, Peter Newman (1987)</a:t>
            </a:r>
          </a:p>
        </p:txBody>
      </p:sp>
    </p:spTree>
    <p:extLst>
      <p:ext uri="{BB962C8B-B14F-4D97-AF65-F5344CB8AC3E}">
        <p14:creationId xmlns:p14="http://schemas.microsoft.com/office/powerpoint/2010/main" val="9851600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History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019562"/>
          </a:xfrm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GB" sz="2000" b="1" dirty="0" smtClean="0"/>
              <a:t>1972</a:t>
            </a:r>
            <a:r>
              <a:rPr lang="en-GB" sz="2000" dirty="0" smtClean="0"/>
              <a:t>: </a:t>
            </a:r>
            <a:r>
              <a:rPr lang="en-GB" sz="2000" u="sng" dirty="0" smtClean="0"/>
              <a:t>John HARSANYI</a:t>
            </a:r>
          </a:p>
          <a:p>
            <a:pPr lvl="1"/>
            <a:r>
              <a:rPr lang="en-GB" sz="2000" dirty="0" smtClean="0"/>
              <a:t>Incomplete Information</a:t>
            </a:r>
          </a:p>
          <a:p>
            <a:pPr lvl="1"/>
            <a:endParaRPr lang="en-GB" sz="2000" dirty="0" smtClean="0"/>
          </a:p>
          <a:p>
            <a:pPr>
              <a:buFontTx/>
              <a:buNone/>
            </a:pPr>
            <a:r>
              <a:rPr lang="en-GB" sz="2000" b="1" dirty="0" smtClean="0"/>
              <a:t>1974</a:t>
            </a:r>
            <a:r>
              <a:rPr lang="en-GB" sz="2000" dirty="0" smtClean="0"/>
              <a:t>: </a:t>
            </a:r>
            <a:r>
              <a:rPr lang="en-GB" sz="2000" u="sng" dirty="0" smtClean="0"/>
              <a:t>John MAYNARD SMITH</a:t>
            </a:r>
          </a:p>
          <a:p>
            <a:pPr lvl="1"/>
            <a:r>
              <a:rPr lang="en-GB" sz="2000" dirty="0" smtClean="0"/>
              <a:t>Evolutionary Game Theory</a:t>
            </a:r>
          </a:p>
          <a:p>
            <a:pPr lvl="2"/>
            <a:r>
              <a:rPr lang="en-GB" sz="1800" dirty="0" smtClean="0"/>
              <a:t>“Evolution and the Theory of Games”</a:t>
            </a:r>
          </a:p>
          <a:p>
            <a:pPr lvl="1"/>
            <a:endParaRPr lang="en-GB" sz="2000" dirty="0" smtClean="0"/>
          </a:p>
          <a:p>
            <a:pPr>
              <a:buFontTx/>
              <a:buNone/>
            </a:pPr>
            <a:r>
              <a:rPr lang="en-GB" sz="2000" b="1" dirty="0" smtClean="0"/>
              <a:t>1984</a:t>
            </a:r>
            <a:r>
              <a:rPr lang="en-GB" sz="2000" dirty="0" smtClean="0"/>
              <a:t>: </a:t>
            </a:r>
            <a:r>
              <a:rPr lang="en-GB" sz="2000" b="1" u="sng" dirty="0" smtClean="0">
                <a:solidFill>
                  <a:srgbClr val="0033CC"/>
                </a:solidFill>
              </a:rPr>
              <a:t>Robert M. AXELROD</a:t>
            </a:r>
          </a:p>
          <a:p>
            <a:pPr lvl="1"/>
            <a:r>
              <a:rPr lang="en-GB" sz="2000" dirty="0" smtClean="0"/>
              <a:t>Famous “Iterated Prisoner’s Dilemma” competition</a:t>
            </a:r>
          </a:p>
          <a:p>
            <a:pPr lvl="2"/>
            <a:r>
              <a:rPr lang="en-GB" sz="1800" dirty="0" smtClean="0"/>
              <a:t>“The Evolution of Cooperation”</a:t>
            </a:r>
          </a:p>
          <a:p>
            <a:pPr lvl="1"/>
            <a:endParaRPr lang="en-GB" sz="2000" dirty="0" smtClean="0"/>
          </a:p>
        </p:txBody>
      </p:sp>
      <p:pic>
        <p:nvPicPr>
          <p:cNvPr id="46084" name="Picture 6" descr="John F. Nash Jr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6477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486400" y="6400800"/>
            <a:ext cx="3581400" cy="381000"/>
          </a:xfrm>
          <a:prstGeom prst="rect">
            <a:avLst/>
          </a:prstGeom>
          <a:solidFill>
            <a:srgbClr val="73B56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r>
              <a:rPr lang="en-GB" sz="1100" dirty="0">
                <a:latin typeface="+mn-lt"/>
              </a:rPr>
              <a:t>The New Palgrave: Game Theory</a:t>
            </a:r>
          </a:p>
          <a:p>
            <a:pPr>
              <a:spcBef>
                <a:spcPct val="20000"/>
              </a:spcBef>
              <a:defRPr/>
            </a:pPr>
            <a:r>
              <a:rPr lang="en-GB" sz="1100" dirty="0">
                <a:latin typeface="+mn-lt"/>
              </a:rPr>
              <a:t>- John </a:t>
            </a:r>
            <a:r>
              <a:rPr lang="en-GB" sz="1100" dirty="0" err="1">
                <a:latin typeface="+mn-lt"/>
              </a:rPr>
              <a:t>Eatwell</a:t>
            </a:r>
            <a:r>
              <a:rPr lang="en-GB" sz="1100" dirty="0">
                <a:latin typeface="+mn-lt"/>
              </a:rPr>
              <a:t>, Murray </a:t>
            </a:r>
            <a:r>
              <a:rPr lang="en-GB" sz="1100" dirty="0" err="1">
                <a:latin typeface="+mn-lt"/>
              </a:rPr>
              <a:t>Milgate</a:t>
            </a:r>
            <a:r>
              <a:rPr lang="en-GB" sz="1100" dirty="0">
                <a:latin typeface="+mn-lt"/>
              </a:rPr>
              <a:t>, Peter Newman (1987)</a:t>
            </a:r>
          </a:p>
        </p:txBody>
      </p:sp>
    </p:spTree>
    <p:extLst>
      <p:ext uri="{BB962C8B-B14F-4D97-AF65-F5344CB8AC3E}">
        <p14:creationId xmlns:p14="http://schemas.microsoft.com/office/powerpoint/2010/main" val="7770015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Representation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mtClean="0"/>
              <a:t>How games are represented</a:t>
            </a:r>
          </a:p>
        </p:txBody>
      </p:sp>
    </p:spTree>
    <p:extLst>
      <p:ext uri="{BB962C8B-B14F-4D97-AF65-F5344CB8AC3E}">
        <p14:creationId xmlns:p14="http://schemas.microsoft.com/office/powerpoint/2010/main" val="14297999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There are two main ways of representing a game:</a:t>
            </a:r>
          </a:p>
          <a:p>
            <a:r>
              <a:rPr lang="en-US" dirty="0" smtClean="0"/>
              <a:t>Normal Form</a:t>
            </a:r>
          </a:p>
          <a:p>
            <a:pPr lvl="1"/>
            <a:r>
              <a:rPr lang="en-US" dirty="0" smtClean="0"/>
              <a:t>Tabular approach that shows actions and associated payoff to each player</a:t>
            </a:r>
          </a:p>
          <a:p>
            <a:pPr lvl="2"/>
            <a:r>
              <a:rPr lang="en-US" dirty="0" smtClean="0"/>
              <a:t>The row players payoff is shown first</a:t>
            </a:r>
          </a:p>
          <a:p>
            <a:pPr lvl="2"/>
            <a:r>
              <a:rPr lang="en-US" dirty="0" smtClean="0"/>
              <a:t>Row player payoff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column players payoff</a:t>
            </a:r>
          </a:p>
          <a:p>
            <a:r>
              <a:rPr lang="en-US" dirty="0" smtClean="0"/>
              <a:t>Extensive Form</a:t>
            </a:r>
          </a:p>
          <a:p>
            <a:pPr lvl="1"/>
            <a:r>
              <a:rPr lang="en-US" dirty="0" smtClean="0"/>
              <a:t>Representing the game in a tree like structure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66608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Form Example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/>
              <a:t>Consider at game where we write something secretly on a bit of paper:</a:t>
            </a:r>
          </a:p>
          <a:p>
            <a:r>
              <a:rPr lang="en-US" sz="2800" smtClean="0"/>
              <a:t>If I write “UP” and you write “LEFT”</a:t>
            </a:r>
          </a:p>
          <a:p>
            <a:pPr lvl="1"/>
            <a:r>
              <a:rPr lang="en-US" sz="2400" smtClean="0"/>
              <a:t>You give me $4</a:t>
            </a:r>
          </a:p>
          <a:p>
            <a:r>
              <a:rPr lang="en-US" sz="2800" smtClean="0"/>
              <a:t>If I write “DOWN” and you write “LEFT”</a:t>
            </a:r>
          </a:p>
          <a:p>
            <a:pPr lvl="1"/>
            <a:r>
              <a:rPr lang="en-US" sz="2400" smtClean="0"/>
              <a:t>I give you $9</a:t>
            </a:r>
          </a:p>
          <a:p>
            <a:r>
              <a:rPr lang="en-US" sz="2800" smtClean="0"/>
              <a:t>If I write “DOWN” and you write “RIGHT”</a:t>
            </a:r>
          </a:p>
          <a:p>
            <a:pPr lvl="1"/>
            <a:r>
              <a:rPr lang="en-US" sz="2400" smtClean="0"/>
              <a:t>Nothing happens</a:t>
            </a:r>
          </a:p>
          <a:p>
            <a:r>
              <a:rPr lang="en-US" sz="2800" smtClean="0"/>
              <a:t>If I write “UP” and you write “RIGHT”</a:t>
            </a:r>
          </a:p>
          <a:p>
            <a:pPr lvl="1"/>
            <a:r>
              <a:rPr lang="en-US" sz="2400" smtClean="0"/>
              <a:t>You give me $1</a:t>
            </a:r>
          </a:p>
        </p:txBody>
      </p:sp>
    </p:spTree>
    <p:extLst>
      <p:ext uri="{BB962C8B-B14F-4D97-AF65-F5344CB8AC3E}">
        <p14:creationId xmlns:p14="http://schemas.microsoft.com/office/powerpoint/2010/main" val="5880229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994" name="Group 50"/>
          <p:cNvGraphicFramePr>
            <a:graphicFrameLocks noGrp="1"/>
          </p:cNvGraphicFramePr>
          <p:nvPr>
            <p:ph sz="half" idx="2"/>
          </p:nvPr>
        </p:nvGraphicFramePr>
        <p:xfrm>
          <a:off x="1600200" y="1628775"/>
          <a:ext cx="5924550" cy="4525963"/>
        </p:xfrm>
        <a:graphic>
          <a:graphicData uri="http://schemas.openxmlformats.org/drawingml/2006/table">
            <a:tbl>
              <a:tblPr/>
              <a:tblGrid>
                <a:gridCol w="1987550"/>
                <a:gridCol w="1968500"/>
                <a:gridCol w="1968500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Left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Right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Up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Down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70" name="Rectangle 45"/>
          <p:cNvSpPr>
            <a:spLocks noChangeArrowheads="1"/>
          </p:cNvSpPr>
          <p:nvPr/>
        </p:nvSpPr>
        <p:spPr bwMode="auto">
          <a:xfrm>
            <a:off x="3886200" y="33528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3600"/>
              <a:t>4</a:t>
            </a:r>
            <a:r>
              <a:rPr lang="en-GB" sz="3600">
                <a:solidFill>
                  <a:schemeClr val="bg2"/>
                </a:solidFill>
              </a:rPr>
              <a:t>, -4	</a:t>
            </a:r>
          </a:p>
        </p:txBody>
      </p:sp>
      <p:sp>
        <p:nvSpPr>
          <p:cNvPr id="49171" name="Rectangle 46"/>
          <p:cNvSpPr>
            <a:spLocks noChangeArrowheads="1"/>
          </p:cNvSpPr>
          <p:nvPr/>
        </p:nvSpPr>
        <p:spPr bwMode="auto">
          <a:xfrm>
            <a:off x="5791200" y="33528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1</a:t>
            </a:r>
            <a:r>
              <a:rPr lang="en-GB" sz="4000">
                <a:solidFill>
                  <a:schemeClr val="bg2"/>
                </a:solidFill>
              </a:rPr>
              <a:t>, -1</a:t>
            </a:r>
          </a:p>
        </p:txBody>
      </p:sp>
      <p:sp>
        <p:nvSpPr>
          <p:cNvPr id="49172" name="Rectangle 47"/>
          <p:cNvSpPr>
            <a:spLocks noChangeArrowheads="1"/>
          </p:cNvSpPr>
          <p:nvPr/>
        </p:nvSpPr>
        <p:spPr bwMode="auto">
          <a:xfrm>
            <a:off x="5791200" y="48006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0</a:t>
            </a:r>
            <a:r>
              <a:rPr lang="en-GB" sz="4000">
                <a:solidFill>
                  <a:schemeClr val="bg2"/>
                </a:solidFill>
              </a:rPr>
              <a:t>, 0</a:t>
            </a:r>
          </a:p>
        </p:txBody>
      </p:sp>
      <p:sp>
        <p:nvSpPr>
          <p:cNvPr id="49173" name="Rectangle 48"/>
          <p:cNvSpPr>
            <a:spLocks noChangeArrowheads="1"/>
          </p:cNvSpPr>
          <p:nvPr/>
        </p:nvSpPr>
        <p:spPr bwMode="auto">
          <a:xfrm>
            <a:off x="3810000" y="48006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-9</a:t>
            </a:r>
            <a:r>
              <a:rPr lang="en-GB" sz="4000">
                <a:solidFill>
                  <a:schemeClr val="bg2"/>
                </a:solidFill>
              </a:rPr>
              <a:t>, 9</a:t>
            </a:r>
          </a:p>
        </p:txBody>
      </p:sp>
      <p:sp>
        <p:nvSpPr>
          <p:cNvPr id="49174" name="Text Box 17"/>
          <p:cNvSpPr txBox="1">
            <a:spLocks noChangeArrowheads="1"/>
          </p:cNvSpPr>
          <p:nvPr/>
        </p:nvSpPr>
        <p:spPr bwMode="auto">
          <a:xfrm>
            <a:off x="5105400" y="954088"/>
            <a:ext cx="825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P2</a:t>
            </a:r>
            <a:endParaRPr lang="en-US" sz="3600"/>
          </a:p>
        </p:txBody>
      </p:sp>
      <p:sp>
        <p:nvSpPr>
          <p:cNvPr id="49175" name="Text Box 17"/>
          <p:cNvSpPr txBox="1">
            <a:spLocks noChangeArrowheads="1"/>
          </p:cNvSpPr>
          <p:nvPr/>
        </p:nvSpPr>
        <p:spPr bwMode="auto">
          <a:xfrm>
            <a:off x="533400" y="4343400"/>
            <a:ext cx="82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P1</a:t>
            </a:r>
            <a:endParaRPr lang="en-US" sz="360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Normal Form Example</a:t>
            </a:r>
          </a:p>
        </p:txBody>
      </p:sp>
    </p:spTree>
    <p:extLst>
      <p:ext uri="{BB962C8B-B14F-4D97-AF65-F5344CB8AC3E}">
        <p14:creationId xmlns:p14="http://schemas.microsoft.com/office/powerpoint/2010/main" val="37635180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Game Types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Zero-Sum</a:t>
            </a:r>
          </a:p>
          <a:p>
            <a:pPr lvl="1"/>
            <a:r>
              <a:rPr lang="en-US" dirty="0" smtClean="0"/>
              <a:t>Sum of payoffs from any action pair equals zero</a:t>
            </a:r>
          </a:p>
          <a:p>
            <a:pPr lvl="1"/>
            <a:r>
              <a:rPr lang="en-US" dirty="0" smtClean="0"/>
              <a:t>“</a:t>
            </a:r>
            <a:r>
              <a:rPr lang="en-GB" dirty="0" smtClean="0"/>
              <a:t>There is only one winner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Constant-Sum</a:t>
            </a:r>
          </a:p>
          <a:p>
            <a:pPr lvl="1"/>
            <a:r>
              <a:rPr lang="en-US" dirty="0" smtClean="0"/>
              <a:t>Sum equals some constant</a:t>
            </a:r>
          </a:p>
          <a:p>
            <a:pPr lvl="1"/>
            <a:r>
              <a:rPr lang="en-US" dirty="0" smtClean="0"/>
              <a:t>Just the same as zero-sum</a:t>
            </a:r>
          </a:p>
          <a:p>
            <a:r>
              <a:rPr lang="en-US" dirty="0" smtClean="0"/>
              <a:t>Non-Zero-Sum</a:t>
            </a:r>
          </a:p>
          <a:p>
            <a:pPr lvl="1"/>
            <a:r>
              <a:rPr lang="en-US" dirty="0" smtClean="0"/>
              <a:t>Payoffs could be anything</a:t>
            </a:r>
          </a:p>
          <a:p>
            <a:pPr lvl="1"/>
            <a:r>
              <a:rPr lang="en-US" dirty="0" smtClean="0"/>
              <a:t>Could mean cooperation is the best strategy</a:t>
            </a:r>
          </a:p>
        </p:txBody>
      </p:sp>
    </p:spTree>
    <p:extLst>
      <p:ext uri="{BB962C8B-B14F-4D97-AF65-F5344CB8AC3E}">
        <p14:creationId xmlns:p14="http://schemas.microsoft.com/office/powerpoint/2010/main" val="16147300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Game Types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N-person game theory</a:t>
            </a:r>
          </a:p>
          <a:p>
            <a:pPr lvl="1"/>
            <a:r>
              <a:rPr lang="en-US" dirty="0" smtClean="0"/>
              <a:t>Different focus from “normal” game theory</a:t>
            </a:r>
          </a:p>
          <a:p>
            <a:pPr lvl="1"/>
            <a:r>
              <a:rPr lang="en-US" dirty="0" smtClean="0"/>
              <a:t>Concerned with the formation of alliances between individuals in a group of size three of greater</a:t>
            </a:r>
          </a:p>
          <a:p>
            <a:pPr lvl="1"/>
            <a:r>
              <a:rPr lang="en-US" dirty="0" smtClean="0"/>
              <a:t>For example, who should a war-band side with in a conflict to ensure they best outcome for them, e.g., making sure they are not bombed but obtain as much of the spoils of war as possible</a:t>
            </a:r>
          </a:p>
          <a:p>
            <a:pPr lvl="1"/>
            <a:r>
              <a:rPr lang="en-US" dirty="0" smtClean="0"/>
              <a:t>Not discussed further here</a:t>
            </a:r>
          </a:p>
        </p:txBody>
      </p:sp>
    </p:spTree>
    <p:extLst>
      <p:ext uri="{BB962C8B-B14F-4D97-AF65-F5344CB8AC3E}">
        <p14:creationId xmlns:p14="http://schemas.microsoft.com/office/powerpoint/2010/main" val="6531027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Solutions to games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mtClean="0"/>
              <a:t>Solution criteria</a:t>
            </a:r>
          </a:p>
        </p:txBody>
      </p:sp>
    </p:spTree>
    <p:extLst>
      <p:ext uri="{BB962C8B-B14F-4D97-AF65-F5344CB8AC3E}">
        <p14:creationId xmlns:p14="http://schemas.microsoft.com/office/powerpoint/2010/main" val="34792422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mtClean="0"/>
              <a:t>Maximin Criterion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GB" sz="4000" dirty="0" smtClean="0"/>
              <a:t>There are three basic approaches to solving a game:</a:t>
            </a:r>
          </a:p>
          <a:p>
            <a:pPr>
              <a:lnSpc>
                <a:spcPct val="80000"/>
              </a:lnSpc>
            </a:pPr>
            <a:r>
              <a:rPr lang="en-GB" sz="4000" dirty="0" err="1" smtClean="0"/>
              <a:t>Maximin</a:t>
            </a:r>
            <a:r>
              <a:rPr lang="en-GB" sz="4000" dirty="0" smtClean="0"/>
              <a:t> criterion</a:t>
            </a:r>
          </a:p>
          <a:p>
            <a:pPr>
              <a:lnSpc>
                <a:spcPct val="80000"/>
              </a:lnSpc>
            </a:pPr>
            <a:r>
              <a:rPr lang="en-GB" sz="4000" dirty="0" smtClean="0"/>
              <a:t>Dominance</a:t>
            </a:r>
          </a:p>
          <a:p>
            <a:pPr>
              <a:lnSpc>
                <a:spcPct val="80000"/>
              </a:lnSpc>
            </a:pPr>
            <a:r>
              <a:rPr lang="en-GB" sz="4000" dirty="0" smtClean="0"/>
              <a:t>Nash Equilibrium</a:t>
            </a:r>
            <a:endParaRPr lang="en-GB" sz="2800" dirty="0" smtClean="0"/>
          </a:p>
        </p:txBody>
      </p:sp>
      <p:pic>
        <p:nvPicPr>
          <p:cNvPr id="58372" name="Picture 6" descr="MCj04260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1938" y="304800"/>
            <a:ext cx="7286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49874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mtClean="0"/>
              <a:t>Maximin Criterion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GB" sz="4000" dirty="0" smtClean="0"/>
              <a:t>“What action has the highest minimum value”</a:t>
            </a:r>
          </a:p>
          <a:p>
            <a:pPr>
              <a:lnSpc>
                <a:spcPct val="80000"/>
              </a:lnSpc>
            </a:pPr>
            <a:r>
              <a:rPr lang="en-GB" sz="2800" dirty="0" smtClean="0"/>
              <a:t>Paranoid case, assume that your opponent is out to get you!</a:t>
            </a:r>
          </a:p>
          <a:p>
            <a:pPr>
              <a:lnSpc>
                <a:spcPct val="80000"/>
              </a:lnSpc>
            </a:pPr>
            <a:r>
              <a:rPr lang="en-GB" sz="2800" dirty="0" smtClean="0"/>
              <a:t>For zero-sum games, when these values collide they become the solution to the game.</a:t>
            </a:r>
          </a:p>
          <a:p>
            <a:pPr>
              <a:lnSpc>
                <a:spcPct val="80000"/>
              </a:lnSpc>
            </a:pPr>
            <a:r>
              <a:rPr lang="en-GB" sz="2800" dirty="0" smtClean="0"/>
              <a:t>BUT not for non-zero-sum!	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u="sng" dirty="0" smtClean="0"/>
              <a:t>Dominance:</a:t>
            </a:r>
            <a:r>
              <a:rPr lang="en-GB" sz="2800" dirty="0" smtClean="0"/>
              <a:t> Remove any action that always do better than others, no matter want opponent chooses. Hopeful reach one action</a:t>
            </a:r>
          </a:p>
        </p:txBody>
      </p:sp>
      <p:pic>
        <p:nvPicPr>
          <p:cNvPr id="58372" name="Picture 6" descr="MCj04260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1938" y="304800"/>
            <a:ext cx="7286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19773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994" name="Group 50"/>
          <p:cNvGraphicFramePr>
            <a:graphicFrameLocks noGrp="1"/>
          </p:cNvGraphicFramePr>
          <p:nvPr>
            <p:ph sz="half" idx="2"/>
          </p:nvPr>
        </p:nvGraphicFramePr>
        <p:xfrm>
          <a:off x="1600200" y="1628775"/>
          <a:ext cx="5924550" cy="4525963"/>
        </p:xfrm>
        <a:graphic>
          <a:graphicData uri="http://schemas.openxmlformats.org/drawingml/2006/table">
            <a:tbl>
              <a:tblPr/>
              <a:tblGrid>
                <a:gridCol w="1987550"/>
                <a:gridCol w="1968500"/>
                <a:gridCol w="1968500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Left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Right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Up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Down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10" name="Rectangle 45"/>
          <p:cNvSpPr>
            <a:spLocks noChangeArrowheads="1"/>
          </p:cNvSpPr>
          <p:nvPr/>
        </p:nvSpPr>
        <p:spPr bwMode="auto">
          <a:xfrm>
            <a:off x="3886200" y="33528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3600"/>
              <a:t>4</a:t>
            </a:r>
            <a:r>
              <a:rPr lang="en-GB" sz="3600">
                <a:solidFill>
                  <a:schemeClr val="bg2"/>
                </a:solidFill>
              </a:rPr>
              <a:t>, -4	</a:t>
            </a:r>
          </a:p>
        </p:txBody>
      </p:sp>
      <p:sp>
        <p:nvSpPr>
          <p:cNvPr id="59411" name="Rectangle 46"/>
          <p:cNvSpPr>
            <a:spLocks noChangeArrowheads="1"/>
          </p:cNvSpPr>
          <p:nvPr/>
        </p:nvSpPr>
        <p:spPr bwMode="auto">
          <a:xfrm>
            <a:off x="5791200" y="33528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1</a:t>
            </a:r>
            <a:r>
              <a:rPr lang="en-GB" sz="4000">
                <a:solidFill>
                  <a:schemeClr val="bg2"/>
                </a:solidFill>
              </a:rPr>
              <a:t>, -1</a:t>
            </a:r>
          </a:p>
        </p:txBody>
      </p:sp>
      <p:sp>
        <p:nvSpPr>
          <p:cNvPr id="59412" name="Rectangle 47"/>
          <p:cNvSpPr>
            <a:spLocks noChangeArrowheads="1"/>
          </p:cNvSpPr>
          <p:nvPr/>
        </p:nvSpPr>
        <p:spPr bwMode="auto">
          <a:xfrm>
            <a:off x="5791200" y="48006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0</a:t>
            </a:r>
            <a:r>
              <a:rPr lang="en-GB" sz="4000">
                <a:solidFill>
                  <a:schemeClr val="bg2"/>
                </a:solidFill>
              </a:rPr>
              <a:t>, 0</a:t>
            </a:r>
          </a:p>
        </p:txBody>
      </p:sp>
      <p:sp>
        <p:nvSpPr>
          <p:cNvPr id="59413" name="Rectangle 48"/>
          <p:cNvSpPr>
            <a:spLocks noChangeArrowheads="1"/>
          </p:cNvSpPr>
          <p:nvPr/>
        </p:nvSpPr>
        <p:spPr bwMode="auto">
          <a:xfrm>
            <a:off x="3810000" y="48006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-9</a:t>
            </a:r>
            <a:r>
              <a:rPr lang="en-GB" sz="4000">
                <a:solidFill>
                  <a:schemeClr val="bg2"/>
                </a:solidFill>
              </a:rPr>
              <a:t>, 9</a:t>
            </a:r>
          </a:p>
        </p:txBody>
      </p:sp>
      <p:sp>
        <p:nvSpPr>
          <p:cNvPr id="59414" name="Text Box 17"/>
          <p:cNvSpPr txBox="1">
            <a:spLocks noChangeArrowheads="1"/>
          </p:cNvSpPr>
          <p:nvPr/>
        </p:nvSpPr>
        <p:spPr bwMode="auto">
          <a:xfrm>
            <a:off x="5105400" y="1106488"/>
            <a:ext cx="825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P2</a:t>
            </a:r>
            <a:endParaRPr lang="en-US" sz="3600"/>
          </a:p>
        </p:txBody>
      </p:sp>
      <p:sp>
        <p:nvSpPr>
          <p:cNvPr id="59415" name="Text Box 17"/>
          <p:cNvSpPr txBox="1">
            <a:spLocks noChangeArrowheads="1"/>
          </p:cNvSpPr>
          <p:nvPr/>
        </p:nvSpPr>
        <p:spPr bwMode="auto">
          <a:xfrm>
            <a:off x="533400" y="4343400"/>
            <a:ext cx="82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P1</a:t>
            </a:r>
            <a:endParaRPr lang="en-US" sz="3600"/>
          </a:p>
        </p:txBody>
      </p:sp>
      <p:sp>
        <p:nvSpPr>
          <p:cNvPr id="5941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r>
              <a:rPr lang="en-GB" smtClean="0"/>
              <a:t>Maximin Example</a:t>
            </a:r>
          </a:p>
        </p:txBody>
      </p:sp>
      <p:sp>
        <p:nvSpPr>
          <p:cNvPr id="17" name="Tree"/>
          <p:cNvSpPr>
            <a:spLocks noEditPoints="1" noChangeArrowheads="1"/>
          </p:cNvSpPr>
          <p:nvPr/>
        </p:nvSpPr>
        <p:spPr bwMode="auto">
          <a:xfrm>
            <a:off x="7924800" y="304800"/>
            <a:ext cx="68580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46"/>
          <p:cNvSpPr>
            <a:spLocks noChangeArrowheads="1"/>
          </p:cNvSpPr>
          <p:nvPr/>
        </p:nvSpPr>
        <p:spPr bwMode="auto">
          <a:xfrm>
            <a:off x="7772400" y="3352800"/>
            <a:ext cx="685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1</a:t>
            </a:r>
            <a:endParaRPr lang="en-GB" sz="4000">
              <a:solidFill>
                <a:schemeClr val="bg2"/>
              </a:solidFill>
            </a:endParaRPr>
          </a:p>
        </p:txBody>
      </p:sp>
      <p:sp>
        <p:nvSpPr>
          <p:cNvPr id="12" name="Rectangle 46"/>
          <p:cNvSpPr>
            <a:spLocks noChangeArrowheads="1"/>
          </p:cNvSpPr>
          <p:nvPr/>
        </p:nvSpPr>
        <p:spPr bwMode="auto">
          <a:xfrm>
            <a:off x="7772400" y="4800600"/>
            <a:ext cx="685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-9</a:t>
            </a:r>
            <a:endParaRPr lang="en-GB" sz="4000">
              <a:solidFill>
                <a:schemeClr val="bg2"/>
              </a:solidFill>
            </a:endParaRPr>
          </a:p>
        </p:txBody>
      </p:sp>
      <p:sp>
        <p:nvSpPr>
          <p:cNvPr id="13" name="Rectangle 46"/>
          <p:cNvSpPr>
            <a:spLocks noChangeArrowheads="1"/>
          </p:cNvSpPr>
          <p:nvPr/>
        </p:nvSpPr>
        <p:spPr bwMode="auto">
          <a:xfrm>
            <a:off x="4495800" y="6172200"/>
            <a:ext cx="685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GB" sz="4000" dirty="0">
                <a:solidFill>
                  <a:schemeClr val="bg1">
                    <a:lumMod val="50000"/>
                  </a:schemeClr>
                </a:solidFill>
              </a:rPr>
              <a:t>-4</a:t>
            </a:r>
          </a:p>
        </p:txBody>
      </p:sp>
      <p:sp>
        <p:nvSpPr>
          <p:cNvPr id="18" name="Rectangle 46"/>
          <p:cNvSpPr>
            <a:spLocks noChangeArrowheads="1"/>
          </p:cNvSpPr>
          <p:nvPr/>
        </p:nvSpPr>
        <p:spPr bwMode="auto">
          <a:xfrm>
            <a:off x="6477000" y="6172200"/>
            <a:ext cx="685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GB" sz="4000" dirty="0">
                <a:solidFill>
                  <a:schemeClr val="bg1">
                    <a:lumMod val="50000"/>
                  </a:schemeClr>
                </a:solidFill>
              </a:rPr>
              <a:t>-1</a:t>
            </a:r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5562600" y="3276600"/>
            <a:ext cx="1905000" cy="1295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554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994" name="Group 50"/>
          <p:cNvGraphicFramePr>
            <a:graphicFrameLocks noGrp="1"/>
          </p:cNvGraphicFramePr>
          <p:nvPr>
            <p:ph sz="half" idx="2"/>
          </p:nvPr>
        </p:nvGraphicFramePr>
        <p:xfrm>
          <a:off x="1600200" y="1628775"/>
          <a:ext cx="5924550" cy="4525963"/>
        </p:xfrm>
        <a:graphic>
          <a:graphicData uri="http://schemas.openxmlformats.org/drawingml/2006/table">
            <a:tbl>
              <a:tblPr/>
              <a:tblGrid>
                <a:gridCol w="1987550"/>
                <a:gridCol w="1968500"/>
                <a:gridCol w="1968500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Left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Right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Up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Down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34" name="Rectangle 45"/>
          <p:cNvSpPr>
            <a:spLocks noChangeArrowheads="1"/>
          </p:cNvSpPr>
          <p:nvPr/>
        </p:nvSpPr>
        <p:spPr bwMode="auto">
          <a:xfrm>
            <a:off x="3886200" y="33528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3600"/>
              <a:t>4</a:t>
            </a:r>
            <a:r>
              <a:rPr lang="en-GB" sz="3600">
                <a:solidFill>
                  <a:schemeClr val="bg2"/>
                </a:solidFill>
              </a:rPr>
              <a:t>, -4	</a:t>
            </a:r>
          </a:p>
        </p:txBody>
      </p:sp>
      <p:sp>
        <p:nvSpPr>
          <p:cNvPr id="60435" name="Rectangle 46"/>
          <p:cNvSpPr>
            <a:spLocks noChangeArrowheads="1"/>
          </p:cNvSpPr>
          <p:nvPr/>
        </p:nvSpPr>
        <p:spPr bwMode="auto">
          <a:xfrm>
            <a:off x="5791200" y="33528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1</a:t>
            </a:r>
            <a:r>
              <a:rPr lang="en-GB" sz="4000">
                <a:solidFill>
                  <a:schemeClr val="bg2"/>
                </a:solidFill>
              </a:rPr>
              <a:t>, -1</a:t>
            </a:r>
          </a:p>
        </p:txBody>
      </p:sp>
      <p:sp>
        <p:nvSpPr>
          <p:cNvPr id="60436" name="Rectangle 47"/>
          <p:cNvSpPr>
            <a:spLocks noChangeArrowheads="1"/>
          </p:cNvSpPr>
          <p:nvPr/>
        </p:nvSpPr>
        <p:spPr bwMode="auto">
          <a:xfrm>
            <a:off x="5791200" y="48006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0</a:t>
            </a:r>
            <a:r>
              <a:rPr lang="en-GB" sz="4000">
                <a:solidFill>
                  <a:schemeClr val="bg2"/>
                </a:solidFill>
              </a:rPr>
              <a:t>, 0</a:t>
            </a:r>
          </a:p>
        </p:txBody>
      </p:sp>
      <p:sp>
        <p:nvSpPr>
          <p:cNvPr id="60437" name="Rectangle 48"/>
          <p:cNvSpPr>
            <a:spLocks noChangeArrowheads="1"/>
          </p:cNvSpPr>
          <p:nvPr/>
        </p:nvSpPr>
        <p:spPr bwMode="auto">
          <a:xfrm>
            <a:off x="3810000" y="4800600"/>
            <a:ext cx="14478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4000"/>
              <a:t>-9</a:t>
            </a:r>
            <a:r>
              <a:rPr lang="en-GB" sz="4000">
                <a:solidFill>
                  <a:schemeClr val="bg2"/>
                </a:solidFill>
              </a:rPr>
              <a:t>, 9</a:t>
            </a:r>
          </a:p>
        </p:txBody>
      </p:sp>
      <p:sp>
        <p:nvSpPr>
          <p:cNvPr id="60438" name="Text Box 17"/>
          <p:cNvSpPr txBox="1">
            <a:spLocks noChangeArrowheads="1"/>
          </p:cNvSpPr>
          <p:nvPr/>
        </p:nvSpPr>
        <p:spPr bwMode="auto">
          <a:xfrm>
            <a:off x="5105400" y="1106488"/>
            <a:ext cx="825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P2</a:t>
            </a:r>
            <a:endParaRPr lang="en-US" sz="3600"/>
          </a:p>
        </p:txBody>
      </p:sp>
      <p:sp>
        <p:nvSpPr>
          <p:cNvPr id="60439" name="Text Box 17"/>
          <p:cNvSpPr txBox="1">
            <a:spLocks noChangeArrowheads="1"/>
          </p:cNvSpPr>
          <p:nvPr/>
        </p:nvSpPr>
        <p:spPr bwMode="auto">
          <a:xfrm>
            <a:off x="533400" y="4343400"/>
            <a:ext cx="82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P1</a:t>
            </a:r>
            <a:endParaRPr lang="en-US" sz="3600"/>
          </a:p>
        </p:txBody>
      </p:sp>
      <p:sp>
        <p:nvSpPr>
          <p:cNvPr id="6044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/>
          <a:lstStyle/>
          <a:p>
            <a:r>
              <a:rPr lang="en-GB" smtClean="0"/>
              <a:t>Dominance Example</a:t>
            </a:r>
          </a:p>
        </p:txBody>
      </p:sp>
      <p:sp>
        <p:nvSpPr>
          <p:cNvPr id="17" name="Tree"/>
          <p:cNvSpPr>
            <a:spLocks noEditPoints="1" noChangeArrowheads="1"/>
          </p:cNvSpPr>
          <p:nvPr/>
        </p:nvSpPr>
        <p:spPr bwMode="auto">
          <a:xfrm>
            <a:off x="7924800" y="304800"/>
            <a:ext cx="685800" cy="762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Oval 45"/>
          <p:cNvSpPr>
            <a:spLocks noChangeArrowheads="1"/>
          </p:cNvSpPr>
          <p:nvPr/>
        </p:nvSpPr>
        <p:spPr bwMode="auto">
          <a:xfrm>
            <a:off x="5562600" y="3276600"/>
            <a:ext cx="1905000" cy="1295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600200" y="4724400"/>
            <a:ext cx="5791200" cy="1295400"/>
          </a:xfrm>
          <a:prstGeom prst="rect">
            <a:avLst/>
          </a:prstGeom>
          <a:solidFill>
            <a:srgbClr val="FF0000">
              <a:alpha val="78822"/>
            </a:srgbClr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657600" y="1752600"/>
            <a:ext cx="1828800" cy="2819400"/>
          </a:xfrm>
          <a:prstGeom prst="rect">
            <a:avLst/>
          </a:prstGeom>
          <a:solidFill>
            <a:srgbClr val="FF0000">
              <a:alpha val="78822"/>
            </a:srgbClr>
          </a:solidFill>
          <a:ln w="12700" algn="ctr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929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Nash Equilibrium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5029200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GB" dirty="0" smtClean="0">
                <a:sym typeface="Symbol" pitchFamily="18" charset="2"/>
              </a:rPr>
              <a:t>Nash Equilibrium is:</a:t>
            </a:r>
          </a:p>
          <a:p>
            <a:pPr>
              <a:spcBef>
                <a:spcPct val="20000"/>
              </a:spcBef>
            </a:pPr>
            <a:r>
              <a:rPr lang="en-GB" i="1" dirty="0" smtClean="0">
                <a:sym typeface="Symbol" pitchFamily="18" charset="2"/>
              </a:rPr>
              <a:t>“Given the current actions selected, there is no benefit from either players moving their strategy”</a:t>
            </a:r>
          </a:p>
          <a:p>
            <a:pPr>
              <a:spcBef>
                <a:spcPct val="20000"/>
              </a:spcBef>
            </a:pPr>
            <a:endParaRPr lang="en-GB" sz="1200" dirty="0" smtClean="0"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en-GB" dirty="0" smtClean="0">
                <a:sym typeface="Symbol" pitchFamily="18" charset="2"/>
              </a:rPr>
              <a:t>Nash showed that any two player game has at least one equilibrium pair (assuming only a finite number of actions are available).</a:t>
            </a:r>
            <a:endParaRPr lang="en-GB" baseline="-25000" dirty="0" smtClean="0">
              <a:sym typeface="Symbol" pitchFamily="18" charset="2"/>
            </a:endParaRPr>
          </a:p>
        </p:txBody>
      </p:sp>
      <p:pic>
        <p:nvPicPr>
          <p:cNvPr id="61444" name="Picture 5" descr="John F. Nash Jr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6477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53865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Prisoner’s Dilemma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GB" smtClean="0"/>
              <a:t>You have committed a crime with your partner (</a:t>
            </a:r>
            <a:r>
              <a:rPr lang="en-GB" i="1" smtClean="0"/>
              <a:t>in crime</a:t>
            </a:r>
            <a:r>
              <a:rPr lang="en-GB" smtClean="0"/>
              <a:t>)</a:t>
            </a:r>
          </a:p>
          <a:p>
            <a:pPr marL="609600" indent="-609600"/>
            <a:r>
              <a:rPr lang="en-GB" smtClean="0"/>
              <a:t>You have been caught</a:t>
            </a:r>
          </a:p>
          <a:p>
            <a:pPr marL="609600" indent="-609600"/>
            <a:r>
              <a:rPr lang="en-GB" smtClean="0"/>
              <a:t>The police are questioning you separately and they need confessions!</a:t>
            </a:r>
          </a:p>
          <a:p>
            <a:pPr marL="609600" indent="-609600">
              <a:buFontTx/>
              <a:buNone/>
            </a:pPr>
            <a:r>
              <a:rPr lang="en-GB" smtClean="0"/>
              <a:t>You know you have one of 2 choices:</a:t>
            </a:r>
          </a:p>
          <a:p>
            <a:pPr marL="1371600" lvl="2" indent="-457200">
              <a:buFontTx/>
              <a:buAutoNum type="arabicPeriod"/>
            </a:pPr>
            <a:r>
              <a:rPr lang="en-GB" smtClean="0"/>
              <a:t>Keep mum (do not say a word)</a:t>
            </a:r>
          </a:p>
          <a:p>
            <a:pPr marL="1371600" lvl="2" indent="-457200">
              <a:buFontTx/>
              <a:buAutoNum type="arabicPeriod"/>
            </a:pPr>
            <a:r>
              <a:rPr lang="en-GB" smtClean="0"/>
              <a:t>Confess to the crime and grass your mate up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848600" y="228600"/>
            <a:ext cx="685800" cy="914400"/>
            <a:chOff x="2517" y="1298"/>
            <a:chExt cx="1143" cy="1627"/>
          </a:xfrm>
        </p:grpSpPr>
        <p:pic>
          <p:nvPicPr>
            <p:cNvPr id="62470" name="Picture 6" descr="MCPE01695_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7" y="1344"/>
              <a:ext cx="1143" cy="1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71" name="Oval 7"/>
            <p:cNvSpPr>
              <a:spLocks noChangeArrowheads="1"/>
            </p:cNvSpPr>
            <p:nvPr/>
          </p:nvSpPr>
          <p:spPr bwMode="auto">
            <a:xfrm>
              <a:off x="2881" y="1298"/>
              <a:ext cx="453" cy="136"/>
            </a:xfrm>
            <a:prstGeom prst="ellipse">
              <a:avLst/>
            </a:prstGeom>
            <a:noFill/>
            <a:ln w="57150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477000" y="6400800"/>
            <a:ext cx="2590800" cy="381000"/>
          </a:xfrm>
          <a:prstGeom prst="rect">
            <a:avLst/>
          </a:prstGeom>
          <a:solidFill>
            <a:srgbClr val="73B56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r>
              <a:rPr lang="en-US" sz="1100" dirty="0">
                <a:latin typeface="+mn-lt"/>
              </a:rPr>
              <a:t>Contributions to the Theory of Games</a:t>
            </a:r>
          </a:p>
          <a:p>
            <a:pPr>
              <a:spcBef>
                <a:spcPct val="20000"/>
              </a:spcBef>
              <a:defRPr/>
            </a:pPr>
            <a:r>
              <a:rPr lang="en-US" sz="1100" dirty="0">
                <a:latin typeface="+mn-lt"/>
              </a:rPr>
              <a:t>- A. W. Tucker (1959)</a:t>
            </a:r>
          </a:p>
        </p:txBody>
      </p:sp>
    </p:spTree>
    <p:extLst>
      <p:ext uri="{BB962C8B-B14F-4D97-AF65-F5344CB8AC3E}">
        <p14:creationId xmlns:p14="http://schemas.microsoft.com/office/powerpoint/2010/main" val="33675645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58888" y="3286125"/>
            <a:ext cx="936625" cy="1295400"/>
            <a:chOff x="2517" y="1298"/>
            <a:chExt cx="1143" cy="1627"/>
          </a:xfrm>
        </p:grpSpPr>
        <p:pic>
          <p:nvPicPr>
            <p:cNvPr id="63529" name="Picture 3" descr="MCPE01695_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7" y="1344"/>
              <a:ext cx="1143" cy="1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30" name="Oval 4"/>
            <p:cNvSpPr>
              <a:spLocks noChangeArrowheads="1"/>
            </p:cNvSpPr>
            <p:nvPr/>
          </p:nvSpPr>
          <p:spPr bwMode="auto">
            <a:xfrm>
              <a:off x="2881" y="1298"/>
              <a:ext cx="453" cy="136"/>
            </a:xfrm>
            <a:prstGeom prst="ellipse">
              <a:avLst/>
            </a:prstGeom>
            <a:noFill/>
            <a:ln w="57150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258888" y="4725988"/>
            <a:ext cx="1008062" cy="1295400"/>
            <a:chOff x="748" y="1480"/>
            <a:chExt cx="1270" cy="1581"/>
          </a:xfrm>
        </p:grpSpPr>
        <p:pic>
          <p:nvPicPr>
            <p:cNvPr id="63524" name="Picture 6" descr="MCPE01695_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8" y="1480"/>
              <a:ext cx="1143" cy="1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25" name="AutoShape 7"/>
            <p:cNvSpPr>
              <a:spLocks noChangeArrowheads="1"/>
            </p:cNvSpPr>
            <p:nvPr/>
          </p:nvSpPr>
          <p:spPr bwMode="auto">
            <a:xfrm>
              <a:off x="1882" y="2160"/>
              <a:ext cx="136" cy="227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6" name="Freeform 8"/>
            <p:cNvSpPr>
              <a:spLocks/>
            </p:cNvSpPr>
            <p:nvPr/>
          </p:nvSpPr>
          <p:spPr bwMode="auto">
            <a:xfrm>
              <a:off x="1746" y="2387"/>
              <a:ext cx="227" cy="91"/>
            </a:xfrm>
            <a:custGeom>
              <a:avLst/>
              <a:gdLst>
                <a:gd name="T0" fmla="*/ 56 w 363"/>
                <a:gd name="T1" fmla="*/ 0 h 295"/>
                <a:gd name="T2" fmla="*/ 28 w 363"/>
                <a:gd name="T3" fmla="*/ 2 h 295"/>
                <a:gd name="T4" fmla="*/ 7 w 363"/>
                <a:gd name="T5" fmla="*/ 1 h 295"/>
                <a:gd name="T6" fmla="*/ 0 w 363"/>
                <a:gd name="T7" fmla="*/ 0 h 2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"/>
                <a:gd name="T13" fmla="*/ 0 h 295"/>
                <a:gd name="T14" fmla="*/ 363 w 363"/>
                <a:gd name="T15" fmla="*/ 295 h 2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" h="295">
                  <a:moveTo>
                    <a:pt x="363" y="0"/>
                  </a:moveTo>
                  <a:cubicBezTo>
                    <a:pt x="299" y="124"/>
                    <a:pt x="235" y="249"/>
                    <a:pt x="182" y="272"/>
                  </a:cubicBezTo>
                  <a:cubicBezTo>
                    <a:pt x="129" y="295"/>
                    <a:pt x="76" y="174"/>
                    <a:pt x="46" y="136"/>
                  </a:cubicBezTo>
                  <a:cubicBezTo>
                    <a:pt x="16" y="98"/>
                    <a:pt x="8" y="71"/>
                    <a:pt x="0" y="45"/>
                  </a:cubicBezTo>
                </a:path>
              </a:pathLst>
            </a:custGeom>
            <a:noFill/>
            <a:ln w="7620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27" name="AutoShape 9"/>
            <p:cNvSpPr>
              <a:spLocks noChangeArrowheads="1"/>
            </p:cNvSpPr>
            <p:nvPr/>
          </p:nvSpPr>
          <p:spPr bwMode="auto">
            <a:xfrm>
              <a:off x="1383" y="1570"/>
              <a:ext cx="90" cy="136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8" name="AutoShape 10"/>
            <p:cNvSpPr>
              <a:spLocks noChangeArrowheads="1"/>
            </p:cNvSpPr>
            <p:nvPr/>
          </p:nvSpPr>
          <p:spPr bwMode="auto">
            <a:xfrm>
              <a:off x="1202" y="1570"/>
              <a:ext cx="90" cy="136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26315" name="Group 11"/>
          <p:cNvGraphicFramePr>
            <a:graphicFrameLocks noGrp="1"/>
          </p:cNvGraphicFramePr>
          <p:nvPr>
            <p:ph sz="half" idx="2"/>
          </p:nvPr>
        </p:nvGraphicFramePr>
        <p:xfrm>
          <a:off x="1619250" y="1628775"/>
          <a:ext cx="5905500" cy="4558538"/>
        </p:xfrm>
        <a:graphic>
          <a:graphicData uri="http://schemas.openxmlformats.org/drawingml/2006/table">
            <a:tbl>
              <a:tblPr/>
              <a:tblGrid>
                <a:gridCol w="1968500"/>
                <a:gridCol w="1968500"/>
                <a:gridCol w="1968500"/>
              </a:tblGrid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Keep Mum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Confess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Keep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Mum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-1, </a:t>
                      </a: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-9, </a:t>
                      </a: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Confess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</a:t>
                      </a: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-9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-5, </a:t>
                      </a:r>
                      <a:r>
                        <a:rPr kumimoji="0" lang="en-GB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-5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4067175" y="1412875"/>
            <a:ext cx="936625" cy="1295400"/>
            <a:chOff x="2517" y="1298"/>
            <a:chExt cx="1143" cy="1627"/>
          </a:xfrm>
        </p:grpSpPr>
        <p:pic>
          <p:nvPicPr>
            <p:cNvPr id="63522" name="Picture 34" descr="MCPE01695_0000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7" y="1344"/>
              <a:ext cx="1143" cy="1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23" name="Oval 35"/>
            <p:cNvSpPr>
              <a:spLocks noChangeArrowheads="1"/>
            </p:cNvSpPr>
            <p:nvPr/>
          </p:nvSpPr>
          <p:spPr bwMode="auto">
            <a:xfrm>
              <a:off x="2881" y="1298"/>
              <a:ext cx="453" cy="136"/>
            </a:xfrm>
            <a:prstGeom prst="ellipse">
              <a:avLst/>
            </a:prstGeom>
            <a:noFill/>
            <a:ln w="57150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5867400" y="1447800"/>
            <a:ext cx="1008063" cy="1295400"/>
            <a:chOff x="748" y="1480"/>
            <a:chExt cx="1270" cy="1581"/>
          </a:xfrm>
        </p:grpSpPr>
        <p:pic>
          <p:nvPicPr>
            <p:cNvPr id="63517" name="Picture 37" descr="MCPE01695_0000[1]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8" y="1480"/>
              <a:ext cx="1143" cy="1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18" name="AutoShape 38"/>
            <p:cNvSpPr>
              <a:spLocks noChangeArrowheads="1"/>
            </p:cNvSpPr>
            <p:nvPr/>
          </p:nvSpPr>
          <p:spPr bwMode="auto">
            <a:xfrm>
              <a:off x="1882" y="2160"/>
              <a:ext cx="136" cy="227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9" name="Freeform 39"/>
            <p:cNvSpPr>
              <a:spLocks/>
            </p:cNvSpPr>
            <p:nvPr/>
          </p:nvSpPr>
          <p:spPr bwMode="auto">
            <a:xfrm>
              <a:off x="1746" y="2387"/>
              <a:ext cx="227" cy="91"/>
            </a:xfrm>
            <a:custGeom>
              <a:avLst/>
              <a:gdLst>
                <a:gd name="T0" fmla="*/ 56 w 363"/>
                <a:gd name="T1" fmla="*/ 0 h 295"/>
                <a:gd name="T2" fmla="*/ 28 w 363"/>
                <a:gd name="T3" fmla="*/ 2 h 295"/>
                <a:gd name="T4" fmla="*/ 7 w 363"/>
                <a:gd name="T5" fmla="*/ 1 h 295"/>
                <a:gd name="T6" fmla="*/ 0 w 363"/>
                <a:gd name="T7" fmla="*/ 0 h 2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"/>
                <a:gd name="T13" fmla="*/ 0 h 295"/>
                <a:gd name="T14" fmla="*/ 363 w 363"/>
                <a:gd name="T15" fmla="*/ 295 h 2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" h="295">
                  <a:moveTo>
                    <a:pt x="363" y="0"/>
                  </a:moveTo>
                  <a:cubicBezTo>
                    <a:pt x="299" y="124"/>
                    <a:pt x="235" y="249"/>
                    <a:pt x="182" y="272"/>
                  </a:cubicBezTo>
                  <a:cubicBezTo>
                    <a:pt x="129" y="295"/>
                    <a:pt x="76" y="174"/>
                    <a:pt x="46" y="136"/>
                  </a:cubicBezTo>
                  <a:cubicBezTo>
                    <a:pt x="16" y="98"/>
                    <a:pt x="8" y="71"/>
                    <a:pt x="0" y="45"/>
                  </a:cubicBezTo>
                </a:path>
              </a:pathLst>
            </a:custGeom>
            <a:noFill/>
            <a:ln w="7620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20" name="AutoShape 40"/>
            <p:cNvSpPr>
              <a:spLocks noChangeArrowheads="1"/>
            </p:cNvSpPr>
            <p:nvPr/>
          </p:nvSpPr>
          <p:spPr bwMode="auto">
            <a:xfrm>
              <a:off x="1383" y="1570"/>
              <a:ext cx="90" cy="136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1" name="AutoShape 41"/>
            <p:cNvSpPr>
              <a:spLocks noChangeArrowheads="1"/>
            </p:cNvSpPr>
            <p:nvPr/>
          </p:nvSpPr>
          <p:spPr bwMode="auto">
            <a:xfrm>
              <a:off x="1202" y="1570"/>
              <a:ext cx="90" cy="136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6349" name="Oval 45"/>
          <p:cNvSpPr>
            <a:spLocks noChangeArrowheads="1"/>
          </p:cNvSpPr>
          <p:nvPr/>
        </p:nvSpPr>
        <p:spPr bwMode="auto">
          <a:xfrm>
            <a:off x="5562600" y="4800600"/>
            <a:ext cx="1905000" cy="1295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6019800" y="2133600"/>
            <a:ext cx="2743200" cy="2638425"/>
            <a:chOff x="3792" y="1344"/>
            <a:chExt cx="1728" cy="1662"/>
          </a:xfrm>
        </p:grpSpPr>
        <p:sp>
          <p:nvSpPr>
            <p:cNvPr id="63515" name="Rectangle 47"/>
            <p:cNvSpPr>
              <a:spLocks noChangeArrowheads="1"/>
            </p:cNvSpPr>
            <p:nvPr/>
          </p:nvSpPr>
          <p:spPr bwMode="auto">
            <a:xfrm>
              <a:off x="3792" y="1344"/>
              <a:ext cx="1728" cy="768"/>
            </a:xfrm>
            <a:prstGeom prst="rect">
              <a:avLst/>
            </a:prstGeom>
            <a:solidFill>
              <a:srgbClr val="FF3300"/>
            </a:solidFill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GB" b="1"/>
                <a:t>NASH</a:t>
              </a:r>
            </a:p>
            <a:p>
              <a:r>
                <a:rPr lang="en-GB" b="1"/>
                <a:t>Equilibrium</a:t>
              </a:r>
            </a:p>
          </p:txBody>
        </p:sp>
        <p:cxnSp>
          <p:nvCxnSpPr>
            <p:cNvPr id="63516" name="AutoShape 48"/>
            <p:cNvCxnSpPr>
              <a:cxnSpLocks noChangeShapeType="1"/>
              <a:stCxn id="63515" idx="2"/>
              <a:endCxn id="226349" idx="0"/>
            </p:cNvCxnSpPr>
            <p:nvPr/>
          </p:nvCxnSpPr>
          <p:spPr bwMode="auto">
            <a:xfrm flipH="1">
              <a:off x="4104" y="2136"/>
              <a:ext cx="552" cy="870"/>
            </a:xfrm>
            <a:prstGeom prst="straightConnector1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</p:cxnSp>
      </p:grpSp>
      <p:sp>
        <p:nvSpPr>
          <p:cNvPr id="63512" name="Rectangle 55"/>
          <p:cNvSpPr>
            <a:spLocks noChangeAspect="1" noChangeArrowheads="1"/>
          </p:cNvSpPr>
          <p:nvPr/>
        </p:nvSpPr>
        <p:spPr bwMode="auto">
          <a:xfrm>
            <a:off x="1979613" y="6248400"/>
            <a:ext cx="6048375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1">
              <a:spcBef>
                <a:spcPct val="20000"/>
              </a:spcBef>
            </a:pPr>
            <a:r>
              <a:rPr lang="en-GB"/>
              <a:t>Prisoner’s Dilemma</a:t>
            </a:r>
          </a:p>
        </p:txBody>
      </p:sp>
      <p:sp>
        <p:nvSpPr>
          <p:cNvPr id="63513" name="Text Box 17"/>
          <p:cNvSpPr txBox="1">
            <a:spLocks noChangeArrowheads="1"/>
          </p:cNvSpPr>
          <p:nvPr/>
        </p:nvSpPr>
        <p:spPr bwMode="auto">
          <a:xfrm>
            <a:off x="5105400" y="649288"/>
            <a:ext cx="825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P2</a:t>
            </a:r>
            <a:endParaRPr lang="en-US" sz="3600"/>
          </a:p>
        </p:txBody>
      </p:sp>
      <p:sp>
        <p:nvSpPr>
          <p:cNvPr id="63514" name="Text Box 17"/>
          <p:cNvSpPr txBox="1">
            <a:spLocks noChangeArrowheads="1"/>
          </p:cNvSpPr>
          <p:nvPr/>
        </p:nvSpPr>
        <p:spPr bwMode="auto">
          <a:xfrm>
            <a:off x="533400" y="4343400"/>
            <a:ext cx="82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/>
              <a:t>P1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8556897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Games can be easy to build but hard to solve analytically</a:t>
            </a:r>
          </a:p>
          <a:p>
            <a:r>
              <a:rPr lang="en-US" dirty="0" smtClean="0"/>
              <a:t>Game Theory is focused on what the best strategy is and not what people actually do</a:t>
            </a:r>
          </a:p>
          <a:p>
            <a:pPr lvl="1"/>
            <a:r>
              <a:rPr lang="en-US" dirty="0" smtClean="0"/>
              <a:t>The is a normative (what should happen) research type and not descriptive (what does happen)</a:t>
            </a:r>
          </a:p>
          <a:p>
            <a:pPr lvl="1"/>
            <a:r>
              <a:rPr lang="en-US" dirty="0" smtClean="0"/>
              <a:t>Assume rationality of players</a:t>
            </a:r>
          </a:p>
          <a:p>
            <a:r>
              <a:rPr lang="en-US" dirty="0" smtClean="0"/>
              <a:t>Determining the payoffs is its greatest weakness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7970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Connection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630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Game Theory is the primary technique used by micro-economist</a:t>
            </a:r>
          </a:p>
          <a:p>
            <a:r>
              <a:rPr lang="en-US" dirty="0" smtClean="0"/>
              <a:t>John Von Neumann</a:t>
            </a:r>
          </a:p>
          <a:p>
            <a:pPr lvl="1"/>
            <a:r>
              <a:rPr lang="en-US" dirty="0" smtClean="0"/>
              <a:t>Invented Cellular </a:t>
            </a:r>
            <a:r>
              <a:rPr lang="en-US" dirty="0" err="1" smtClean="0"/>
              <a:t>Automatia</a:t>
            </a:r>
            <a:endParaRPr lang="en-US" dirty="0" smtClean="0"/>
          </a:p>
          <a:p>
            <a:r>
              <a:rPr lang="en-US" dirty="0" smtClean="0"/>
              <a:t>Thomas Schelling</a:t>
            </a:r>
          </a:p>
          <a:p>
            <a:pPr lvl="1"/>
            <a:r>
              <a:rPr lang="en-US" dirty="0" smtClean="0"/>
              <a:t>Noble prize was for work in Game Theory</a:t>
            </a:r>
          </a:p>
          <a:p>
            <a:r>
              <a:rPr lang="en-US" dirty="0" smtClean="0"/>
              <a:t>Robert </a:t>
            </a:r>
            <a:r>
              <a:rPr lang="en-US" dirty="0"/>
              <a:t>M. </a:t>
            </a:r>
            <a:r>
              <a:rPr lang="en-US" dirty="0" smtClean="0"/>
              <a:t>Axelrod</a:t>
            </a:r>
          </a:p>
          <a:p>
            <a:pPr lvl="1"/>
            <a:r>
              <a:rPr lang="en-US" dirty="0" smtClean="0"/>
              <a:t>Famous for iterated prisoner’s dilemma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05933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lots of connection so why do not economist use ABMS more?</a:t>
            </a:r>
          </a:p>
          <a:p>
            <a:r>
              <a:rPr lang="en-US" dirty="0" smtClean="0"/>
              <a:t>Micro-economist are very detailed orientated</a:t>
            </a:r>
          </a:p>
          <a:p>
            <a:pPr lvl="1"/>
            <a:r>
              <a:rPr lang="en-US" dirty="0" smtClean="0"/>
              <a:t>They justify every step and assumption they took in detail when they build a game</a:t>
            </a:r>
          </a:p>
          <a:p>
            <a:pPr lvl="1"/>
            <a:r>
              <a:rPr lang="en-US" dirty="0" smtClean="0"/>
              <a:t>The games are simple so results generated are easy to verify</a:t>
            </a:r>
          </a:p>
          <a:p>
            <a:pPr lvl="2"/>
            <a:r>
              <a:rPr lang="en-US" dirty="0" smtClean="0"/>
              <a:t>Obsessed with </a:t>
            </a:r>
            <a:r>
              <a:rPr lang="en-US" dirty="0" err="1" smtClean="0"/>
              <a:t>Occum’s</a:t>
            </a:r>
            <a:r>
              <a:rPr lang="en-US" dirty="0" smtClean="0"/>
              <a:t> Razor</a:t>
            </a:r>
          </a:p>
          <a:p>
            <a:pPr lvl="1"/>
            <a:r>
              <a:rPr lang="en-US" dirty="0" smtClean="0"/>
              <a:t>Game Theory has an analytic solution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05933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Mesquita</a:t>
            </a:r>
            <a:r>
              <a:rPr lang="en-US" dirty="0"/>
              <a:t>, Bruce </a:t>
            </a:r>
            <a:r>
              <a:rPr lang="en-US" dirty="0" err="1"/>
              <a:t>Bueno</a:t>
            </a:r>
            <a:r>
              <a:rPr lang="en-US" dirty="0"/>
              <a:t> de, and David </a:t>
            </a:r>
            <a:r>
              <a:rPr lang="en-US" dirty="0" err="1"/>
              <a:t>Lalman</a:t>
            </a:r>
            <a:r>
              <a:rPr lang="en-US" dirty="0"/>
              <a:t>. 1994. War and Reason: Domestic and International Imperatives. New Haven, CT: Yale University Press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This whole </a:t>
            </a:r>
            <a:r>
              <a:rPr lang="en-US" b="1" u="sng" dirty="0" smtClean="0"/>
              <a:t>book</a:t>
            </a:r>
            <a:r>
              <a:rPr lang="en-US" dirty="0" smtClean="0"/>
              <a:t> (not paper) describes the derivation of a single (simple) </a:t>
            </a:r>
            <a:r>
              <a:rPr lang="en-US" b="1" u="sng" dirty="0" smtClean="0"/>
              <a:t>two-person</a:t>
            </a:r>
            <a:r>
              <a:rPr lang="en-US" dirty="0" smtClean="0"/>
              <a:t> game of conflict.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05933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4896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the next few pages we will compare Game Theory and ABMS looking at different dimensions</a:t>
            </a:r>
          </a:p>
          <a:p>
            <a:endParaRPr lang="en-US" dirty="0" smtClean="0"/>
          </a:p>
          <a:p>
            <a:r>
              <a:rPr lang="en-US" dirty="0" smtClean="0"/>
              <a:t>First lets look at how Game Theory compares to North and </a:t>
            </a:r>
            <a:r>
              <a:rPr lang="en-US" dirty="0" err="1" smtClean="0"/>
              <a:t>Macal’s</a:t>
            </a:r>
            <a:r>
              <a:rPr lang="en-US" dirty="0" smtClean="0"/>
              <a:t> definition of ABMS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15985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North and </a:t>
            </a:r>
            <a:r>
              <a:rPr lang="en-US" dirty="0" err="1" smtClean="0">
                <a:latin typeface="Arial" charset="0"/>
                <a:cs typeface="Arial" charset="0"/>
              </a:rPr>
              <a:t>Macal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707544"/>
              </p:ext>
            </p:extLst>
          </p:nvPr>
        </p:nvGraphicFramePr>
        <p:xfrm>
          <a:off x="457200" y="1066800"/>
          <a:ext cx="84582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1800"/>
                <a:gridCol w="5486400"/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Characteristic</a:t>
                      </a:r>
                      <a:r>
                        <a:rPr lang="en-US" baseline="0" dirty="0" smtClean="0"/>
                        <a:t> of ABMS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Game Theory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Adaptive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</a:p>
                    <a:p>
                      <a:r>
                        <a:rPr lang="en-US" dirty="0" smtClean="0"/>
                        <a:t>(But</a:t>
                      </a:r>
                      <a:r>
                        <a:rPr lang="en-US" baseline="0" dirty="0" smtClean="0"/>
                        <a:t> solution form known as trembling-hand equilibrium takes into account small deviations)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Capability</a:t>
                      </a:r>
                      <a:r>
                        <a:rPr lang="en-US" baseline="0" dirty="0" smtClean="0"/>
                        <a:t> to Learn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</a:p>
                    <a:p>
                      <a:r>
                        <a:rPr lang="en-US" dirty="0" smtClean="0"/>
                        <a:t>(But</a:t>
                      </a:r>
                      <a:r>
                        <a:rPr lang="en-US" baseline="0" dirty="0" smtClean="0"/>
                        <a:t> a lot of research has been done about incorporating Artificial Intelligence (AI) techniques into a game)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Modify Behaviors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need</a:t>
                      </a:r>
                      <a:r>
                        <a:rPr lang="en-US" baseline="0" dirty="0" smtClean="0"/>
                        <a:t> as Game Theory is concerned with the optimal strategy of the players. </a:t>
                      </a:r>
                    </a:p>
                    <a:p>
                      <a:r>
                        <a:rPr lang="en-US" baseline="0" dirty="0" smtClean="0"/>
                        <a:t>If you are doing the best thing why change?</a:t>
                      </a:r>
                      <a:endParaRPr lang="en-US" dirty="0" smtClean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Autonomous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r>
                        <a:rPr lang="en-US" baseline="0" dirty="0" smtClean="0"/>
                        <a:t> and No</a:t>
                      </a:r>
                    </a:p>
                    <a:p>
                      <a:r>
                        <a:rPr lang="en-US" baseline="0" dirty="0" smtClean="0"/>
                        <a:t>The players choose there strategies based on what the possible reaction is by the other players</a:t>
                      </a:r>
                      <a:endParaRPr lang="en-US" dirty="0" smtClean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Heterogeneous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 in non-zero sum games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78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Comparison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053635"/>
              </p:ext>
            </p:extLst>
          </p:nvPr>
        </p:nvGraphicFramePr>
        <p:xfrm>
          <a:off x="457200" y="1066800"/>
          <a:ext cx="8458199" cy="3314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567"/>
                <a:gridCol w="3327816"/>
                <a:gridCol w="3327816"/>
              </a:tblGrid>
              <a:tr h="5715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Game Theory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ABMS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of Agents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</a:p>
                    <a:p>
                      <a:r>
                        <a:rPr lang="en-US" dirty="0" smtClean="0"/>
                        <a:t>(N-persons tends</a:t>
                      </a:r>
                      <a:r>
                        <a:rPr lang="en-US" baseline="0" dirty="0" smtClean="0"/>
                        <a:t> to use less than 100 heterogeneous agents or potentially infinite homogenous ones)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10,000</a:t>
                      </a:r>
                    </a:p>
                    <a:p>
                      <a:r>
                        <a:rPr lang="en-US" dirty="0" smtClean="0"/>
                        <a:t>(Problems</a:t>
                      </a:r>
                      <a:r>
                        <a:rPr lang="en-US" baseline="0" dirty="0" smtClean="0"/>
                        <a:t> when model includes millions of agents)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Agent Sophistication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Optimal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Script-behaviors</a:t>
                      </a:r>
                      <a:r>
                        <a:rPr lang="en-US" baseline="0" dirty="0" smtClean="0"/>
                        <a:t> or AI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Descriptive and,</a:t>
                      </a:r>
                      <a:r>
                        <a:rPr lang="en-US" baseline="0" dirty="0" smtClean="0"/>
                        <a:t> potentially, predictive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9015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Comparison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652855"/>
              </p:ext>
            </p:extLst>
          </p:nvPr>
        </p:nvGraphicFramePr>
        <p:xfrm>
          <a:off x="457200" y="1066800"/>
          <a:ext cx="8458199" cy="489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567"/>
                <a:gridCol w="3327816"/>
                <a:gridCol w="3327816"/>
              </a:tblGrid>
              <a:tr h="5715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Game Theory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ABMS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Why use?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Explain phenomenon</a:t>
                      </a:r>
                      <a:r>
                        <a:rPr lang="en-US" baseline="0" dirty="0" smtClean="0"/>
                        <a:t> and discuss how to manipulate 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Discover phenomenon</a:t>
                      </a:r>
                      <a:r>
                        <a:rPr lang="en-US" baseline="0" dirty="0" smtClean="0"/>
                        <a:t> and discuss how to manipulate it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Who</a:t>
                      </a:r>
                      <a:r>
                        <a:rPr lang="en-US" baseline="0" dirty="0" smtClean="0"/>
                        <a:t> primarily uses?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Economists,</a:t>
                      </a:r>
                      <a:r>
                        <a:rPr lang="en-US" baseline="0" dirty="0" smtClean="0"/>
                        <a:t> political scientists,  &amp; operations researcher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 scientist,</a:t>
                      </a:r>
                      <a:r>
                        <a:rPr lang="en-US" baseline="0" dirty="0" smtClean="0"/>
                        <a:t> biologists, engineers, &amp; operations researcher</a:t>
                      </a:r>
                      <a:endParaRPr lang="en-US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How solved?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Analytically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Numerically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When was founded?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1944</a:t>
                      </a:r>
                      <a:r>
                        <a:rPr lang="en-US" baseline="0" dirty="0" smtClean="0"/>
                        <a:t> was the start time for m</a:t>
                      </a:r>
                      <a:r>
                        <a:rPr lang="en-US" dirty="0" smtClean="0"/>
                        <a:t>odern game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1971 </a:t>
                      </a: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Where are agent</a:t>
                      </a:r>
                      <a:r>
                        <a:rPr lang="en-US" baseline="0" dirty="0" smtClean="0"/>
                        <a:t> placed?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</a:t>
                      </a:r>
                      <a:r>
                        <a:rPr lang="en-US" baseline="0" dirty="0" smtClean="0"/>
                        <a:t> space</a:t>
                      </a:r>
                    </a:p>
                    <a:p>
                      <a:r>
                        <a:rPr lang="en-US" baseline="0" dirty="0" smtClean="0"/>
                        <a:t>(though search theory and col blotto games use spatial)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Spatial </a:t>
                      </a:r>
                    </a:p>
                    <a:p>
                      <a:r>
                        <a:rPr lang="en-US" dirty="0" smtClean="0"/>
                        <a:t>(though</a:t>
                      </a:r>
                      <a:r>
                        <a:rPr lang="en-US" baseline="0" dirty="0" smtClean="0"/>
                        <a:t> can use social networks)</a:t>
                      </a:r>
                      <a:endParaRPr lang="en-US" dirty="0" smtClean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dirty="0" smtClean="0"/>
                        <a:t>What is developed?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</a:t>
                      </a:r>
                      <a:r>
                        <a:rPr lang="en-US" baseline="0" dirty="0" smtClean="0"/>
                        <a:t> (normal-form game)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Simulation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7376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 Theory is useful for explaining the outcome of very sophisticated interactions between agents. However:</a:t>
            </a:r>
          </a:p>
          <a:p>
            <a:pPr lvl="1"/>
            <a:r>
              <a:rPr lang="en-US" dirty="0" smtClean="0"/>
              <a:t>Games tend to be simple and do not take into account the complexity of the situation</a:t>
            </a:r>
          </a:p>
          <a:p>
            <a:pPr lvl="1"/>
            <a:r>
              <a:rPr lang="en-US" dirty="0" smtClean="0"/>
              <a:t>Games can be easy to construct but hard to solve</a:t>
            </a:r>
          </a:p>
          <a:p>
            <a:pPr lvl="2"/>
            <a:r>
              <a:rPr lang="en-US" dirty="0" smtClean="0"/>
              <a:t>E.g., No one has found the game </a:t>
            </a:r>
            <a:r>
              <a:rPr lang="en-US" dirty="0" err="1" smtClean="0"/>
              <a:t>theoritric</a:t>
            </a:r>
            <a:r>
              <a:rPr lang="en-US" dirty="0" smtClean="0"/>
              <a:t> solution to chess to date.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15985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11987</TotalTime>
  <Pages>27</Pages>
  <Words>1410</Words>
  <Application>Microsoft Office PowerPoint</Application>
  <PresentationFormat>Letter Paper (8.5x11 in)</PresentationFormat>
  <Paragraphs>282</Paragraphs>
  <Slides>33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</vt:lpstr>
      <vt:lpstr>PowerPoint Presentation</vt:lpstr>
      <vt:lpstr>Outline</vt:lpstr>
      <vt:lpstr>Purpose</vt:lpstr>
      <vt:lpstr>Game theory</vt:lpstr>
      <vt:lpstr>Games</vt:lpstr>
      <vt:lpstr>History</vt:lpstr>
      <vt:lpstr>History</vt:lpstr>
      <vt:lpstr>Representation</vt:lpstr>
      <vt:lpstr>Game Representation</vt:lpstr>
      <vt:lpstr>Normal Form Example</vt:lpstr>
      <vt:lpstr>PowerPoint Presentation</vt:lpstr>
      <vt:lpstr>Game Types</vt:lpstr>
      <vt:lpstr>Game Types</vt:lpstr>
      <vt:lpstr>Solutions to games</vt:lpstr>
      <vt:lpstr>Maximin Criterion</vt:lpstr>
      <vt:lpstr>Maximin Criterion</vt:lpstr>
      <vt:lpstr>Maximin Example</vt:lpstr>
      <vt:lpstr>Dominance Example</vt:lpstr>
      <vt:lpstr>Nash Equilibrium</vt:lpstr>
      <vt:lpstr>Example: Prisoner’s Dilemma</vt:lpstr>
      <vt:lpstr>PowerPoint Presentation</vt:lpstr>
      <vt:lpstr>Conclusions</vt:lpstr>
      <vt:lpstr>Connection</vt:lpstr>
      <vt:lpstr>People</vt:lpstr>
      <vt:lpstr>Connection</vt:lpstr>
      <vt:lpstr>Example</vt:lpstr>
      <vt:lpstr>Comparison</vt:lpstr>
      <vt:lpstr>Comparison</vt:lpstr>
      <vt:lpstr>North and Macal</vt:lpstr>
      <vt:lpstr>Comparison</vt:lpstr>
      <vt:lpstr>Comparison</vt:lpstr>
      <vt:lpstr>Conclusions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Andrew J. Collins</cp:lastModifiedBy>
  <cp:revision>960</cp:revision>
  <cp:lastPrinted>2015-06-02T11:27:37Z</cp:lastPrinted>
  <dcterms:created xsi:type="dcterms:W3CDTF">1997-04-26T13:28:52Z</dcterms:created>
  <dcterms:modified xsi:type="dcterms:W3CDTF">2015-06-02T11:32:36Z</dcterms:modified>
</cp:coreProperties>
</file>