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2"/>
  </p:notesMasterIdLst>
  <p:handoutMasterIdLst>
    <p:handoutMasterId r:id="rId23"/>
  </p:handoutMasterIdLst>
  <p:sldIdLst>
    <p:sldId id="523" r:id="rId2"/>
    <p:sldId id="714" r:id="rId3"/>
    <p:sldId id="715" r:id="rId4"/>
    <p:sldId id="716" r:id="rId5"/>
    <p:sldId id="717" r:id="rId6"/>
    <p:sldId id="718" r:id="rId7"/>
    <p:sldId id="719" r:id="rId8"/>
    <p:sldId id="720" r:id="rId9"/>
    <p:sldId id="721" r:id="rId10"/>
    <p:sldId id="722" r:id="rId11"/>
    <p:sldId id="724" r:id="rId12"/>
    <p:sldId id="725" r:id="rId13"/>
    <p:sldId id="726" r:id="rId14"/>
    <p:sldId id="727" r:id="rId15"/>
    <p:sldId id="728" r:id="rId16"/>
    <p:sldId id="729" r:id="rId17"/>
    <p:sldId id="730" r:id="rId18"/>
    <p:sldId id="731" r:id="rId19"/>
    <p:sldId id="732" r:id="rId20"/>
    <p:sldId id="712" r:id="rId21"/>
  </p:sldIdLst>
  <p:sldSz cx="9144000" cy="6858000" type="letter"/>
  <p:notesSz cx="7010400" cy="92964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b="1" i="1" kern="1200">
        <a:solidFill>
          <a:schemeClr val="tx1"/>
        </a:solidFill>
        <a:latin typeface="Arial" charset="0"/>
        <a:ea typeface="+mn-ea"/>
        <a:cs typeface="Arial" charset="0"/>
      </a:defRPr>
    </a:lvl1pPr>
    <a:lvl2pPr marL="457200" algn="l" rtl="0" fontAlgn="base">
      <a:spcBef>
        <a:spcPct val="0"/>
      </a:spcBef>
      <a:spcAft>
        <a:spcPct val="0"/>
      </a:spcAft>
      <a:defRPr sz="2400" b="1" i="1" kern="1200">
        <a:solidFill>
          <a:schemeClr val="tx1"/>
        </a:solidFill>
        <a:latin typeface="Arial" charset="0"/>
        <a:ea typeface="+mn-ea"/>
        <a:cs typeface="Arial" charset="0"/>
      </a:defRPr>
    </a:lvl2pPr>
    <a:lvl3pPr marL="914400" algn="l" rtl="0" fontAlgn="base">
      <a:spcBef>
        <a:spcPct val="0"/>
      </a:spcBef>
      <a:spcAft>
        <a:spcPct val="0"/>
      </a:spcAft>
      <a:defRPr sz="2400" b="1" i="1" kern="1200">
        <a:solidFill>
          <a:schemeClr val="tx1"/>
        </a:solidFill>
        <a:latin typeface="Arial" charset="0"/>
        <a:ea typeface="+mn-ea"/>
        <a:cs typeface="Arial" charset="0"/>
      </a:defRPr>
    </a:lvl3pPr>
    <a:lvl4pPr marL="1371600" algn="l" rtl="0" fontAlgn="base">
      <a:spcBef>
        <a:spcPct val="0"/>
      </a:spcBef>
      <a:spcAft>
        <a:spcPct val="0"/>
      </a:spcAft>
      <a:defRPr sz="2400" b="1" i="1" kern="1200">
        <a:solidFill>
          <a:schemeClr val="tx1"/>
        </a:solidFill>
        <a:latin typeface="Arial" charset="0"/>
        <a:ea typeface="+mn-ea"/>
        <a:cs typeface="Arial" charset="0"/>
      </a:defRPr>
    </a:lvl4pPr>
    <a:lvl5pPr marL="1828800" algn="l" rtl="0" fontAlgn="base">
      <a:spcBef>
        <a:spcPct val="0"/>
      </a:spcBef>
      <a:spcAft>
        <a:spcPct val="0"/>
      </a:spcAft>
      <a:defRPr sz="2400" b="1" i="1" kern="1200">
        <a:solidFill>
          <a:schemeClr val="tx1"/>
        </a:solidFill>
        <a:latin typeface="Arial" charset="0"/>
        <a:ea typeface="+mn-ea"/>
        <a:cs typeface="Arial" charset="0"/>
      </a:defRPr>
    </a:lvl5pPr>
    <a:lvl6pPr marL="2286000" algn="l" defTabSz="914400" rtl="0" eaLnBrk="1" latinLnBrk="0" hangingPunct="1">
      <a:defRPr sz="2400" b="1" i="1" kern="1200">
        <a:solidFill>
          <a:schemeClr val="tx1"/>
        </a:solidFill>
        <a:latin typeface="Arial" charset="0"/>
        <a:ea typeface="+mn-ea"/>
        <a:cs typeface="Arial" charset="0"/>
      </a:defRPr>
    </a:lvl6pPr>
    <a:lvl7pPr marL="2743200" algn="l" defTabSz="914400" rtl="0" eaLnBrk="1" latinLnBrk="0" hangingPunct="1">
      <a:defRPr sz="2400" b="1" i="1" kern="1200">
        <a:solidFill>
          <a:schemeClr val="tx1"/>
        </a:solidFill>
        <a:latin typeface="Arial" charset="0"/>
        <a:ea typeface="+mn-ea"/>
        <a:cs typeface="Arial" charset="0"/>
      </a:defRPr>
    </a:lvl7pPr>
    <a:lvl8pPr marL="3200400" algn="l" defTabSz="914400" rtl="0" eaLnBrk="1" latinLnBrk="0" hangingPunct="1">
      <a:defRPr sz="2400" b="1" i="1" kern="1200">
        <a:solidFill>
          <a:schemeClr val="tx1"/>
        </a:solidFill>
        <a:latin typeface="Arial" charset="0"/>
        <a:ea typeface="+mn-ea"/>
        <a:cs typeface="Arial" charset="0"/>
      </a:defRPr>
    </a:lvl8pPr>
    <a:lvl9pPr marL="3657600" algn="l" defTabSz="914400" rtl="0" eaLnBrk="1" latinLnBrk="0" hangingPunct="1">
      <a:defRPr sz="2400" b="1" i="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33CC"/>
    <a:srgbClr val="CC6600"/>
    <a:srgbClr val="FFFF99"/>
    <a:srgbClr val="CCCCFF"/>
    <a:srgbClr val="66FFFF"/>
    <a:srgbClr val="CCFF66"/>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19" autoAdjust="0"/>
    <p:restoredTop sz="86679" autoAdjust="0"/>
  </p:normalViewPr>
  <p:slideViewPr>
    <p:cSldViewPr>
      <p:cViewPr varScale="1">
        <p:scale>
          <a:sx n="68" d="100"/>
          <a:sy n="68" d="100"/>
        </p:scale>
        <p:origin x="-1608" y="-96"/>
      </p:cViewPr>
      <p:guideLst>
        <p:guide orient="horz" pos="4032"/>
        <p:guide orient="horz" pos="864"/>
        <p:guide pos="288"/>
        <p:guide pos="547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34"/>
    </p:cViewPr>
  </p:sorterViewPr>
  <p:notesViewPr>
    <p:cSldViewPr>
      <p:cViewPr>
        <p:scale>
          <a:sx n="100" d="100"/>
          <a:sy n="100" d="100"/>
        </p:scale>
        <p:origin x="-3492" y="324"/>
      </p:cViewPr>
      <p:guideLst>
        <p:guide orient="horz" pos="2932"/>
        <p:guide pos="220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9146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1863" y="4414838"/>
            <a:ext cx="5146675" cy="4183062"/>
          </a:xfrm>
          <a:prstGeom prst="rect">
            <a:avLst/>
          </a:prstGeom>
          <a:noFill/>
          <a:ln w="12700">
            <a:noFill/>
            <a:miter lim="800000"/>
            <a:headEnd/>
            <a:tailEnd/>
          </a:ln>
          <a:effectLst/>
        </p:spPr>
        <p:txBody>
          <a:bodyPr vert="horz" wrap="square" lIns="93896" tIns="46125" rIns="93896" bIns="46125"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16387" name="Rectangle 3"/>
          <p:cNvSpPr>
            <a:spLocks noGrp="1" noRot="1" noChangeAspect="1" noChangeArrowheads="1" noTextEdit="1"/>
          </p:cNvSpPr>
          <p:nvPr>
            <p:ph type="sldImg" idx="2"/>
          </p:nvPr>
        </p:nvSpPr>
        <p:spPr bwMode="auto">
          <a:xfrm>
            <a:off x="1192213" y="704850"/>
            <a:ext cx="4630737" cy="3475038"/>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72600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solidFill>
            <a:srgbClr val="FFFFFF"/>
          </a:solidFill>
          <a:ln/>
        </p:spPr>
      </p:sp>
      <p:sp>
        <p:nvSpPr>
          <p:cNvPr id="17411" name="Rectangle 1027"/>
          <p:cNvSpPr>
            <a:spLocks noGrp="1" noChangeArrowheads="1"/>
          </p:cNvSpPr>
          <p:nvPr>
            <p:ph type="body" idx="1"/>
          </p:nvPr>
        </p:nvSpPr>
        <p:spPr>
          <a:solidFill>
            <a:srgbClr val="FFFFFF"/>
          </a:solidFill>
          <a:ln>
            <a:solidFill>
              <a:srgbClr val="000000"/>
            </a:solidFill>
          </a:ln>
        </p:spPr>
        <p:txBody>
          <a:bodyPr lIns="92301" tIns="46150" rIns="92301" bIns="46150"/>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w="9525"/>
        </p:spPr>
        <p:txBody>
          <a:bodyPr/>
          <a:lstStyle/>
          <a:p>
            <a:r>
              <a:rPr lang="en-US" smtClean="0"/>
              <a:t>Check go add-ins now for later.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Arial" pitchFamily="34" charset="0"/>
                <a:cs typeface="Arial" pitchFamily="34" charset="0"/>
              </a:defRPr>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atin typeface="Arial" pitchFamily="34" charset="0"/>
                <a:cs typeface="Arial"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dirty="0" smtClean="0"/>
              <a:t>Click to edit Master title style</a:t>
            </a:r>
            <a:endParaRPr lang="en-US" dirty="0"/>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mailto:jsokolowski@odu.edu"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mailto:ajcollin@odu.edu"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Line 5"/>
          <p:cNvSpPr>
            <a:spLocks noChangeShapeType="1"/>
          </p:cNvSpPr>
          <p:nvPr/>
        </p:nvSpPr>
        <p:spPr bwMode="auto">
          <a:xfrm>
            <a:off x="457200" y="914400"/>
            <a:ext cx="8229600" cy="0"/>
          </a:xfrm>
          <a:prstGeom prst="line">
            <a:avLst/>
          </a:prstGeom>
          <a:noFill/>
          <a:ln w="12700">
            <a:solidFill>
              <a:srgbClr val="0033CC"/>
            </a:solidFill>
            <a:round/>
            <a:headEnd/>
            <a:tailEnd/>
          </a:ln>
          <a:effectLst/>
        </p:spPr>
        <p:txBody>
          <a:bodyPr wrap="none" anchor="ctr"/>
          <a:lstStyle/>
          <a:p>
            <a:pPr eaLnBrk="0" hangingPunct="0">
              <a:defRPr/>
            </a:pPr>
            <a:endParaRPr lang="en-US">
              <a:cs typeface="+mn-cs"/>
            </a:endParaRPr>
          </a:p>
        </p:txBody>
      </p:sp>
      <p:sp>
        <p:nvSpPr>
          <p:cNvPr id="1033" name="Text Box 9"/>
          <p:cNvSpPr txBox="1">
            <a:spLocks noChangeArrowheads="1"/>
          </p:cNvSpPr>
          <p:nvPr/>
        </p:nvSpPr>
        <p:spPr bwMode="auto">
          <a:xfrm>
            <a:off x="457200" y="6400800"/>
            <a:ext cx="8229600" cy="461963"/>
          </a:xfrm>
          <a:prstGeom prst="rect">
            <a:avLst/>
          </a:prstGeom>
          <a:noFill/>
          <a:ln w="12700">
            <a:noFill/>
            <a:miter lim="800000"/>
            <a:headEnd/>
            <a:tailEnd/>
          </a:ln>
          <a:effectLst/>
        </p:spPr>
        <p:txBody>
          <a:bodyPr>
            <a:spAutoFit/>
          </a:bodyPr>
          <a:lstStyle/>
          <a:p>
            <a:pPr eaLnBrk="0" hangingPunct="0">
              <a:tabLst>
                <a:tab pos="8001000" algn="r"/>
              </a:tabLst>
              <a:defRPr/>
            </a:pPr>
            <a:r>
              <a:rPr lang="en-US" altLang="en-US" sz="1200" b="0" i="0" dirty="0">
                <a:solidFill>
                  <a:srgbClr val="0033CC"/>
                </a:solidFill>
                <a:cs typeface="+mn-cs"/>
              </a:rPr>
              <a:t>MSIM </a:t>
            </a:r>
            <a:r>
              <a:rPr lang="en-US" altLang="en-US" sz="1200" b="0" i="0" dirty="0" smtClean="0">
                <a:solidFill>
                  <a:srgbClr val="0033CC"/>
                </a:solidFill>
                <a:cs typeface="+mn-cs"/>
              </a:rPr>
              <a:t>695: ABMS	</a:t>
            </a:r>
            <a:r>
              <a:rPr lang="en-US" altLang="en-US" sz="1200" b="0" i="0" dirty="0" smtClean="0">
                <a:solidFill>
                  <a:srgbClr val="0033CC"/>
                </a:solidFill>
                <a:cs typeface="+mn-cs"/>
                <a:hlinkClick r:id="rId13"/>
              </a:rPr>
              <a:t>jsokolowski@odu.edu</a:t>
            </a:r>
            <a:r>
              <a:rPr lang="en-US" altLang="en-US" sz="1200" b="0" i="0" baseline="0" dirty="0" smtClean="0">
                <a:solidFill>
                  <a:srgbClr val="0033CC"/>
                </a:solidFill>
                <a:cs typeface="+mn-cs"/>
              </a:rPr>
              <a:t> &amp; </a:t>
            </a:r>
            <a:r>
              <a:rPr lang="en-US" altLang="en-US" sz="1200" b="0" i="0" dirty="0" smtClean="0">
                <a:solidFill>
                  <a:srgbClr val="0033CC"/>
                </a:solidFill>
                <a:cs typeface="+mn-cs"/>
                <a:hlinkClick r:id="rId14"/>
              </a:rPr>
              <a:t>ajcollin@odu.edu</a:t>
            </a:r>
            <a:endParaRPr lang="en-US" altLang="en-US" sz="1200" b="0" i="0" dirty="0">
              <a:solidFill>
                <a:srgbClr val="0033CC"/>
              </a:solidFill>
              <a:cs typeface="+mn-cs"/>
            </a:endParaRPr>
          </a:p>
          <a:p>
            <a:pPr eaLnBrk="0" hangingPunct="0">
              <a:tabLst>
                <a:tab pos="8001000" algn="r"/>
              </a:tabLst>
              <a:defRPr/>
            </a:pPr>
            <a:r>
              <a:rPr lang="en-US" altLang="en-US" sz="1200" b="0" i="0" dirty="0">
                <a:solidFill>
                  <a:srgbClr val="0033CC"/>
                </a:solidFill>
                <a:cs typeface="+mn-cs"/>
              </a:rPr>
              <a:t>	</a:t>
            </a:r>
          </a:p>
        </p:txBody>
      </p:sp>
      <p:pic>
        <p:nvPicPr>
          <p:cNvPr id="2" name="Picture 11" descr="H:\Pictures\Logos\Logo, BCET B&amp;W.tif"/>
          <p:cNvPicPr>
            <a:picLocks noChangeAspect="1" noChangeArrowheads="1"/>
          </p:cNvPicPr>
          <p:nvPr/>
        </p:nvPicPr>
        <p:blipFill>
          <a:blip r:embed="rId15" cstate="print"/>
          <a:srcRect/>
          <a:stretch>
            <a:fillRect/>
          </a:stretch>
        </p:blipFill>
        <p:spPr bwMode="auto">
          <a:xfrm>
            <a:off x="457200" y="381000"/>
            <a:ext cx="1295400" cy="414338"/>
          </a:xfrm>
          <a:prstGeom prst="rect">
            <a:avLst/>
          </a:prstGeom>
          <a:noFill/>
          <a:ln w="9525">
            <a:noFill/>
            <a:miter lim="800000"/>
            <a:headEnd/>
            <a:tailEnd/>
          </a:ln>
        </p:spPr>
      </p:pic>
      <p:pic>
        <p:nvPicPr>
          <p:cNvPr id="6" name="Picture 2" descr="V:\MARKETING &amp; COMMUNICATIONS\Logos\NEW VMASC logos\VMASC_ODU.jpg"/>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010400" y="325243"/>
            <a:ext cx="1905000" cy="4572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defRPr>
      </a:lvl2pPr>
      <a:lvl3pPr marL="1143000" indent="-228600" algn="l" rtl="0" eaLnBrk="0" fontAlgn="base" hangingPunct="0">
        <a:spcBef>
          <a:spcPct val="20000"/>
        </a:spcBef>
        <a:spcAft>
          <a:spcPct val="0"/>
        </a:spcAft>
        <a:buSzPct val="100000"/>
        <a:buChar char="•"/>
        <a:defRPr sz="2400">
          <a:solidFill>
            <a:schemeClr val="tx1"/>
          </a:solidFill>
          <a:latin typeface="+mn-lt"/>
        </a:defRPr>
      </a:lvl3pPr>
      <a:lvl4pPr marL="1600200" indent="-228600" algn="l" rtl="0" eaLnBrk="0" fontAlgn="base" hangingPunct="0">
        <a:spcBef>
          <a:spcPct val="20000"/>
        </a:spcBef>
        <a:spcAft>
          <a:spcPct val="0"/>
        </a:spcAft>
        <a:buSzPct val="100000"/>
        <a:buChar char="–"/>
        <a:defRPr sz="2000">
          <a:solidFill>
            <a:schemeClr val="tx1"/>
          </a:solidFill>
          <a:latin typeface="+mn-lt"/>
        </a:defRPr>
      </a:lvl4pPr>
      <a:lvl5pPr marL="2057400" indent="-228600" algn="l" rtl="0" eaLnBrk="0" fontAlgn="base" hangingPunct="0">
        <a:spcBef>
          <a:spcPct val="20000"/>
        </a:spcBef>
        <a:spcAft>
          <a:spcPct val="0"/>
        </a:spcAft>
        <a:buSzPct val="100000"/>
        <a:buChar char="•"/>
        <a:defRPr sz="2000">
          <a:solidFill>
            <a:schemeClr val="tx1"/>
          </a:solidFill>
          <a:latin typeface="+mn-lt"/>
        </a:defRPr>
      </a:lvl5pPr>
      <a:lvl6pPr marL="2514600" indent="-228600" algn="l" rtl="0" eaLnBrk="0" fontAlgn="base" hangingPunct="0">
        <a:spcBef>
          <a:spcPct val="20000"/>
        </a:spcBef>
        <a:spcAft>
          <a:spcPct val="0"/>
        </a:spcAft>
        <a:buSzPct val="100000"/>
        <a:buChar char="•"/>
        <a:defRPr sz="2000">
          <a:solidFill>
            <a:schemeClr val="tx1"/>
          </a:solidFill>
          <a:latin typeface="+mn-lt"/>
        </a:defRPr>
      </a:lvl6pPr>
      <a:lvl7pPr marL="2971800" indent="-228600" algn="l" rtl="0" eaLnBrk="0" fontAlgn="base" hangingPunct="0">
        <a:spcBef>
          <a:spcPct val="20000"/>
        </a:spcBef>
        <a:spcAft>
          <a:spcPct val="0"/>
        </a:spcAft>
        <a:buSzPct val="100000"/>
        <a:buChar char="•"/>
        <a:defRPr sz="2000">
          <a:solidFill>
            <a:schemeClr val="tx1"/>
          </a:solidFill>
          <a:latin typeface="+mn-lt"/>
        </a:defRPr>
      </a:lvl7pPr>
      <a:lvl8pPr marL="3429000" indent="-228600" algn="l" rtl="0" eaLnBrk="0" fontAlgn="base" hangingPunct="0">
        <a:spcBef>
          <a:spcPct val="20000"/>
        </a:spcBef>
        <a:spcAft>
          <a:spcPct val="0"/>
        </a:spcAft>
        <a:buSzPct val="100000"/>
        <a:buChar char="•"/>
        <a:defRPr sz="2000">
          <a:solidFill>
            <a:schemeClr val="tx1"/>
          </a:solidFill>
          <a:latin typeface="+mn-lt"/>
        </a:defRPr>
      </a:lvl8pPr>
      <a:lvl9pPr marL="3886200" indent="-228600" algn="l" rtl="0" eaLnBrk="0" fontAlgn="base" hangingPunct="0">
        <a:spcBef>
          <a:spcPct val="20000"/>
        </a:spcBef>
        <a:spcAft>
          <a:spcPct val="0"/>
        </a:spcAft>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2" descr="H:\Bacteria ABM\Presentations and minuate\chain pic MAY10.jpg"/>
          <p:cNvPicPr>
            <a:picLocks noChangeAspect="1" noChangeArrowheads="1"/>
          </p:cNvPicPr>
          <p:nvPr/>
        </p:nvPicPr>
        <p:blipFill>
          <a:blip r:embed="rId3" cstate="print"/>
          <a:srcRect/>
          <a:stretch>
            <a:fillRect/>
          </a:stretch>
        </p:blipFill>
        <p:spPr bwMode="auto">
          <a:xfrm>
            <a:off x="1837765" y="304800"/>
            <a:ext cx="4949304" cy="3124200"/>
          </a:xfrm>
          <a:prstGeom prst="rect">
            <a:avLst/>
          </a:prstGeom>
          <a:noFill/>
          <a:ln w="38100">
            <a:solidFill>
              <a:schemeClr val="tx1"/>
            </a:solidFill>
            <a:miter lim="800000"/>
            <a:headEnd/>
            <a:tailEnd/>
          </a:ln>
        </p:spPr>
      </p:pic>
      <p:sp>
        <p:nvSpPr>
          <p:cNvPr id="2050" name="Rectangle 2"/>
          <p:cNvSpPr>
            <a:spLocks noChangeArrowheads="1"/>
          </p:cNvSpPr>
          <p:nvPr/>
        </p:nvSpPr>
        <p:spPr bwMode="auto">
          <a:xfrm>
            <a:off x="381000" y="3775834"/>
            <a:ext cx="8229600" cy="643766"/>
          </a:xfrm>
          <a:prstGeom prst="rect">
            <a:avLst/>
          </a:prstGeom>
          <a:noFill/>
          <a:ln w="12700">
            <a:noFill/>
            <a:miter lim="800000"/>
            <a:headEnd/>
            <a:tailEnd/>
          </a:ln>
        </p:spPr>
        <p:txBody>
          <a:bodyPr lIns="90488" tIns="44450" rIns="90488" bIns="44450">
            <a:spAutoFit/>
          </a:bodyPr>
          <a:lstStyle/>
          <a:p>
            <a:pPr algn="ctr" eaLnBrk="0" hangingPunct="0"/>
            <a:r>
              <a:rPr lang="en-US" sz="3600" dirty="0" smtClean="0">
                <a:solidFill>
                  <a:srgbClr val="0033CC"/>
                </a:solidFill>
              </a:rPr>
              <a:t>Complex Adaptive Systems</a:t>
            </a:r>
          </a:p>
        </p:txBody>
      </p:sp>
      <p:pic>
        <p:nvPicPr>
          <p:cNvPr id="2052" name="Picture 4" descr="H:\Pictures\Logos\Logo, BCET B&amp;W.tif"/>
          <p:cNvPicPr>
            <a:picLocks noChangeAspect="1" noChangeArrowheads="1"/>
          </p:cNvPicPr>
          <p:nvPr/>
        </p:nvPicPr>
        <p:blipFill>
          <a:blip r:embed="rId4" cstate="print"/>
          <a:srcRect/>
          <a:stretch>
            <a:fillRect/>
          </a:stretch>
        </p:blipFill>
        <p:spPr bwMode="auto">
          <a:xfrm>
            <a:off x="914400" y="4953000"/>
            <a:ext cx="3429000" cy="1096963"/>
          </a:xfrm>
          <a:prstGeom prst="rect">
            <a:avLst/>
          </a:prstGeom>
          <a:noFill/>
          <a:ln w="9525">
            <a:noFill/>
            <a:miter lim="800000"/>
            <a:headEnd/>
            <a:tailEnd/>
          </a:ln>
        </p:spPr>
      </p:pic>
      <p:sp>
        <p:nvSpPr>
          <p:cNvPr id="7" name="TextBox 6"/>
          <p:cNvSpPr txBox="1"/>
          <p:nvPr/>
        </p:nvSpPr>
        <p:spPr bwMode="auto">
          <a:xfrm>
            <a:off x="1958975" y="485775"/>
            <a:ext cx="3832225" cy="101566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sz="6000" dirty="0" smtClean="0">
                <a:latin typeface="Arial" pitchFamily="34" charset="0"/>
                <a:cs typeface="Arial" pitchFamily="34" charset="0"/>
              </a:rPr>
              <a:t>MSIM695</a:t>
            </a:r>
            <a:endParaRPr lang="en-US" sz="6000" dirty="0">
              <a:latin typeface="Arial" pitchFamily="34" charset="0"/>
              <a:cs typeface="Arial" pitchFamily="34" charset="0"/>
            </a:endParaRPr>
          </a:p>
        </p:txBody>
      </p:sp>
      <p:sp>
        <p:nvSpPr>
          <p:cNvPr id="8" name="TextBox 7"/>
          <p:cNvSpPr txBox="1"/>
          <p:nvPr/>
        </p:nvSpPr>
        <p:spPr bwMode="auto">
          <a:xfrm>
            <a:off x="1958975" y="1727200"/>
            <a:ext cx="2460625" cy="10160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en-US" sz="6000" dirty="0" smtClean="0">
                <a:latin typeface="Arial" pitchFamily="34" charset="0"/>
                <a:cs typeface="Arial" pitchFamily="34" charset="0"/>
              </a:rPr>
              <a:t>ABMS</a:t>
            </a:r>
            <a:endParaRPr lang="en-US" sz="6000" dirty="0">
              <a:latin typeface="Arial" pitchFamily="34" charset="0"/>
              <a:cs typeface="Arial" pitchFamily="34" charset="0"/>
            </a:endParaRPr>
          </a:p>
        </p:txBody>
      </p:sp>
      <p:pic>
        <p:nvPicPr>
          <p:cNvPr id="9" name="Picture 2" descr="V:\MARKETING &amp; COMMUNICATIONS\Logos\NEW VMASC logos\VMASC_logo_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4438" y="5103813"/>
            <a:ext cx="3362325" cy="800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33400"/>
          </a:xfrm>
        </p:spPr>
        <p:txBody>
          <a:bodyPr/>
          <a:lstStyle/>
          <a:p>
            <a:pPr>
              <a:defRPr/>
            </a:pPr>
            <a:r>
              <a:rPr lang="en-US" dirty="0" smtClean="0">
                <a:solidFill>
                  <a:schemeClr val="accent1">
                    <a:lumMod val="75000"/>
                  </a:schemeClr>
                </a:solidFill>
              </a:rPr>
              <a:t>Outline</a:t>
            </a:r>
            <a:endParaRPr lang="en-US" dirty="0">
              <a:solidFill>
                <a:schemeClr val="accent1">
                  <a:lumMod val="75000"/>
                </a:schemeClr>
              </a:solidFill>
            </a:endParaRPr>
          </a:p>
        </p:txBody>
      </p:sp>
      <p:sp>
        <p:nvSpPr>
          <p:cNvPr id="3" name="Content Placeholder 2"/>
          <p:cNvSpPr>
            <a:spLocks noGrp="1"/>
          </p:cNvSpPr>
          <p:nvPr>
            <p:ph idx="1"/>
          </p:nvPr>
        </p:nvSpPr>
        <p:spPr>
          <a:xfrm>
            <a:off x="1981200" y="1143000"/>
            <a:ext cx="5867400" cy="4953000"/>
          </a:xfrm>
        </p:spPr>
        <p:txBody>
          <a:bodyPr/>
          <a:lstStyle/>
          <a:p>
            <a:pPr>
              <a:buFontTx/>
              <a:buNone/>
              <a:defRPr/>
            </a:pPr>
            <a:r>
              <a:rPr lang="en-US" b="1" dirty="0" smtClean="0">
                <a:solidFill>
                  <a:schemeClr val="accent1">
                    <a:lumMod val="50000"/>
                  </a:schemeClr>
                </a:solidFill>
                <a:latin typeface="Arial" pitchFamily="34" charset="0"/>
                <a:cs typeface="Arial" pitchFamily="34" charset="0"/>
              </a:rPr>
              <a:t>Complex Adaptive Systems</a:t>
            </a:r>
          </a:p>
          <a:p>
            <a:pPr>
              <a:defRPr/>
            </a:pPr>
            <a:endParaRPr lang="en-US" sz="1200" dirty="0" smtClean="0">
              <a:latin typeface="Arial" pitchFamily="34" charset="0"/>
              <a:cs typeface="Arial" pitchFamily="34" charset="0"/>
            </a:endParaRPr>
          </a:p>
          <a:p>
            <a:pPr>
              <a:defRPr/>
            </a:pPr>
            <a:r>
              <a:rPr lang="en-US" sz="2800" dirty="0" smtClean="0">
                <a:latin typeface="Arial" pitchFamily="34" charset="0"/>
                <a:cs typeface="Arial" pitchFamily="34" charset="0"/>
              </a:rPr>
              <a:t>Terms and definitions</a:t>
            </a:r>
          </a:p>
          <a:p>
            <a:pPr>
              <a:defRPr/>
            </a:pPr>
            <a:r>
              <a:rPr lang="en-US" sz="2800" dirty="0" smtClean="0">
                <a:latin typeface="Arial" pitchFamily="34" charset="0"/>
                <a:cs typeface="Arial" pitchFamily="34" charset="0"/>
              </a:rPr>
              <a:t>Concepts</a:t>
            </a:r>
          </a:p>
          <a:p>
            <a:pPr>
              <a:defRPr/>
            </a:pPr>
            <a:r>
              <a:rPr lang="en-US" sz="2800" dirty="0" smtClean="0">
                <a:latin typeface="Arial" pitchFamily="34" charset="0"/>
                <a:cs typeface="Arial" pitchFamily="34" charset="0"/>
              </a:rPr>
              <a:t>Computational models</a:t>
            </a:r>
          </a:p>
          <a:p>
            <a:pPr>
              <a:defRPr/>
            </a:pPr>
            <a:r>
              <a:rPr lang="en-US" sz="2800" dirty="0" smtClean="0"/>
              <a:t>Agent-based objects</a:t>
            </a:r>
            <a:endParaRPr lang="en-US" sz="2800" dirty="0">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latin typeface="Arial" charset="0"/>
                <a:cs typeface="Arial" charset="0"/>
              </a:rPr>
              <a:t>Introduction</a:t>
            </a:r>
          </a:p>
        </p:txBody>
      </p:sp>
      <p:sp>
        <p:nvSpPr>
          <p:cNvPr id="4099"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Terms and Definitions</a:t>
            </a:r>
          </a:p>
          <a:p>
            <a:pPr lvl="1"/>
            <a:r>
              <a:rPr lang="en-US" dirty="0" smtClean="0">
                <a:solidFill>
                  <a:srgbClr val="FF0000"/>
                </a:solidFill>
              </a:rPr>
              <a:t>Complex</a:t>
            </a:r>
            <a:r>
              <a:rPr lang="en-US" dirty="0" smtClean="0"/>
              <a:t> vs. </a:t>
            </a:r>
            <a:r>
              <a:rPr lang="en-US" dirty="0" smtClean="0">
                <a:solidFill>
                  <a:srgbClr val="FF0000"/>
                </a:solidFill>
              </a:rPr>
              <a:t>Complicated</a:t>
            </a:r>
            <a:r>
              <a:rPr lang="en-US" dirty="0" smtClean="0"/>
              <a:t>: In complex systems each part bears a significant relationship with one or more other parts such that the removal of a part dramatically alters the behavior of the system. Removing a part in a  complicated system makes it less complicated but does not alter the fundamental behavior of the system.</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533400" y="1066800"/>
            <a:ext cx="8229600" cy="5334000"/>
          </a:xfrm>
        </p:spPr>
        <p:txBody>
          <a:bodyPr/>
          <a:lstStyle/>
          <a:p>
            <a:pPr lvl="1"/>
            <a:r>
              <a:rPr lang="en-US" dirty="0" smtClean="0">
                <a:solidFill>
                  <a:srgbClr val="FF0000"/>
                </a:solidFill>
              </a:rPr>
              <a:t>Emergence</a:t>
            </a:r>
            <a:r>
              <a:rPr lang="en-US" dirty="0" smtClean="0"/>
              <a:t>: the manifestation of some previously unanticipated pattern or behavior while observing the evolution of a system over time </a:t>
            </a:r>
            <a:r>
              <a:rPr lang="en-US" dirty="0" smtClean="0">
                <a:solidFill>
                  <a:srgbClr val="FF0000"/>
                </a:solidFill>
              </a:rPr>
              <a:t>or</a:t>
            </a:r>
            <a:r>
              <a:rPr lang="en-US" dirty="0" smtClean="0"/>
              <a:t>, a new quality of existence which results from structural relation of its component parts.</a:t>
            </a:r>
          </a:p>
          <a:p>
            <a:pPr lvl="1"/>
            <a:r>
              <a:rPr lang="en-US" dirty="0" smtClean="0">
                <a:solidFill>
                  <a:srgbClr val="FF0000"/>
                </a:solidFill>
              </a:rPr>
              <a:t>Complex Adaptive System</a:t>
            </a:r>
            <a:r>
              <a:rPr lang="en-US" dirty="0" smtClean="0"/>
              <a:t>: a natural or synthetic system that produces observable and unexpected changes in state in the form of either spatial or temporal patterns resulting from interactions between components comprising the system.</a:t>
            </a:r>
          </a:p>
        </p:txBody>
      </p:sp>
    </p:spTree>
    <p:extLst>
      <p:ext uri="{BB962C8B-B14F-4D97-AF65-F5344CB8AC3E}">
        <p14:creationId xmlns:p14="http://schemas.microsoft.com/office/powerpoint/2010/main" val="1909698686"/>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pPr lvl="1"/>
            <a:r>
              <a:rPr lang="en-US" dirty="0" smtClean="0">
                <a:solidFill>
                  <a:srgbClr val="FF0000"/>
                </a:solidFill>
              </a:rPr>
              <a:t>Chaos theory</a:t>
            </a:r>
            <a:r>
              <a:rPr lang="en-US" dirty="0" smtClean="0"/>
              <a:t>: a field of study of dynamical, deterministic systems that are highly sensitive to initial conditions. Small deviations in initial conditions yield widely diverging outcomes of the system, rendering long term prediction of system behavior generally impossible.</a:t>
            </a:r>
          </a:p>
          <a:p>
            <a:pPr lvl="1"/>
            <a:r>
              <a:rPr lang="en-US" dirty="0" smtClean="0">
                <a:solidFill>
                  <a:srgbClr val="FF0000"/>
                </a:solidFill>
              </a:rPr>
              <a:t>Cybernetics</a:t>
            </a:r>
            <a:r>
              <a:rPr lang="en-US" dirty="0" smtClean="0"/>
              <a:t>: a field concerned with understanding complexity and establishing foundations to study and understand it better.</a:t>
            </a:r>
            <a:endParaRPr lang="en-US" dirty="0"/>
          </a:p>
        </p:txBody>
      </p:sp>
    </p:spTree>
    <p:extLst>
      <p:ext uri="{BB962C8B-B14F-4D97-AF65-F5344CB8AC3E}">
        <p14:creationId xmlns:p14="http://schemas.microsoft.com/office/powerpoint/2010/main" val="1542154701"/>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Adaptive System Concepts</a:t>
            </a:r>
            <a:endParaRPr lang="en-US" dirty="0"/>
          </a:p>
        </p:txBody>
      </p:sp>
      <p:sp>
        <p:nvSpPr>
          <p:cNvPr id="3" name="Content Placeholder 2"/>
          <p:cNvSpPr>
            <a:spLocks noGrp="1"/>
          </p:cNvSpPr>
          <p:nvPr>
            <p:ph idx="1"/>
          </p:nvPr>
        </p:nvSpPr>
        <p:spPr>
          <a:xfrm>
            <a:off x="457200" y="1143000"/>
            <a:ext cx="8229600" cy="5105400"/>
          </a:xfrm>
        </p:spPr>
        <p:txBody>
          <a:bodyPr/>
          <a:lstStyle/>
          <a:p>
            <a:r>
              <a:rPr lang="en-US" dirty="0" smtClean="0"/>
              <a:t>Feedback – CAS must have the right balance between positive and negative feedback or order and variety. Another way to look at feedback is the communication among entities in the system.</a:t>
            </a:r>
          </a:p>
          <a:p>
            <a:r>
              <a:rPr lang="en-US" dirty="0" smtClean="0"/>
              <a:t>Nonlinearity – resultant output cannot be attributed back to the individual agents and can be attributed to simple internal agent models.</a:t>
            </a:r>
            <a:endParaRPr lang="en-US" dirty="0"/>
          </a:p>
        </p:txBody>
      </p:sp>
    </p:spTree>
    <p:extLst>
      <p:ext uri="{BB962C8B-B14F-4D97-AF65-F5344CB8AC3E}">
        <p14:creationId xmlns:p14="http://schemas.microsoft.com/office/powerpoint/2010/main" val="684163203"/>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Adaptive System Concepts</a:t>
            </a:r>
          </a:p>
        </p:txBody>
      </p:sp>
      <p:sp>
        <p:nvSpPr>
          <p:cNvPr id="3" name="Content Placeholder 2"/>
          <p:cNvSpPr>
            <a:spLocks noGrp="1"/>
          </p:cNvSpPr>
          <p:nvPr>
            <p:ph idx="1"/>
          </p:nvPr>
        </p:nvSpPr>
        <p:spPr/>
        <p:txBody>
          <a:bodyPr/>
          <a:lstStyle/>
          <a:p>
            <a:r>
              <a:rPr lang="en-US" dirty="0" smtClean="0"/>
              <a:t>Diversity – agents react differently for a given set of conditions.</a:t>
            </a:r>
          </a:p>
          <a:p>
            <a:r>
              <a:rPr lang="en-US" dirty="0" smtClean="0"/>
              <a:t>Homogeneous vs. heterogeneous agents – adaptiveness unlikely when all agents are the same.</a:t>
            </a:r>
          </a:p>
          <a:p>
            <a:r>
              <a:rPr lang="en-US" dirty="0" smtClean="0"/>
              <a:t>Learning – the ability of agents in the system to change their behavior based on what they have observed in the system.</a:t>
            </a:r>
            <a:endParaRPr lang="en-US" dirty="0"/>
          </a:p>
        </p:txBody>
      </p:sp>
    </p:spTree>
    <p:extLst>
      <p:ext uri="{BB962C8B-B14F-4D97-AF65-F5344CB8AC3E}">
        <p14:creationId xmlns:p14="http://schemas.microsoft.com/office/powerpoint/2010/main" val="2334298571"/>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Adaptive System Concepts</a:t>
            </a:r>
          </a:p>
        </p:txBody>
      </p:sp>
      <p:sp>
        <p:nvSpPr>
          <p:cNvPr id="3" name="Content Placeholder 2"/>
          <p:cNvSpPr>
            <a:spLocks noGrp="1"/>
          </p:cNvSpPr>
          <p:nvPr>
            <p:ph idx="1"/>
          </p:nvPr>
        </p:nvSpPr>
        <p:spPr/>
        <p:txBody>
          <a:bodyPr/>
          <a:lstStyle/>
          <a:p>
            <a:r>
              <a:rPr lang="en-US" dirty="0" smtClean="0"/>
              <a:t>Evolution – an agent’s ability to morph into a new or updated entity based on the selection of new or different traits or behaviors. Evolution is based on a </a:t>
            </a:r>
            <a:r>
              <a:rPr lang="en-US" dirty="0" smtClean="0">
                <a:solidFill>
                  <a:srgbClr val="FF0000"/>
                </a:solidFill>
              </a:rPr>
              <a:t>fitness function </a:t>
            </a:r>
            <a:r>
              <a:rPr lang="en-US" dirty="0" smtClean="0"/>
              <a:t>that governs overall behavioral improvements in the agent.</a:t>
            </a:r>
            <a:endParaRPr lang="en-US" dirty="0"/>
          </a:p>
        </p:txBody>
      </p:sp>
    </p:spTree>
    <p:extLst>
      <p:ext uri="{BB962C8B-B14F-4D97-AF65-F5344CB8AC3E}">
        <p14:creationId xmlns:p14="http://schemas.microsoft.com/office/powerpoint/2010/main" val="2691485579"/>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Adaptive System Concepts</a:t>
            </a:r>
          </a:p>
        </p:txBody>
      </p:sp>
      <p:sp>
        <p:nvSpPr>
          <p:cNvPr id="3" name="Content Placeholder 2"/>
          <p:cNvSpPr>
            <a:spLocks noGrp="1"/>
          </p:cNvSpPr>
          <p:nvPr>
            <p:ph idx="1"/>
          </p:nvPr>
        </p:nvSpPr>
        <p:spPr>
          <a:xfrm>
            <a:off x="457200" y="1143000"/>
            <a:ext cx="8229600" cy="4953000"/>
          </a:xfrm>
        </p:spPr>
        <p:txBody>
          <a:bodyPr/>
          <a:lstStyle/>
          <a:p>
            <a:r>
              <a:rPr lang="en-US" dirty="0" smtClean="0"/>
              <a:t>Gödel's Incompleteness Theorem – Gödel showed what was provable and not provable and what could be modeled by something less than the actual system. Essentially, truly random systems cannot be modeled by a subset of themselves. Therefore we can’t produce a model of most social systems that is something less than the actual system. That doesn’t mean our efforts are futile.</a:t>
            </a:r>
            <a:endParaRPr lang="en-US" dirty="0"/>
          </a:p>
        </p:txBody>
      </p:sp>
    </p:spTree>
    <p:extLst>
      <p:ext uri="{BB962C8B-B14F-4D97-AF65-F5344CB8AC3E}">
        <p14:creationId xmlns:p14="http://schemas.microsoft.com/office/powerpoint/2010/main" val="1047078486"/>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Adaptive System Concepts</a:t>
            </a:r>
          </a:p>
        </p:txBody>
      </p:sp>
      <p:sp>
        <p:nvSpPr>
          <p:cNvPr id="3" name="Content Placeholder 2"/>
          <p:cNvSpPr>
            <a:spLocks noGrp="1"/>
          </p:cNvSpPr>
          <p:nvPr>
            <p:ph idx="1"/>
          </p:nvPr>
        </p:nvSpPr>
        <p:spPr/>
        <p:txBody>
          <a:bodyPr/>
          <a:lstStyle/>
          <a:p>
            <a:r>
              <a:rPr lang="en-US" dirty="0" smtClean="0"/>
              <a:t>Average behavior – average behavior in complex adaptive systems is not a good measure of the behavior of the system as a whole. These systems can produce outputs that are far from the norm but just as important as the central tendency. However, as the system grows larger the behavior may tend towards the average, i.e. </a:t>
            </a:r>
            <a:r>
              <a:rPr lang="en-US" dirty="0" smtClean="0">
                <a:solidFill>
                  <a:srgbClr val="FF0000"/>
                </a:solidFill>
              </a:rPr>
              <a:t>law of large numbers</a:t>
            </a:r>
            <a:r>
              <a:rPr lang="en-US" dirty="0" smtClean="0"/>
              <a:t>, but not always.</a:t>
            </a:r>
            <a:endParaRPr lang="en-US" dirty="0"/>
          </a:p>
        </p:txBody>
      </p:sp>
    </p:spTree>
    <p:extLst>
      <p:ext uri="{BB962C8B-B14F-4D97-AF65-F5344CB8AC3E}">
        <p14:creationId xmlns:p14="http://schemas.microsoft.com/office/powerpoint/2010/main" val="77109697"/>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Computational Models</a:t>
            </a:r>
            <a:endParaRPr lang="en-US" dirty="0"/>
          </a:p>
        </p:txBody>
      </p:sp>
      <p:sp>
        <p:nvSpPr>
          <p:cNvPr id="3" name="Content Placeholder 2"/>
          <p:cNvSpPr>
            <a:spLocks noGrp="1"/>
          </p:cNvSpPr>
          <p:nvPr>
            <p:ph idx="1"/>
          </p:nvPr>
        </p:nvSpPr>
        <p:spPr/>
        <p:txBody>
          <a:bodyPr/>
          <a:lstStyle/>
          <a:p>
            <a:r>
              <a:rPr lang="en-US" dirty="0" smtClean="0"/>
              <a:t>Some argue that computational models in the form of agent-based complex adaptive systems don’t provide rigorous explanations of the systems they represent. They are argue that rigorous explanations are only obtained through precise mathematical models.</a:t>
            </a:r>
            <a:endParaRPr lang="en-US" dirty="0"/>
          </a:p>
        </p:txBody>
      </p:sp>
    </p:spTree>
    <p:extLst>
      <p:ext uri="{BB962C8B-B14F-4D97-AF65-F5344CB8AC3E}">
        <p14:creationId xmlns:p14="http://schemas.microsoft.com/office/powerpoint/2010/main" val="2214064555"/>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07720"/>
          </a:xfrm>
        </p:spPr>
        <p:txBody>
          <a:bodyPr/>
          <a:lstStyle/>
          <a:p>
            <a:r>
              <a:rPr lang="en-US" dirty="0"/>
              <a:t>Computational Models</a:t>
            </a:r>
          </a:p>
        </p:txBody>
      </p:sp>
      <p:sp>
        <p:nvSpPr>
          <p:cNvPr id="3" name="Content Placeholder 2"/>
          <p:cNvSpPr>
            <a:spLocks noGrp="1"/>
          </p:cNvSpPr>
          <p:nvPr>
            <p:ph idx="1"/>
          </p:nvPr>
        </p:nvSpPr>
        <p:spPr>
          <a:xfrm>
            <a:off x="457200" y="1143000"/>
            <a:ext cx="8229600" cy="5486400"/>
          </a:xfrm>
        </p:spPr>
        <p:txBody>
          <a:bodyPr/>
          <a:lstStyle/>
          <a:p>
            <a:r>
              <a:rPr lang="en-US" dirty="0" smtClean="0"/>
              <a:t>Objections to computational models</a:t>
            </a:r>
          </a:p>
          <a:p>
            <a:pPr lvl="1"/>
            <a:r>
              <a:rPr lang="en-US" dirty="0" smtClean="0">
                <a:solidFill>
                  <a:srgbClr val="FF0000"/>
                </a:solidFill>
              </a:rPr>
              <a:t>Computational models build in their results</a:t>
            </a:r>
            <a:r>
              <a:rPr lang="en-US" dirty="0" smtClean="0"/>
              <a:t>. While on the face of it this statement is true it does not mean that the model can’t go beyond the initial understanding of its components. Often new insights are obtained that one didn’t realize existed even knowing all the components.</a:t>
            </a:r>
          </a:p>
          <a:p>
            <a:pPr lvl="1"/>
            <a:r>
              <a:rPr lang="en-US" dirty="0" smtClean="0">
                <a:solidFill>
                  <a:srgbClr val="FF0000"/>
                </a:solidFill>
              </a:rPr>
              <a:t>Computational models lack discipline</a:t>
            </a:r>
            <a:r>
              <a:rPr lang="en-US" dirty="0" smtClean="0"/>
              <a:t>. One can follow the same rules as those governing experimentation and achieve the same level of discipline.</a:t>
            </a:r>
            <a:endParaRPr lang="en-US" dirty="0"/>
          </a:p>
        </p:txBody>
      </p:sp>
    </p:spTree>
    <p:extLst>
      <p:ext uri="{BB962C8B-B14F-4D97-AF65-F5344CB8AC3E}">
        <p14:creationId xmlns:p14="http://schemas.microsoft.com/office/powerpoint/2010/main" val="4213731392"/>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Computational Models</a:t>
            </a:r>
          </a:p>
        </p:txBody>
      </p:sp>
      <p:sp>
        <p:nvSpPr>
          <p:cNvPr id="3" name="Content Placeholder 2"/>
          <p:cNvSpPr>
            <a:spLocks noGrp="1"/>
          </p:cNvSpPr>
          <p:nvPr>
            <p:ph idx="1"/>
          </p:nvPr>
        </p:nvSpPr>
        <p:spPr>
          <a:xfrm>
            <a:off x="457200" y="1143000"/>
            <a:ext cx="8229600" cy="4953000"/>
          </a:xfrm>
        </p:spPr>
        <p:txBody>
          <a:bodyPr/>
          <a:lstStyle/>
          <a:p>
            <a:pPr lvl="1"/>
            <a:r>
              <a:rPr lang="en-US" dirty="0" smtClean="0">
                <a:solidFill>
                  <a:srgbClr val="FF0000"/>
                </a:solidFill>
              </a:rPr>
              <a:t>Computational models are only approximations to specific circumstances</a:t>
            </a:r>
            <a:r>
              <a:rPr lang="en-US" dirty="0" smtClean="0"/>
              <a:t>. All models are approximations at some level. While computational models may not provide exact answers like mathematical models the cost may be too high to achieve this especially when dealing with social systems. Refer to Gödel's theorem. Computational models are also more generalizable so as to provide a broader understanding of the system being modeled.</a:t>
            </a:r>
            <a:endParaRPr lang="en-US" dirty="0"/>
          </a:p>
        </p:txBody>
      </p:sp>
    </p:spTree>
    <p:extLst>
      <p:ext uri="{BB962C8B-B14F-4D97-AF65-F5344CB8AC3E}">
        <p14:creationId xmlns:p14="http://schemas.microsoft.com/office/powerpoint/2010/main" val="306136649"/>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Computational Models</a:t>
            </a:r>
          </a:p>
        </p:txBody>
      </p:sp>
      <p:sp>
        <p:nvSpPr>
          <p:cNvPr id="3" name="Content Placeholder 2"/>
          <p:cNvSpPr>
            <a:spLocks noGrp="1"/>
          </p:cNvSpPr>
          <p:nvPr>
            <p:ph idx="1"/>
          </p:nvPr>
        </p:nvSpPr>
        <p:spPr>
          <a:xfrm>
            <a:off x="457200" y="1219200"/>
            <a:ext cx="8229600" cy="4953000"/>
          </a:xfrm>
        </p:spPr>
        <p:txBody>
          <a:bodyPr/>
          <a:lstStyle/>
          <a:p>
            <a:pPr lvl="1"/>
            <a:r>
              <a:rPr lang="en-US" dirty="0" smtClean="0">
                <a:solidFill>
                  <a:srgbClr val="FF0000"/>
                </a:solidFill>
              </a:rPr>
              <a:t>Computational models are brittle</a:t>
            </a:r>
            <a:r>
              <a:rPr lang="en-US" dirty="0" smtClean="0"/>
              <a:t>. These are thought to be brittle in that slight changes in one area can dramatically alter the results. While this may be the case if the model is too closely tied to a specific assumption it is also true for mathematical models. This is more of a design issue than it is a computational model issue. Models that show emergence are actually much less brittle because of the relationships that exist among their components.</a:t>
            </a:r>
            <a:endParaRPr lang="en-US" dirty="0"/>
          </a:p>
        </p:txBody>
      </p:sp>
    </p:spTree>
    <p:extLst>
      <p:ext uri="{BB962C8B-B14F-4D97-AF65-F5344CB8AC3E}">
        <p14:creationId xmlns:p14="http://schemas.microsoft.com/office/powerpoint/2010/main" val="3347224321"/>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Computational Models</a:t>
            </a:r>
          </a:p>
        </p:txBody>
      </p:sp>
      <p:sp>
        <p:nvSpPr>
          <p:cNvPr id="3" name="Content Placeholder 2"/>
          <p:cNvSpPr>
            <a:spLocks noGrp="1"/>
          </p:cNvSpPr>
          <p:nvPr>
            <p:ph idx="1"/>
          </p:nvPr>
        </p:nvSpPr>
        <p:spPr/>
        <p:txBody>
          <a:bodyPr/>
          <a:lstStyle/>
          <a:p>
            <a:pPr lvl="1"/>
            <a:r>
              <a:rPr lang="en-US" dirty="0" smtClean="0">
                <a:solidFill>
                  <a:srgbClr val="FF0000"/>
                </a:solidFill>
              </a:rPr>
              <a:t>Computational models are hard to validate</a:t>
            </a:r>
            <a:r>
              <a:rPr lang="en-US" dirty="0" smtClean="0"/>
              <a:t>. People have a tendency to want exact predictions from models and they want to be sure the models will produce them accurately. This is a tall order even for mathematical models since it implies we precisely understand everything about the real world system. That is most likely not the case. They should be judged on how useful they are in helping to solve a problem.</a:t>
            </a:r>
            <a:endParaRPr lang="en-US" dirty="0"/>
          </a:p>
        </p:txBody>
      </p:sp>
    </p:spTree>
    <p:extLst>
      <p:ext uri="{BB962C8B-B14F-4D97-AF65-F5344CB8AC3E}">
        <p14:creationId xmlns:p14="http://schemas.microsoft.com/office/powerpoint/2010/main" val="156120078"/>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Computational Models</a:t>
            </a:r>
          </a:p>
        </p:txBody>
      </p:sp>
      <p:sp>
        <p:nvSpPr>
          <p:cNvPr id="3" name="Content Placeholder 2"/>
          <p:cNvSpPr>
            <a:spLocks noGrp="1"/>
          </p:cNvSpPr>
          <p:nvPr>
            <p:ph idx="1"/>
          </p:nvPr>
        </p:nvSpPr>
        <p:spPr/>
        <p:txBody>
          <a:bodyPr/>
          <a:lstStyle/>
          <a:p>
            <a:pPr lvl="1"/>
            <a:r>
              <a:rPr lang="en-US" dirty="0" smtClean="0">
                <a:solidFill>
                  <a:srgbClr val="FF0000"/>
                </a:solidFill>
              </a:rPr>
              <a:t>Computational models are hard to understand</a:t>
            </a:r>
            <a:r>
              <a:rPr lang="en-US" dirty="0" smtClean="0"/>
              <a:t>. This is an issue related to how we describe computational models. Conceptual modeling and tools like unified modeling language (UML) will help achieve the understanding of how these models are built. </a:t>
            </a:r>
            <a:endParaRPr lang="en-US" dirty="0"/>
          </a:p>
        </p:txBody>
      </p:sp>
    </p:spTree>
    <p:extLst>
      <p:ext uri="{BB962C8B-B14F-4D97-AF65-F5344CB8AC3E}">
        <p14:creationId xmlns:p14="http://schemas.microsoft.com/office/powerpoint/2010/main" val="1745256039"/>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Agent-Based Objects</a:t>
            </a:r>
            <a:endParaRPr lang="en-US" dirty="0"/>
          </a:p>
        </p:txBody>
      </p:sp>
      <p:sp>
        <p:nvSpPr>
          <p:cNvPr id="3" name="Content Placeholder 2"/>
          <p:cNvSpPr>
            <a:spLocks noGrp="1"/>
          </p:cNvSpPr>
          <p:nvPr>
            <p:ph idx="1"/>
          </p:nvPr>
        </p:nvSpPr>
        <p:spPr>
          <a:xfrm>
            <a:off x="457200" y="1143000"/>
            <a:ext cx="8229600" cy="5181600"/>
          </a:xfrm>
        </p:spPr>
        <p:txBody>
          <a:bodyPr/>
          <a:lstStyle/>
          <a:p>
            <a:r>
              <a:rPr lang="en-US" dirty="0" smtClean="0"/>
              <a:t>Agent-based object models offer advantages for modeling complex adaptive systems. The following points out some of these advantages.</a:t>
            </a:r>
          </a:p>
          <a:p>
            <a:pPr lvl="1"/>
            <a:r>
              <a:rPr lang="en-US" dirty="0" smtClean="0"/>
              <a:t>Flexible – agent-based models can capture a wide variety of behaviors.</a:t>
            </a:r>
          </a:p>
          <a:p>
            <a:pPr lvl="1"/>
            <a:r>
              <a:rPr lang="en-US" dirty="0" smtClean="0"/>
              <a:t>Process oriented – when one builds an agent model the architect of the model is forced to understand the processes governing the agent’s behavior. This is often absent in other forms of modeling.</a:t>
            </a:r>
            <a:endParaRPr lang="en-US" dirty="0"/>
          </a:p>
        </p:txBody>
      </p:sp>
    </p:spTree>
    <p:extLst>
      <p:ext uri="{BB962C8B-B14F-4D97-AF65-F5344CB8AC3E}">
        <p14:creationId xmlns:p14="http://schemas.microsoft.com/office/powerpoint/2010/main" val="251395246"/>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Agent-Based Objects</a:t>
            </a:r>
          </a:p>
        </p:txBody>
      </p:sp>
      <p:sp>
        <p:nvSpPr>
          <p:cNvPr id="3" name="Content Placeholder 2"/>
          <p:cNvSpPr>
            <a:spLocks noGrp="1"/>
          </p:cNvSpPr>
          <p:nvPr>
            <p:ph idx="1"/>
          </p:nvPr>
        </p:nvSpPr>
        <p:spPr/>
        <p:txBody>
          <a:bodyPr/>
          <a:lstStyle/>
          <a:p>
            <a:pPr lvl="1"/>
            <a:r>
              <a:rPr lang="en-US" dirty="0" smtClean="0"/>
              <a:t>Adaptive – agents are able to learn and adapt themselves to their environment.</a:t>
            </a:r>
          </a:p>
          <a:p>
            <a:pPr lvl="1"/>
            <a:r>
              <a:rPr lang="en-US" dirty="0" smtClean="0"/>
              <a:t>Inherently dynamic – watching how the system evolves over time often provides significant insight into the underlying behavior and concepts of the system under study.</a:t>
            </a:r>
          </a:p>
          <a:p>
            <a:pPr lvl="1"/>
            <a:r>
              <a:rPr lang="en-US" dirty="0" smtClean="0"/>
              <a:t>Scalable – given today’s computational capability it is easy for agent systems to scale to large problems with little effort on the part of the modeler.</a:t>
            </a:r>
            <a:endParaRPr lang="en-US" dirty="0"/>
          </a:p>
        </p:txBody>
      </p:sp>
    </p:spTree>
    <p:extLst>
      <p:ext uri="{BB962C8B-B14F-4D97-AF65-F5344CB8AC3E}">
        <p14:creationId xmlns:p14="http://schemas.microsoft.com/office/powerpoint/2010/main" val="3238837547"/>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Agent-Based Objects</a:t>
            </a:r>
          </a:p>
        </p:txBody>
      </p:sp>
      <p:sp>
        <p:nvSpPr>
          <p:cNvPr id="3" name="Content Placeholder 2"/>
          <p:cNvSpPr>
            <a:spLocks noGrp="1"/>
          </p:cNvSpPr>
          <p:nvPr>
            <p:ph idx="1"/>
          </p:nvPr>
        </p:nvSpPr>
        <p:spPr/>
        <p:txBody>
          <a:bodyPr/>
          <a:lstStyle/>
          <a:p>
            <a:pPr lvl="1"/>
            <a:r>
              <a:rPr lang="en-US" dirty="0" smtClean="0"/>
              <a:t>Repeatable and recoverable. These models can be rerun with a given set of conditions to repeat observations, which can’t be done in the real world.</a:t>
            </a:r>
          </a:p>
          <a:p>
            <a:pPr lvl="1"/>
            <a:r>
              <a:rPr lang="en-US" dirty="0" smtClean="0"/>
              <a:t>Constructive. Once the model finds a specific result one has a specific micro conditions that results in the macro outcome.</a:t>
            </a:r>
          </a:p>
          <a:p>
            <a:pPr lvl="1"/>
            <a:r>
              <a:rPr lang="en-US" dirty="0" smtClean="0"/>
              <a:t>Low cost. The marginal cost to running an agent-based model is very low once it is developed.</a:t>
            </a:r>
            <a:endParaRPr lang="en-US" dirty="0"/>
          </a:p>
        </p:txBody>
      </p:sp>
    </p:spTree>
    <p:extLst>
      <p:ext uri="{BB962C8B-B14F-4D97-AF65-F5344CB8AC3E}">
        <p14:creationId xmlns:p14="http://schemas.microsoft.com/office/powerpoint/2010/main" val="880102369"/>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762000" y="281940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US" sz="2800" smtClean="0">
                <a:solidFill>
                  <a:schemeClr val="hlink"/>
                </a:solidFill>
                <a:latin typeface="Arial" charset="0"/>
                <a:cs typeface="Arial" charset="0"/>
              </a:rPr>
              <a:t>End Presentation</a:t>
            </a: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efault">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0033CC"/>
      </a:hlink>
      <a:folHlink>
        <a:srgbClr val="CECECE"/>
      </a:folHlink>
    </a:clrScheme>
    <a:fontScheme name="defaul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stealth" w="med" len="med"/>
          <a:tailEnd type="stealth"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stealth" w="med" len="med"/>
          <a:tailEnd type="stealth"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1" u="none" strike="noStrike" cap="none" normalizeH="0" baseline="0" smtClean="0">
            <a:ln>
              <a:noFill/>
            </a:ln>
            <a:solidFill>
              <a:schemeClr val="tx1"/>
            </a:solidFill>
            <a:effectLst/>
            <a:latin typeface="Arial"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c:\winapps\msoffice\powerpnt\default.ppt</Template>
  <TotalTime>12082</TotalTime>
  <Pages>27</Pages>
  <Words>1128</Words>
  <Application>Microsoft Office PowerPoint</Application>
  <PresentationFormat>Letter Paper (8.5x11 in)</PresentationFormat>
  <Paragraphs>60</Paragraphs>
  <Slides>20</Slides>
  <Notes>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default</vt:lpstr>
      <vt:lpstr>PowerPoint Presentation</vt:lpstr>
      <vt:lpstr>Outline</vt:lpstr>
      <vt:lpstr>Introduction</vt:lpstr>
      <vt:lpstr>Introduction</vt:lpstr>
      <vt:lpstr>Introduction</vt:lpstr>
      <vt:lpstr>Complex Adaptive System Concepts</vt:lpstr>
      <vt:lpstr>Complex Adaptive System Concepts</vt:lpstr>
      <vt:lpstr>Complex Adaptive System Concepts</vt:lpstr>
      <vt:lpstr>Complex Adaptive System Concepts</vt:lpstr>
      <vt:lpstr>Complex Adaptive System Concepts</vt:lpstr>
      <vt:lpstr>Computational Models</vt:lpstr>
      <vt:lpstr>Computational Models</vt:lpstr>
      <vt:lpstr>Computational Models</vt:lpstr>
      <vt:lpstr>Computational Models</vt:lpstr>
      <vt:lpstr>Computational Models</vt:lpstr>
      <vt:lpstr>Computational Models</vt:lpstr>
      <vt:lpstr>Agent-Based Objects</vt:lpstr>
      <vt:lpstr>Agent-Based Objects</vt:lpstr>
      <vt:lpstr>Agent-Based Objects</vt:lpstr>
      <vt:lpstr>End Presentation</vt:lpstr>
    </vt:vector>
  </TitlesOfParts>
  <Manager>R. Bowen Loftin, Ph.D.</Manager>
  <Company>Old Dominion University, VMASC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VMASC Presentation</dc:title>
  <dc:subject>VMASC Overview &amp; VMASC Battle Lab</dc:subject>
  <dc:creator>Roland R. Mielke, Ph.D.</dc:creator>
  <dc:description>rmielke@odu.edu_x000d_
757-686-6211</dc:description>
  <cp:lastModifiedBy>John</cp:lastModifiedBy>
  <cp:revision>961</cp:revision>
  <cp:lastPrinted>2001-01-11T18:30:50Z</cp:lastPrinted>
  <dcterms:created xsi:type="dcterms:W3CDTF">1997-04-26T13:28:52Z</dcterms:created>
  <dcterms:modified xsi:type="dcterms:W3CDTF">2013-07-15T14:00:44Z</dcterms:modified>
</cp:coreProperties>
</file>