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523" r:id="rId2"/>
    <p:sldId id="714" r:id="rId3"/>
    <p:sldId id="722" r:id="rId4"/>
    <p:sldId id="723" r:id="rId5"/>
    <p:sldId id="724" r:id="rId6"/>
    <p:sldId id="715" r:id="rId7"/>
    <p:sldId id="716" r:id="rId8"/>
    <p:sldId id="717" r:id="rId9"/>
    <p:sldId id="725" r:id="rId10"/>
    <p:sldId id="718" r:id="rId11"/>
    <p:sldId id="726" r:id="rId12"/>
    <p:sldId id="719" r:id="rId13"/>
    <p:sldId id="720" r:id="rId14"/>
    <p:sldId id="727" r:id="rId15"/>
    <p:sldId id="728" r:id="rId16"/>
    <p:sldId id="729" r:id="rId17"/>
    <p:sldId id="733" r:id="rId18"/>
    <p:sldId id="721" r:id="rId19"/>
    <p:sldId id="730" r:id="rId20"/>
    <p:sldId id="731" r:id="rId21"/>
    <p:sldId id="732" r:id="rId22"/>
    <p:sldId id="712" r:id="rId23"/>
  </p:sldIdLst>
  <p:sldSz cx="9144000" cy="6858000" type="letter"/>
  <p:notesSz cx="7010400" cy="92964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b="1" i="1" kern="1200">
        <a:solidFill>
          <a:schemeClr val="tx1"/>
        </a:solidFill>
        <a:latin typeface="Arial" charset="0"/>
        <a:ea typeface="+mn-ea"/>
        <a:cs typeface="Arial" charset="0"/>
      </a:defRPr>
    </a:lvl1pPr>
    <a:lvl2pPr marL="457200" algn="l" rtl="0" fontAlgn="base">
      <a:spcBef>
        <a:spcPct val="0"/>
      </a:spcBef>
      <a:spcAft>
        <a:spcPct val="0"/>
      </a:spcAft>
      <a:defRPr sz="2400" b="1" i="1" kern="1200">
        <a:solidFill>
          <a:schemeClr val="tx1"/>
        </a:solidFill>
        <a:latin typeface="Arial" charset="0"/>
        <a:ea typeface="+mn-ea"/>
        <a:cs typeface="Arial" charset="0"/>
      </a:defRPr>
    </a:lvl2pPr>
    <a:lvl3pPr marL="914400" algn="l" rtl="0" fontAlgn="base">
      <a:spcBef>
        <a:spcPct val="0"/>
      </a:spcBef>
      <a:spcAft>
        <a:spcPct val="0"/>
      </a:spcAft>
      <a:defRPr sz="2400" b="1" i="1" kern="1200">
        <a:solidFill>
          <a:schemeClr val="tx1"/>
        </a:solidFill>
        <a:latin typeface="Arial" charset="0"/>
        <a:ea typeface="+mn-ea"/>
        <a:cs typeface="Arial" charset="0"/>
      </a:defRPr>
    </a:lvl3pPr>
    <a:lvl4pPr marL="1371600" algn="l" rtl="0" fontAlgn="base">
      <a:spcBef>
        <a:spcPct val="0"/>
      </a:spcBef>
      <a:spcAft>
        <a:spcPct val="0"/>
      </a:spcAft>
      <a:defRPr sz="2400" b="1" i="1" kern="1200">
        <a:solidFill>
          <a:schemeClr val="tx1"/>
        </a:solidFill>
        <a:latin typeface="Arial" charset="0"/>
        <a:ea typeface="+mn-ea"/>
        <a:cs typeface="Arial" charset="0"/>
      </a:defRPr>
    </a:lvl4pPr>
    <a:lvl5pPr marL="1828800" algn="l" rtl="0" fontAlgn="base">
      <a:spcBef>
        <a:spcPct val="0"/>
      </a:spcBef>
      <a:spcAft>
        <a:spcPct val="0"/>
      </a:spcAft>
      <a:defRPr sz="2400" b="1" i="1" kern="1200">
        <a:solidFill>
          <a:schemeClr val="tx1"/>
        </a:solidFill>
        <a:latin typeface="Arial" charset="0"/>
        <a:ea typeface="+mn-ea"/>
        <a:cs typeface="Arial" charset="0"/>
      </a:defRPr>
    </a:lvl5pPr>
    <a:lvl6pPr marL="2286000" algn="l" defTabSz="914400" rtl="0" eaLnBrk="1" latinLnBrk="0" hangingPunct="1">
      <a:defRPr sz="2400" b="1" i="1" kern="1200">
        <a:solidFill>
          <a:schemeClr val="tx1"/>
        </a:solidFill>
        <a:latin typeface="Arial" charset="0"/>
        <a:ea typeface="+mn-ea"/>
        <a:cs typeface="Arial" charset="0"/>
      </a:defRPr>
    </a:lvl6pPr>
    <a:lvl7pPr marL="2743200" algn="l" defTabSz="914400" rtl="0" eaLnBrk="1" latinLnBrk="0" hangingPunct="1">
      <a:defRPr sz="2400" b="1" i="1" kern="1200">
        <a:solidFill>
          <a:schemeClr val="tx1"/>
        </a:solidFill>
        <a:latin typeface="Arial" charset="0"/>
        <a:ea typeface="+mn-ea"/>
        <a:cs typeface="Arial" charset="0"/>
      </a:defRPr>
    </a:lvl7pPr>
    <a:lvl8pPr marL="3200400" algn="l" defTabSz="914400" rtl="0" eaLnBrk="1" latinLnBrk="0" hangingPunct="1">
      <a:defRPr sz="2400" b="1" i="1" kern="1200">
        <a:solidFill>
          <a:schemeClr val="tx1"/>
        </a:solidFill>
        <a:latin typeface="Arial" charset="0"/>
        <a:ea typeface="+mn-ea"/>
        <a:cs typeface="Arial" charset="0"/>
      </a:defRPr>
    </a:lvl8pPr>
    <a:lvl9pPr marL="3657600" algn="l" defTabSz="914400" rtl="0" eaLnBrk="1" latinLnBrk="0" hangingPunct="1">
      <a:defRPr sz="2400" b="1" i="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CC"/>
    <a:srgbClr val="CC6600"/>
    <a:srgbClr val="FFFF99"/>
    <a:srgbClr val="CCCCFF"/>
    <a:srgbClr val="66FFFF"/>
    <a:srgbClr val="CCFF66"/>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9" autoAdjust="0"/>
    <p:restoredTop sz="79957" autoAdjust="0"/>
  </p:normalViewPr>
  <p:slideViewPr>
    <p:cSldViewPr>
      <p:cViewPr varScale="1">
        <p:scale>
          <a:sx n="106" d="100"/>
          <a:sy n="106" d="100"/>
        </p:scale>
        <p:origin x="-1968" y="-96"/>
      </p:cViewPr>
      <p:guideLst>
        <p:guide orient="horz" pos="4032"/>
        <p:guide orient="horz" pos="864"/>
        <p:guide pos="288"/>
        <p:guide pos="547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3492" y="324"/>
      </p:cViewPr>
      <p:guideLst>
        <p:guide orient="horz" pos="2932"/>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5" Type="http://schemas.openxmlformats.org/officeDocument/2006/relationships/image" Target="../media/image14.wmf"/><Relationship Id="rId4"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9146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1863" y="4414838"/>
            <a:ext cx="5146675" cy="4183062"/>
          </a:xfrm>
          <a:prstGeom prst="rect">
            <a:avLst/>
          </a:prstGeom>
          <a:noFill/>
          <a:ln w="12700">
            <a:noFill/>
            <a:miter lim="800000"/>
            <a:headEnd/>
            <a:tailEnd/>
          </a:ln>
          <a:effectLst/>
        </p:spPr>
        <p:txBody>
          <a:bodyPr vert="horz" wrap="square" lIns="93896" tIns="46125" rIns="93896" bIns="46125"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6387" name="Rectangle 3"/>
          <p:cNvSpPr>
            <a:spLocks noGrp="1" noRot="1" noChangeAspect="1" noChangeArrowheads="1" noTextEdit="1"/>
          </p:cNvSpPr>
          <p:nvPr>
            <p:ph type="sldImg" idx="2"/>
          </p:nvPr>
        </p:nvSpPr>
        <p:spPr bwMode="auto">
          <a:xfrm>
            <a:off x="1192213" y="704850"/>
            <a:ext cx="4630737" cy="3475038"/>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2600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solidFill>
            <a:srgbClr val="FFFFFF"/>
          </a:solidFill>
          <a:ln/>
        </p:spPr>
      </p:sp>
      <p:sp>
        <p:nvSpPr>
          <p:cNvPr id="17411" name="Rectangle 1027"/>
          <p:cNvSpPr>
            <a:spLocks noGrp="1" noChangeArrowheads="1"/>
          </p:cNvSpPr>
          <p:nvPr>
            <p:ph type="body" idx="1"/>
          </p:nvPr>
        </p:nvSpPr>
        <p:spPr>
          <a:solidFill>
            <a:srgbClr val="FFFFFF"/>
          </a:solidFill>
          <a:ln>
            <a:solidFill>
              <a:srgbClr val="000000"/>
            </a:solidFill>
          </a:ln>
        </p:spPr>
        <p:txBody>
          <a:bodyPr lIns="92301" tIns="46150" rIns="92301" bIns="46150"/>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w="9525"/>
        </p:spPr>
        <p:txBody>
          <a:bodyPr/>
          <a:lstStyle/>
          <a:p>
            <a:r>
              <a:rPr lang="en-US" smtClean="0"/>
              <a:t>Check go add-ins now for later.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Arial" pitchFamily="34" charset="0"/>
                <a:cs typeface="Arial" pitchFamily="34" charset="0"/>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atin typeface="Arial" pitchFamily="34" charset="0"/>
                <a:cs typeface="Arial"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mailto:jsokolowski@odu.edu"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mailto:ajcollin@odu.ed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Line 5"/>
          <p:cNvSpPr>
            <a:spLocks noChangeShapeType="1"/>
          </p:cNvSpPr>
          <p:nvPr/>
        </p:nvSpPr>
        <p:spPr bwMode="auto">
          <a:xfrm>
            <a:off x="457200" y="914400"/>
            <a:ext cx="8229600" cy="0"/>
          </a:xfrm>
          <a:prstGeom prst="line">
            <a:avLst/>
          </a:prstGeom>
          <a:noFill/>
          <a:ln w="12700">
            <a:solidFill>
              <a:srgbClr val="0033CC"/>
            </a:solidFill>
            <a:round/>
            <a:headEnd/>
            <a:tailEnd/>
          </a:ln>
          <a:effectLst/>
        </p:spPr>
        <p:txBody>
          <a:bodyPr wrap="none" anchor="ctr"/>
          <a:lstStyle/>
          <a:p>
            <a:pPr eaLnBrk="0" hangingPunct="0">
              <a:defRPr/>
            </a:pPr>
            <a:endParaRPr lang="en-US">
              <a:cs typeface="+mn-cs"/>
            </a:endParaRPr>
          </a:p>
        </p:txBody>
      </p:sp>
      <p:sp>
        <p:nvSpPr>
          <p:cNvPr id="1033" name="Text Box 9"/>
          <p:cNvSpPr txBox="1">
            <a:spLocks noChangeArrowheads="1"/>
          </p:cNvSpPr>
          <p:nvPr/>
        </p:nvSpPr>
        <p:spPr bwMode="auto">
          <a:xfrm>
            <a:off x="457200" y="6400800"/>
            <a:ext cx="8229600" cy="461963"/>
          </a:xfrm>
          <a:prstGeom prst="rect">
            <a:avLst/>
          </a:prstGeom>
          <a:noFill/>
          <a:ln w="12700">
            <a:noFill/>
            <a:miter lim="800000"/>
            <a:headEnd/>
            <a:tailEnd/>
          </a:ln>
          <a:effectLst/>
        </p:spPr>
        <p:txBody>
          <a:bodyPr>
            <a:spAutoFit/>
          </a:bodyPr>
          <a:lstStyle/>
          <a:p>
            <a:pPr eaLnBrk="0" hangingPunct="0">
              <a:tabLst>
                <a:tab pos="8001000" algn="r"/>
              </a:tabLst>
              <a:defRPr/>
            </a:pPr>
            <a:r>
              <a:rPr lang="en-US" altLang="en-US" sz="1200" b="0" i="0" dirty="0">
                <a:solidFill>
                  <a:srgbClr val="0033CC"/>
                </a:solidFill>
                <a:cs typeface="+mn-cs"/>
              </a:rPr>
              <a:t>MSIM </a:t>
            </a:r>
            <a:r>
              <a:rPr lang="en-US" altLang="en-US" sz="1200" b="0" i="0" dirty="0" smtClean="0">
                <a:solidFill>
                  <a:srgbClr val="0033CC"/>
                </a:solidFill>
                <a:cs typeface="+mn-cs"/>
              </a:rPr>
              <a:t>695: ABMS	</a:t>
            </a:r>
            <a:r>
              <a:rPr lang="en-US" altLang="en-US" sz="1200" b="0" i="0" dirty="0" smtClean="0">
                <a:solidFill>
                  <a:srgbClr val="0033CC"/>
                </a:solidFill>
                <a:cs typeface="+mn-cs"/>
                <a:hlinkClick r:id="rId13"/>
              </a:rPr>
              <a:t>jsokolowski@odu.edu</a:t>
            </a:r>
            <a:r>
              <a:rPr lang="en-US" altLang="en-US" sz="1200" b="0" i="0" baseline="0" dirty="0" smtClean="0">
                <a:solidFill>
                  <a:srgbClr val="0033CC"/>
                </a:solidFill>
                <a:cs typeface="+mn-cs"/>
              </a:rPr>
              <a:t> &amp; </a:t>
            </a:r>
            <a:r>
              <a:rPr lang="en-US" altLang="en-US" sz="1200" b="0" i="0" dirty="0" smtClean="0">
                <a:solidFill>
                  <a:srgbClr val="0033CC"/>
                </a:solidFill>
                <a:cs typeface="+mn-cs"/>
                <a:hlinkClick r:id="rId14"/>
              </a:rPr>
              <a:t>ajcollin@odu.edu</a:t>
            </a:r>
            <a:endParaRPr lang="en-US" altLang="en-US" sz="1200" b="0" i="0" dirty="0">
              <a:solidFill>
                <a:srgbClr val="0033CC"/>
              </a:solidFill>
              <a:cs typeface="+mn-cs"/>
            </a:endParaRPr>
          </a:p>
          <a:p>
            <a:pPr eaLnBrk="0" hangingPunct="0">
              <a:tabLst>
                <a:tab pos="8001000" algn="r"/>
              </a:tabLst>
              <a:defRPr/>
            </a:pPr>
            <a:r>
              <a:rPr lang="en-US" altLang="en-US" sz="1200" b="0" i="0" dirty="0">
                <a:solidFill>
                  <a:srgbClr val="0033CC"/>
                </a:solidFill>
                <a:cs typeface="+mn-cs"/>
              </a:rPr>
              <a:t>	</a:t>
            </a:r>
          </a:p>
        </p:txBody>
      </p:sp>
      <p:pic>
        <p:nvPicPr>
          <p:cNvPr id="2" name="Picture 11" descr="H:\Pictures\Logos\Logo, BCET B&amp;W.tif"/>
          <p:cNvPicPr>
            <a:picLocks noChangeAspect="1" noChangeArrowheads="1"/>
          </p:cNvPicPr>
          <p:nvPr/>
        </p:nvPicPr>
        <p:blipFill>
          <a:blip r:embed="rId15" cstate="print"/>
          <a:srcRect/>
          <a:stretch>
            <a:fillRect/>
          </a:stretch>
        </p:blipFill>
        <p:spPr bwMode="auto">
          <a:xfrm>
            <a:off x="457200" y="381000"/>
            <a:ext cx="1295400" cy="414338"/>
          </a:xfrm>
          <a:prstGeom prst="rect">
            <a:avLst/>
          </a:prstGeom>
          <a:noFill/>
          <a:ln w="9525">
            <a:noFill/>
            <a:miter lim="800000"/>
            <a:headEnd/>
            <a:tailEnd/>
          </a:ln>
        </p:spPr>
      </p:pic>
      <p:pic>
        <p:nvPicPr>
          <p:cNvPr id="6" name="Picture 2" descr="V:\MARKETING &amp; COMMUNICATIONS\Logos\NEW VMASC logos\VMASC_ODU.jpg"/>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0400" y="325243"/>
            <a:ext cx="1905000" cy="4572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16.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13.wmf"/><Relationship Id="rId4" Type="http://schemas.openxmlformats.org/officeDocument/2006/relationships/image" Target="../media/image10.wmf"/><Relationship Id="rId9"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2" descr="H:\Bacteria ABM\Presentations and minuate\chain pic MAY10.jpg"/>
          <p:cNvPicPr>
            <a:picLocks noChangeAspect="1" noChangeArrowheads="1"/>
          </p:cNvPicPr>
          <p:nvPr/>
        </p:nvPicPr>
        <p:blipFill>
          <a:blip r:embed="rId3" cstate="print"/>
          <a:srcRect/>
          <a:stretch>
            <a:fillRect/>
          </a:stretch>
        </p:blipFill>
        <p:spPr bwMode="auto">
          <a:xfrm>
            <a:off x="1837765" y="304800"/>
            <a:ext cx="4949304" cy="3124200"/>
          </a:xfrm>
          <a:prstGeom prst="rect">
            <a:avLst/>
          </a:prstGeom>
          <a:noFill/>
          <a:ln w="38100">
            <a:solidFill>
              <a:schemeClr val="tx1"/>
            </a:solidFill>
            <a:miter lim="800000"/>
            <a:headEnd/>
            <a:tailEnd/>
          </a:ln>
        </p:spPr>
      </p:pic>
      <p:sp>
        <p:nvSpPr>
          <p:cNvPr id="2050" name="Rectangle 2"/>
          <p:cNvSpPr>
            <a:spLocks noChangeArrowheads="1"/>
          </p:cNvSpPr>
          <p:nvPr/>
        </p:nvSpPr>
        <p:spPr bwMode="auto">
          <a:xfrm>
            <a:off x="381000" y="3775834"/>
            <a:ext cx="8229600" cy="1197764"/>
          </a:xfrm>
          <a:prstGeom prst="rect">
            <a:avLst/>
          </a:prstGeom>
          <a:noFill/>
          <a:ln w="12700">
            <a:noFill/>
            <a:miter lim="800000"/>
            <a:headEnd/>
            <a:tailEnd/>
          </a:ln>
        </p:spPr>
        <p:txBody>
          <a:bodyPr lIns="90488" tIns="44450" rIns="90488" bIns="44450">
            <a:spAutoFit/>
          </a:bodyPr>
          <a:lstStyle/>
          <a:p>
            <a:pPr algn="ctr" eaLnBrk="0" hangingPunct="0"/>
            <a:r>
              <a:rPr lang="en-US" sz="3600" dirty="0" smtClean="0">
                <a:solidFill>
                  <a:srgbClr val="0033CC"/>
                </a:solidFill>
              </a:rPr>
              <a:t>Artificial Intelligence in Agent-Based Models</a:t>
            </a:r>
          </a:p>
        </p:txBody>
      </p:sp>
      <p:pic>
        <p:nvPicPr>
          <p:cNvPr id="2052" name="Picture 4" descr="H:\Pictures\Logos\Logo, BCET B&amp;W.tif"/>
          <p:cNvPicPr>
            <a:picLocks noChangeAspect="1" noChangeArrowheads="1"/>
          </p:cNvPicPr>
          <p:nvPr/>
        </p:nvPicPr>
        <p:blipFill>
          <a:blip r:embed="rId4" cstate="print"/>
          <a:srcRect/>
          <a:stretch>
            <a:fillRect/>
          </a:stretch>
        </p:blipFill>
        <p:spPr bwMode="auto">
          <a:xfrm>
            <a:off x="914400" y="4953000"/>
            <a:ext cx="3429000" cy="1096963"/>
          </a:xfrm>
          <a:prstGeom prst="rect">
            <a:avLst/>
          </a:prstGeom>
          <a:noFill/>
          <a:ln w="9525">
            <a:noFill/>
            <a:miter lim="800000"/>
            <a:headEnd/>
            <a:tailEnd/>
          </a:ln>
        </p:spPr>
      </p:pic>
      <p:sp>
        <p:nvSpPr>
          <p:cNvPr id="7" name="TextBox 6"/>
          <p:cNvSpPr txBox="1"/>
          <p:nvPr/>
        </p:nvSpPr>
        <p:spPr bwMode="auto">
          <a:xfrm>
            <a:off x="1958975" y="485775"/>
            <a:ext cx="3832225" cy="10156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6000" dirty="0" smtClean="0">
                <a:latin typeface="Arial" pitchFamily="34" charset="0"/>
                <a:cs typeface="Arial" pitchFamily="34" charset="0"/>
              </a:rPr>
              <a:t>MSIM695</a:t>
            </a:r>
            <a:endParaRPr lang="en-US" sz="6000" dirty="0">
              <a:latin typeface="Arial" pitchFamily="34" charset="0"/>
              <a:cs typeface="Arial" pitchFamily="34" charset="0"/>
            </a:endParaRPr>
          </a:p>
        </p:txBody>
      </p:sp>
      <p:sp>
        <p:nvSpPr>
          <p:cNvPr id="8" name="TextBox 7"/>
          <p:cNvSpPr txBox="1"/>
          <p:nvPr/>
        </p:nvSpPr>
        <p:spPr bwMode="auto">
          <a:xfrm>
            <a:off x="1958975" y="1727200"/>
            <a:ext cx="2460625" cy="10160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6000" dirty="0" smtClean="0">
                <a:latin typeface="Arial" pitchFamily="34" charset="0"/>
                <a:cs typeface="Arial" pitchFamily="34" charset="0"/>
              </a:rPr>
              <a:t>ABMS</a:t>
            </a:r>
            <a:endParaRPr lang="en-US" sz="6000" dirty="0">
              <a:latin typeface="Arial" pitchFamily="34" charset="0"/>
              <a:cs typeface="Arial" pitchFamily="34" charset="0"/>
            </a:endParaRPr>
          </a:p>
        </p:txBody>
      </p:sp>
      <p:pic>
        <p:nvPicPr>
          <p:cNvPr id="9" name="Picture 2" descr="V:\MARKETING &amp; COMMUNICATIONS\Logos\NEW VMASC logos\VMASC_logo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4438" y="5103813"/>
            <a:ext cx="3362325" cy="800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lstStyle/>
          <a:p>
            <a:pPr>
              <a:defRPr/>
            </a:pPr>
            <a:r>
              <a:rPr lang="en-US" dirty="0" smtClean="0">
                <a:solidFill>
                  <a:schemeClr val="accent1">
                    <a:lumMod val="75000"/>
                  </a:schemeClr>
                </a:solidFill>
              </a:rPr>
              <a:t>Outline</a:t>
            </a:r>
            <a:endParaRPr lang="en-US" dirty="0">
              <a:solidFill>
                <a:schemeClr val="accent1">
                  <a:lumMod val="75000"/>
                </a:schemeClr>
              </a:solidFill>
            </a:endParaRPr>
          </a:p>
        </p:txBody>
      </p:sp>
      <p:sp>
        <p:nvSpPr>
          <p:cNvPr id="3" name="Content Placeholder 2"/>
          <p:cNvSpPr>
            <a:spLocks noGrp="1"/>
          </p:cNvSpPr>
          <p:nvPr>
            <p:ph idx="1"/>
          </p:nvPr>
        </p:nvSpPr>
        <p:spPr>
          <a:xfrm>
            <a:off x="1981200" y="1143000"/>
            <a:ext cx="5867400" cy="4953000"/>
          </a:xfrm>
        </p:spPr>
        <p:txBody>
          <a:bodyPr/>
          <a:lstStyle/>
          <a:p>
            <a:pPr>
              <a:buFontTx/>
              <a:buNone/>
              <a:defRPr/>
            </a:pPr>
            <a:r>
              <a:rPr lang="en-US" b="1" dirty="0" smtClean="0">
                <a:solidFill>
                  <a:schemeClr val="accent1">
                    <a:lumMod val="50000"/>
                  </a:schemeClr>
                </a:solidFill>
              </a:rPr>
              <a:t>Artificial Intelligence</a:t>
            </a:r>
            <a:endParaRPr lang="en-US" b="1" dirty="0" smtClean="0">
              <a:solidFill>
                <a:schemeClr val="accent1">
                  <a:lumMod val="50000"/>
                </a:schemeClr>
              </a:solidFill>
              <a:latin typeface="Arial" pitchFamily="34" charset="0"/>
              <a:cs typeface="Arial" pitchFamily="34" charset="0"/>
            </a:endParaRPr>
          </a:p>
          <a:p>
            <a:pPr>
              <a:defRPr/>
            </a:pPr>
            <a:endParaRPr lang="en-US" sz="1200" dirty="0" smtClean="0">
              <a:latin typeface="Arial" pitchFamily="34" charset="0"/>
              <a:cs typeface="Arial" pitchFamily="34" charset="0"/>
            </a:endParaRPr>
          </a:p>
          <a:p>
            <a:pPr>
              <a:defRPr/>
            </a:pPr>
            <a:r>
              <a:rPr lang="en-US" sz="2800" dirty="0" smtClean="0">
                <a:latin typeface="Arial" pitchFamily="34" charset="0"/>
                <a:cs typeface="Arial" pitchFamily="34" charset="0"/>
              </a:rPr>
              <a:t>Introduction</a:t>
            </a:r>
          </a:p>
          <a:p>
            <a:pPr>
              <a:defRPr/>
            </a:pPr>
            <a:r>
              <a:rPr lang="en-US" sz="2800" dirty="0" smtClean="0">
                <a:latin typeface="Arial" pitchFamily="34" charset="0"/>
                <a:cs typeface="Arial" pitchFamily="34" charset="0"/>
              </a:rPr>
              <a:t>Agent </a:t>
            </a:r>
            <a:r>
              <a:rPr lang="en-US" sz="2800" dirty="0" smtClean="0">
                <a:latin typeface="Arial" pitchFamily="34" charset="0"/>
                <a:cs typeface="Arial" pitchFamily="34" charset="0"/>
              </a:rPr>
              <a:t>Reasoning</a:t>
            </a:r>
            <a:endParaRPr lang="en-US" sz="2800" dirty="0" smtClean="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What is Artificial Intelligence (AI)?</a:t>
            </a:r>
          </a:p>
          <a:p>
            <a:pPr lvl="1"/>
            <a:r>
              <a:rPr lang="en-US" dirty="0" smtClean="0"/>
              <a:t>For the purposes of our course AI is the study and design of intelligent agents.</a:t>
            </a:r>
          </a:p>
          <a:p>
            <a:r>
              <a:rPr lang="en-US" dirty="0" smtClean="0"/>
              <a:t>Why study AI for ABM?</a:t>
            </a:r>
          </a:p>
          <a:p>
            <a:pPr lvl="1"/>
            <a:r>
              <a:rPr lang="en-US" dirty="0" smtClean="0"/>
              <a:t>Agent-based modeling (ABM) includes endowing our agents with the ability to reason about their environment, learn from theirs and others behavior, and modify their behavior to better achieve their goals.</a:t>
            </a:r>
            <a:endParaRPr lang="en-US" dirty="0"/>
          </a:p>
        </p:txBody>
      </p:sp>
    </p:spTree>
    <p:extLst>
      <p:ext uri="{BB962C8B-B14F-4D97-AF65-F5344CB8AC3E}">
        <p14:creationId xmlns:p14="http://schemas.microsoft.com/office/powerpoint/2010/main" val="324178693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smtClean="0"/>
              <a:t>The main areas of study of AI are:</a:t>
            </a:r>
          </a:p>
          <a:p>
            <a:pPr lvl="1"/>
            <a:r>
              <a:rPr lang="en-US" dirty="0" smtClean="0"/>
              <a:t>Reasoning, knowledge representation, planning, learning, perception, and mobility.</a:t>
            </a:r>
          </a:p>
          <a:p>
            <a:pPr lvl="1"/>
            <a:r>
              <a:rPr lang="en-US" dirty="0" smtClean="0"/>
              <a:t>For our purposes we will be concerned with all the above except mobility.</a:t>
            </a:r>
          </a:p>
          <a:p>
            <a:pPr lvl="1"/>
            <a:r>
              <a:rPr lang="en-US" dirty="0" smtClean="0"/>
              <a:t>These areas support the learning and evolution aspects of complex adaptive systems previously discussed.</a:t>
            </a:r>
            <a:endParaRPr lang="en-US" dirty="0"/>
          </a:p>
        </p:txBody>
      </p:sp>
    </p:spTree>
    <p:extLst>
      <p:ext uri="{BB962C8B-B14F-4D97-AF65-F5344CB8AC3E}">
        <p14:creationId xmlns:p14="http://schemas.microsoft.com/office/powerpoint/2010/main" val="254046898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smtClean="0"/>
              <a:t>Approaches that address the main areas of study are statistical methods, computational intelligence, and traditional symbolic AI.</a:t>
            </a:r>
          </a:p>
          <a:p>
            <a:r>
              <a:rPr lang="en-US" dirty="0" smtClean="0"/>
              <a:t>We will concentrate on the computational intelligence area because they provide capabilities to imbue intelligence in our agents beyond the traditional approaches of statistics and symbolic AI.</a:t>
            </a:r>
            <a:endParaRPr lang="en-US" dirty="0"/>
          </a:p>
        </p:txBody>
      </p:sp>
    </p:spTree>
    <p:extLst>
      <p:ext uri="{BB962C8B-B14F-4D97-AF65-F5344CB8AC3E}">
        <p14:creationId xmlns:p14="http://schemas.microsoft.com/office/powerpoint/2010/main" val="49237379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latin typeface="Arial" charset="0"/>
                <a:cs typeface="Arial" charset="0"/>
              </a:rPr>
              <a:t>Agent Reasoning</a:t>
            </a:r>
          </a:p>
        </p:txBody>
      </p:sp>
      <p:sp>
        <p:nvSpPr>
          <p:cNvPr id="4099" name="Content Placeholder 2"/>
          <p:cNvSpPr>
            <a:spLocks noGrp="1"/>
          </p:cNvSpPr>
          <p:nvPr>
            <p:ph idx="1"/>
          </p:nvPr>
        </p:nvSpPr>
        <p:spPr bwMode="auto">
          <a:xfrm>
            <a:off x="474092" y="1143000"/>
            <a:ext cx="8229600" cy="3048000"/>
          </a:xfrm>
          <a:noFill/>
          <a:ln>
            <a:miter lim="800000"/>
            <a:headEnd/>
            <a:tailEnd/>
          </a:ln>
        </p:spPr>
        <p:txBody>
          <a:bodyPr vert="horz" wrap="square" lIns="91440" tIns="45720" rIns="91440" bIns="45720" numCol="1" anchor="t" anchorCtr="0" compatLnSpc="1">
            <a:prstTxWarp prst="textNoShape">
              <a:avLst/>
            </a:prstTxWarp>
          </a:bodyPr>
          <a:lstStyle/>
          <a:p>
            <a:r>
              <a:rPr lang="en-US" dirty="0"/>
              <a:t>Agents with state</a:t>
            </a:r>
          </a:p>
          <a:p>
            <a:pPr lvl="1"/>
            <a:r>
              <a:rPr lang="en-US" dirty="0"/>
              <a:t>Agents whose decision making is influenced by history.</a:t>
            </a:r>
          </a:p>
          <a:p>
            <a:pPr lvl="1"/>
            <a:r>
              <a:rPr lang="en-US" dirty="0"/>
              <a:t>They have some internal data structure that captures information about the environment and what has happened in the past.</a:t>
            </a:r>
            <a:endParaRPr lang="en-US" dirty="0" smtClean="0"/>
          </a:p>
        </p:txBody>
      </p:sp>
      <p:grpSp>
        <p:nvGrpSpPr>
          <p:cNvPr id="4" name="Group 3"/>
          <p:cNvGrpSpPr/>
          <p:nvPr/>
        </p:nvGrpSpPr>
        <p:grpSpPr>
          <a:xfrm>
            <a:off x="1524000" y="4148137"/>
            <a:ext cx="5943600" cy="1933575"/>
            <a:chOff x="1930400" y="4343400"/>
            <a:chExt cx="5270500" cy="1933575"/>
          </a:xfrm>
        </p:grpSpPr>
        <p:grpSp>
          <p:nvGrpSpPr>
            <p:cNvPr id="5" name="Group 14"/>
            <p:cNvGrpSpPr>
              <a:grpSpLocks/>
            </p:cNvGrpSpPr>
            <p:nvPr/>
          </p:nvGrpSpPr>
          <p:grpSpPr bwMode="auto">
            <a:xfrm>
              <a:off x="2971800" y="4343400"/>
              <a:ext cx="3352800" cy="1295400"/>
              <a:chOff x="1968" y="2928"/>
              <a:chExt cx="2112" cy="816"/>
            </a:xfrm>
          </p:grpSpPr>
          <p:sp>
            <p:nvSpPr>
              <p:cNvPr id="9" name="Rectangle 5"/>
              <p:cNvSpPr>
                <a:spLocks noChangeArrowheads="1"/>
              </p:cNvSpPr>
              <p:nvPr/>
            </p:nvSpPr>
            <p:spPr bwMode="auto">
              <a:xfrm>
                <a:off x="1968" y="2928"/>
                <a:ext cx="2112" cy="816"/>
              </a:xfrm>
              <a:prstGeom prst="rect">
                <a:avLst/>
              </a:prstGeom>
              <a:noFill/>
              <a:ln w="12700" algn="ctr">
                <a:solidFill>
                  <a:schemeClr val="tx1"/>
                </a:solidFill>
                <a:miter lim="800000"/>
                <a:headEnd/>
                <a:tailEnd/>
              </a:ln>
              <a:effectLst/>
            </p:spPr>
            <p:txBody>
              <a:bodyPr anchor="ctr">
                <a:spAutoFit/>
              </a:bodyPr>
              <a:lstStyle/>
              <a:p>
                <a:endParaRPr lang="en-US"/>
              </a:p>
            </p:txBody>
          </p:sp>
          <p:sp>
            <p:nvSpPr>
              <p:cNvPr id="10" name="Oval 6"/>
              <p:cNvSpPr>
                <a:spLocks noChangeArrowheads="1"/>
              </p:cNvSpPr>
              <p:nvPr/>
            </p:nvSpPr>
            <p:spPr bwMode="auto">
              <a:xfrm>
                <a:off x="1968" y="2976"/>
                <a:ext cx="527" cy="338"/>
              </a:xfrm>
              <a:prstGeom prst="ellipse">
                <a:avLst/>
              </a:prstGeom>
              <a:noFill/>
              <a:ln w="12700" algn="ctr">
                <a:solidFill>
                  <a:schemeClr val="tx1"/>
                </a:solidFill>
                <a:round/>
                <a:headEnd/>
                <a:tailEnd/>
              </a:ln>
              <a:effectLst/>
            </p:spPr>
            <p:txBody>
              <a:bodyPr wrap="none" anchor="ctr">
                <a:spAutoFit/>
              </a:bodyPr>
              <a:lstStyle/>
              <a:p>
                <a:r>
                  <a:rPr lang="en-US"/>
                  <a:t>See</a:t>
                </a:r>
              </a:p>
            </p:txBody>
          </p:sp>
          <p:sp>
            <p:nvSpPr>
              <p:cNvPr id="11" name="Oval 7"/>
              <p:cNvSpPr>
                <a:spLocks noChangeArrowheads="1"/>
              </p:cNvSpPr>
              <p:nvPr/>
            </p:nvSpPr>
            <p:spPr bwMode="auto">
              <a:xfrm>
                <a:off x="2352" y="3360"/>
                <a:ext cx="589" cy="338"/>
              </a:xfrm>
              <a:prstGeom prst="ellipse">
                <a:avLst/>
              </a:prstGeom>
              <a:noFill/>
              <a:ln w="12700" algn="ctr">
                <a:solidFill>
                  <a:schemeClr val="tx1"/>
                </a:solidFill>
                <a:round/>
                <a:headEnd/>
                <a:tailEnd/>
              </a:ln>
              <a:effectLst/>
            </p:spPr>
            <p:txBody>
              <a:bodyPr wrap="none" anchor="ctr">
                <a:spAutoFit/>
              </a:bodyPr>
              <a:lstStyle/>
              <a:p>
                <a:r>
                  <a:rPr lang="en-US" dirty="0"/>
                  <a:t>Next</a:t>
                </a:r>
              </a:p>
            </p:txBody>
          </p:sp>
          <p:sp>
            <p:nvSpPr>
              <p:cNvPr id="12" name="Oval 8"/>
              <p:cNvSpPr>
                <a:spLocks noChangeArrowheads="1"/>
              </p:cNvSpPr>
              <p:nvPr/>
            </p:nvSpPr>
            <p:spPr bwMode="auto">
              <a:xfrm>
                <a:off x="3108" y="3384"/>
                <a:ext cx="651" cy="338"/>
              </a:xfrm>
              <a:prstGeom prst="ellipse">
                <a:avLst/>
              </a:prstGeom>
              <a:noFill/>
              <a:ln w="12700" algn="ctr">
                <a:solidFill>
                  <a:schemeClr val="tx1"/>
                </a:solidFill>
                <a:round/>
                <a:headEnd/>
                <a:tailEnd/>
              </a:ln>
              <a:effectLst/>
            </p:spPr>
            <p:txBody>
              <a:bodyPr wrap="none" anchor="ctr">
                <a:spAutoFit/>
              </a:bodyPr>
              <a:lstStyle/>
              <a:p>
                <a:r>
                  <a:rPr lang="en-US"/>
                  <a:t>State</a:t>
                </a:r>
              </a:p>
            </p:txBody>
          </p:sp>
          <p:sp>
            <p:nvSpPr>
              <p:cNvPr id="13" name="Oval 9"/>
              <p:cNvSpPr>
                <a:spLocks noChangeArrowheads="1"/>
              </p:cNvSpPr>
              <p:nvPr/>
            </p:nvSpPr>
            <p:spPr bwMode="auto">
              <a:xfrm>
                <a:off x="3312" y="2928"/>
                <a:ext cx="753" cy="338"/>
              </a:xfrm>
              <a:prstGeom prst="ellipse">
                <a:avLst/>
              </a:prstGeom>
              <a:noFill/>
              <a:ln w="12700" algn="ctr">
                <a:solidFill>
                  <a:schemeClr val="tx1"/>
                </a:solidFill>
                <a:round/>
                <a:headEnd/>
                <a:tailEnd/>
              </a:ln>
              <a:effectLst/>
            </p:spPr>
            <p:txBody>
              <a:bodyPr wrap="none" anchor="ctr">
                <a:spAutoFit/>
              </a:bodyPr>
              <a:lstStyle/>
              <a:p>
                <a:r>
                  <a:rPr lang="en-US" dirty="0"/>
                  <a:t>Action</a:t>
                </a:r>
              </a:p>
            </p:txBody>
          </p:sp>
          <p:sp>
            <p:nvSpPr>
              <p:cNvPr id="14" name="Line 10"/>
              <p:cNvSpPr>
                <a:spLocks noChangeShapeType="1"/>
              </p:cNvSpPr>
              <p:nvPr/>
            </p:nvSpPr>
            <p:spPr bwMode="auto">
              <a:xfrm>
                <a:off x="2400" y="3264"/>
                <a:ext cx="48" cy="144"/>
              </a:xfrm>
              <a:prstGeom prst="line">
                <a:avLst/>
              </a:prstGeom>
              <a:noFill/>
              <a:ln w="12700">
                <a:solidFill>
                  <a:schemeClr val="tx1"/>
                </a:solidFill>
                <a:round/>
                <a:headEnd/>
                <a:tailEnd type="triangle" w="med" len="med"/>
              </a:ln>
              <a:effectLst/>
            </p:spPr>
            <p:txBody>
              <a:bodyPr wrap="none" anchor="ctr">
                <a:spAutoFit/>
              </a:bodyPr>
              <a:lstStyle/>
              <a:p>
                <a:endParaRPr lang="en-US"/>
              </a:p>
            </p:txBody>
          </p:sp>
          <p:sp>
            <p:nvSpPr>
              <p:cNvPr id="15" name="Line 11"/>
              <p:cNvSpPr>
                <a:spLocks noChangeShapeType="1"/>
              </p:cNvSpPr>
              <p:nvPr/>
            </p:nvSpPr>
            <p:spPr bwMode="auto">
              <a:xfrm>
                <a:off x="2928" y="3552"/>
                <a:ext cx="192" cy="0"/>
              </a:xfrm>
              <a:prstGeom prst="line">
                <a:avLst/>
              </a:prstGeom>
              <a:noFill/>
              <a:ln w="12700">
                <a:solidFill>
                  <a:schemeClr val="tx1"/>
                </a:solidFill>
                <a:round/>
                <a:headEnd/>
                <a:tailEnd type="triangle" w="med" len="med"/>
              </a:ln>
              <a:effectLst/>
            </p:spPr>
            <p:txBody>
              <a:bodyPr wrap="none" anchor="ctr">
                <a:spAutoFit/>
              </a:bodyPr>
              <a:lstStyle/>
              <a:p>
                <a:endParaRPr lang="en-US"/>
              </a:p>
            </p:txBody>
          </p:sp>
          <p:sp>
            <p:nvSpPr>
              <p:cNvPr id="16" name="Freeform 12"/>
              <p:cNvSpPr>
                <a:spLocks/>
              </p:cNvSpPr>
              <p:nvPr/>
            </p:nvSpPr>
            <p:spPr bwMode="auto">
              <a:xfrm>
                <a:off x="2784" y="3256"/>
                <a:ext cx="528" cy="152"/>
              </a:xfrm>
              <a:custGeom>
                <a:avLst/>
                <a:gdLst/>
                <a:ahLst/>
                <a:cxnLst>
                  <a:cxn ang="0">
                    <a:pos x="528" y="152"/>
                  </a:cxn>
                  <a:cxn ang="0">
                    <a:pos x="288" y="8"/>
                  </a:cxn>
                  <a:cxn ang="0">
                    <a:pos x="0" y="104"/>
                  </a:cxn>
                </a:cxnLst>
                <a:rect l="0" t="0" r="r" b="b"/>
                <a:pathLst>
                  <a:path w="528" h="152">
                    <a:moveTo>
                      <a:pt x="528" y="152"/>
                    </a:moveTo>
                    <a:cubicBezTo>
                      <a:pt x="452" y="84"/>
                      <a:pt x="376" y="16"/>
                      <a:pt x="288" y="8"/>
                    </a:cubicBezTo>
                    <a:cubicBezTo>
                      <a:pt x="200" y="0"/>
                      <a:pt x="100" y="52"/>
                      <a:pt x="0" y="104"/>
                    </a:cubicBezTo>
                  </a:path>
                </a:pathLst>
              </a:custGeom>
              <a:noFill/>
              <a:ln w="12700" cap="flat" cmpd="sng">
                <a:solidFill>
                  <a:schemeClr val="tx1"/>
                </a:solidFill>
                <a:prstDash val="solid"/>
                <a:round/>
                <a:headEnd/>
                <a:tailEnd type="triangle" w="med" len="med"/>
              </a:ln>
              <a:effectLst/>
            </p:spPr>
            <p:txBody>
              <a:bodyPr wrap="none" anchor="ctr">
                <a:spAutoFit/>
              </a:bodyPr>
              <a:lstStyle/>
              <a:p>
                <a:endParaRPr lang="en-US"/>
              </a:p>
            </p:txBody>
          </p:sp>
          <p:sp>
            <p:nvSpPr>
              <p:cNvPr id="17" name="Line 13"/>
              <p:cNvSpPr>
                <a:spLocks noChangeShapeType="1"/>
              </p:cNvSpPr>
              <p:nvPr/>
            </p:nvSpPr>
            <p:spPr bwMode="auto">
              <a:xfrm flipV="1">
                <a:off x="3600" y="3264"/>
                <a:ext cx="48" cy="144"/>
              </a:xfrm>
              <a:prstGeom prst="line">
                <a:avLst/>
              </a:prstGeom>
              <a:noFill/>
              <a:ln w="12700">
                <a:solidFill>
                  <a:schemeClr val="tx1"/>
                </a:solidFill>
                <a:round/>
                <a:headEnd/>
                <a:tailEnd type="triangle" w="med" len="med"/>
              </a:ln>
              <a:effectLst/>
            </p:spPr>
            <p:txBody>
              <a:bodyPr wrap="none" anchor="ctr">
                <a:spAutoFit/>
              </a:bodyPr>
              <a:lstStyle/>
              <a:p>
                <a:endParaRPr lang="en-US"/>
              </a:p>
            </p:txBody>
          </p:sp>
        </p:grpSp>
        <p:sp>
          <p:nvSpPr>
            <p:cNvPr id="6" name="Rectangle 15"/>
            <p:cNvSpPr>
              <a:spLocks noChangeArrowheads="1"/>
            </p:cNvSpPr>
            <p:nvPr/>
          </p:nvSpPr>
          <p:spPr bwMode="auto">
            <a:xfrm>
              <a:off x="3733800" y="5867400"/>
              <a:ext cx="1905000" cy="409575"/>
            </a:xfrm>
            <a:prstGeom prst="rect">
              <a:avLst/>
            </a:prstGeom>
            <a:noFill/>
            <a:ln w="12700" algn="ctr">
              <a:solidFill>
                <a:schemeClr val="tx1"/>
              </a:solidFill>
              <a:miter lim="800000"/>
              <a:headEnd/>
              <a:tailEnd/>
            </a:ln>
            <a:effectLst/>
          </p:spPr>
          <p:txBody>
            <a:bodyPr anchor="ctr">
              <a:spAutoFit/>
            </a:bodyPr>
            <a:lstStyle/>
            <a:p>
              <a:r>
                <a:rPr lang="en-US"/>
                <a:t>Environment</a:t>
              </a:r>
            </a:p>
          </p:txBody>
        </p:sp>
        <p:sp>
          <p:nvSpPr>
            <p:cNvPr id="7" name="Freeform 16"/>
            <p:cNvSpPr>
              <a:spLocks/>
            </p:cNvSpPr>
            <p:nvPr/>
          </p:nvSpPr>
          <p:spPr bwMode="auto">
            <a:xfrm>
              <a:off x="1930400" y="4953000"/>
              <a:ext cx="1803400" cy="1143000"/>
            </a:xfrm>
            <a:custGeom>
              <a:avLst/>
              <a:gdLst/>
              <a:ahLst/>
              <a:cxnLst>
                <a:cxn ang="0">
                  <a:pos x="1136" y="720"/>
                </a:cxn>
                <a:cxn ang="0">
                  <a:pos x="80" y="480"/>
                </a:cxn>
                <a:cxn ang="0">
                  <a:pos x="656" y="0"/>
                </a:cxn>
              </a:cxnLst>
              <a:rect l="0" t="0" r="r" b="b"/>
              <a:pathLst>
                <a:path w="1136" h="720">
                  <a:moveTo>
                    <a:pt x="1136" y="720"/>
                  </a:moveTo>
                  <a:cubicBezTo>
                    <a:pt x="648" y="660"/>
                    <a:pt x="160" y="600"/>
                    <a:pt x="80" y="480"/>
                  </a:cubicBezTo>
                  <a:cubicBezTo>
                    <a:pt x="0" y="360"/>
                    <a:pt x="328" y="180"/>
                    <a:pt x="656" y="0"/>
                  </a:cubicBezTo>
                </a:path>
              </a:pathLst>
            </a:custGeom>
            <a:noFill/>
            <a:ln w="12700" cap="flat" cmpd="sng">
              <a:solidFill>
                <a:schemeClr val="tx1"/>
              </a:solidFill>
              <a:prstDash val="solid"/>
              <a:round/>
              <a:headEnd/>
              <a:tailEnd type="triangle" w="med" len="med"/>
            </a:ln>
            <a:effectLst/>
          </p:spPr>
          <p:txBody>
            <a:bodyPr wrap="none" anchor="ctr">
              <a:spAutoFit/>
            </a:bodyPr>
            <a:lstStyle/>
            <a:p>
              <a:endParaRPr lang="en-US"/>
            </a:p>
          </p:txBody>
        </p:sp>
        <p:sp>
          <p:nvSpPr>
            <p:cNvPr id="8" name="Freeform 17"/>
            <p:cNvSpPr>
              <a:spLocks/>
            </p:cNvSpPr>
            <p:nvPr/>
          </p:nvSpPr>
          <p:spPr bwMode="auto">
            <a:xfrm>
              <a:off x="5638800" y="5029200"/>
              <a:ext cx="1562100" cy="1066800"/>
            </a:xfrm>
            <a:custGeom>
              <a:avLst/>
              <a:gdLst/>
              <a:ahLst/>
              <a:cxnLst>
                <a:cxn ang="0">
                  <a:pos x="432" y="0"/>
                </a:cxn>
                <a:cxn ang="0">
                  <a:pos x="912" y="240"/>
                </a:cxn>
                <a:cxn ang="0">
                  <a:pos x="0" y="672"/>
                </a:cxn>
              </a:cxnLst>
              <a:rect l="0" t="0" r="r" b="b"/>
              <a:pathLst>
                <a:path w="984" h="672">
                  <a:moveTo>
                    <a:pt x="432" y="0"/>
                  </a:moveTo>
                  <a:cubicBezTo>
                    <a:pt x="708" y="64"/>
                    <a:pt x="984" y="128"/>
                    <a:pt x="912" y="240"/>
                  </a:cubicBezTo>
                  <a:cubicBezTo>
                    <a:pt x="840" y="352"/>
                    <a:pt x="420" y="512"/>
                    <a:pt x="0" y="672"/>
                  </a:cubicBezTo>
                </a:path>
              </a:pathLst>
            </a:custGeom>
            <a:noFill/>
            <a:ln w="12700" cap="flat" cmpd="sng">
              <a:solidFill>
                <a:schemeClr val="tx1"/>
              </a:solidFill>
              <a:prstDash val="solid"/>
              <a:round/>
              <a:headEnd/>
              <a:tailEnd type="triangle" w="med" len="med"/>
            </a:ln>
            <a:effectLst/>
          </p:spPr>
          <p:txBody>
            <a:bodyPr wrap="none" anchor="ctr">
              <a:spAutoFit/>
            </a:bodyPr>
            <a:lstStyle/>
            <a:p>
              <a:endParaRPr lang="en-US"/>
            </a:p>
          </p:txBody>
        </p:sp>
      </p:gr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sp>
        <p:nvSpPr>
          <p:cNvPr id="3" name="Content Placeholder 2"/>
          <p:cNvSpPr>
            <a:spLocks noGrp="1"/>
          </p:cNvSpPr>
          <p:nvPr>
            <p:ph idx="1"/>
          </p:nvPr>
        </p:nvSpPr>
        <p:spPr/>
        <p:txBody>
          <a:bodyPr/>
          <a:lstStyle/>
          <a:p>
            <a:r>
              <a:rPr lang="en-US" dirty="0"/>
              <a:t>Because agents are autonomous they must have some mechanism to reason about their environment. This reasoning forms the heart of the agent as far as its behavior is concerned.</a:t>
            </a:r>
          </a:p>
          <a:p>
            <a:r>
              <a:rPr lang="en-US" dirty="0"/>
              <a:t>We will look at several computational methods to implement reasoning.</a:t>
            </a:r>
          </a:p>
          <a:p>
            <a:pPr marL="0" indent="0">
              <a:buNone/>
            </a:pPr>
            <a:endParaRPr lang="en-US" dirty="0"/>
          </a:p>
        </p:txBody>
      </p:sp>
    </p:spTree>
    <p:extLst>
      <p:ext uri="{BB962C8B-B14F-4D97-AF65-F5344CB8AC3E}">
        <p14:creationId xmlns:p14="http://schemas.microsoft.com/office/powerpoint/2010/main" val="118406876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charset="0"/>
                <a:cs typeface="Arial" charset="0"/>
              </a:rPr>
              <a:t>Agent Reasoning</a:t>
            </a:r>
            <a:endParaRPr lang="en-US" dirty="0"/>
          </a:p>
        </p:txBody>
      </p:sp>
      <p:sp>
        <p:nvSpPr>
          <p:cNvPr id="3" name="Content Placeholder 2"/>
          <p:cNvSpPr>
            <a:spLocks noGrp="1"/>
          </p:cNvSpPr>
          <p:nvPr>
            <p:ph idx="1"/>
          </p:nvPr>
        </p:nvSpPr>
        <p:spPr>
          <a:xfrm>
            <a:off x="457200" y="1219200"/>
            <a:ext cx="8229600" cy="4525963"/>
          </a:xfrm>
        </p:spPr>
        <p:txBody>
          <a:bodyPr/>
          <a:lstStyle/>
          <a:p>
            <a:pPr>
              <a:lnSpc>
                <a:spcPct val="90000"/>
              </a:lnSpc>
            </a:pPr>
            <a:r>
              <a:rPr lang="en-US" dirty="0">
                <a:solidFill>
                  <a:schemeClr val="accent1"/>
                </a:solidFill>
              </a:rPr>
              <a:t>Finite state machines and Markov Chains</a:t>
            </a:r>
          </a:p>
          <a:p>
            <a:pPr lvl="1">
              <a:lnSpc>
                <a:spcPct val="90000"/>
              </a:lnSpc>
            </a:pPr>
            <a:r>
              <a:rPr lang="en-US" dirty="0"/>
              <a:t>FSMs consist of a set of states linked together by transition functions.</a:t>
            </a:r>
          </a:p>
          <a:p>
            <a:pPr lvl="1">
              <a:lnSpc>
                <a:spcPct val="90000"/>
              </a:lnSpc>
            </a:pPr>
            <a:r>
              <a:rPr lang="en-US" dirty="0"/>
              <a:t>States can have one or more actions to accomplish once that state is reached.</a:t>
            </a:r>
          </a:p>
          <a:p>
            <a:pPr lvl="1">
              <a:lnSpc>
                <a:spcPct val="90000"/>
              </a:lnSpc>
            </a:pPr>
            <a:r>
              <a:rPr lang="en-US" dirty="0"/>
              <a:t>The transition functions govern what state is visited next based on the occurrence of a particular event within the previous state.</a:t>
            </a:r>
          </a:p>
          <a:p>
            <a:pPr lvl="1">
              <a:lnSpc>
                <a:spcPct val="90000"/>
              </a:lnSpc>
            </a:pPr>
            <a:r>
              <a:rPr lang="en-US" dirty="0"/>
              <a:t>A Markov Chain is an adaption of a FSM where transitions among states are probabilistic in nature.</a:t>
            </a:r>
          </a:p>
          <a:p>
            <a:endParaRPr lang="en-US" dirty="0"/>
          </a:p>
        </p:txBody>
      </p:sp>
    </p:spTree>
    <p:extLst>
      <p:ext uri="{BB962C8B-B14F-4D97-AF65-F5344CB8AC3E}">
        <p14:creationId xmlns:p14="http://schemas.microsoft.com/office/powerpoint/2010/main" val="178424134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1943100"/>
            <a:ext cx="6411913" cy="297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95718" y="5558118"/>
            <a:ext cx="1109599" cy="461665"/>
          </a:xfrm>
          <a:prstGeom prst="rect">
            <a:avLst/>
          </a:prstGeom>
          <a:noFill/>
        </p:spPr>
        <p:txBody>
          <a:bodyPr wrap="none" rtlCol="0">
            <a:spAutoFit/>
          </a:bodyPr>
          <a:lstStyle/>
          <a:p>
            <a:r>
              <a:rPr lang="en-US" dirty="0" smtClean="0">
                <a:solidFill>
                  <a:srgbClr val="FF0000"/>
                </a:solidFill>
              </a:rPr>
              <a:t>States</a:t>
            </a:r>
            <a:endParaRPr lang="en-US" dirty="0">
              <a:solidFill>
                <a:srgbClr val="FF0000"/>
              </a:solidFill>
            </a:endParaRPr>
          </a:p>
        </p:txBody>
      </p:sp>
      <p:cxnSp>
        <p:nvCxnSpPr>
          <p:cNvPr id="5" name="Straight Arrow Connector 4"/>
          <p:cNvCxnSpPr>
            <a:stCxn id="3" idx="0"/>
          </p:cNvCxnSpPr>
          <p:nvPr/>
        </p:nvCxnSpPr>
        <p:spPr bwMode="auto">
          <a:xfrm flipH="1" flipV="1">
            <a:off x="1900518" y="4908831"/>
            <a:ext cx="250000" cy="649287"/>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flipV="1">
            <a:off x="2514600" y="4876800"/>
            <a:ext cx="1905000" cy="6096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8" name="TextBox 7"/>
          <p:cNvSpPr txBox="1"/>
          <p:nvPr/>
        </p:nvSpPr>
        <p:spPr>
          <a:xfrm>
            <a:off x="3124200" y="1447800"/>
            <a:ext cx="1836593" cy="461665"/>
          </a:xfrm>
          <a:prstGeom prst="rect">
            <a:avLst/>
          </a:prstGeom>
          <a:noFill/>
        </p:spPr>
        <p:txBody>
          <a:bodyPr wrap="none" rtlCol="0">
            <a:spAutoFit/>
          </a:bodyPr>
          <a:lstStyle/>
          <a:p>
            <a:r>
              <a:rPr lang="en-US" dirty="0" smtClean="0">
                <a:solidFill>
                  <a:srgbClr val="FF0000"/>
                </a:solidFill>
              </a:rPr>
              <a:t>Transitions</a:t>
            </a:r>
            <a:endParaRPr lang="en-US" dirty="0">
              <a:solidFill>
                <a:srgbClr val="FF0000"/>
              </a:solidFill>
            </a:endParaRPr>
          </a:p>
        </p:txBody>
      </p:sp>
      <p:cxnSp>
        <p:nvCxnSpPr>
          <p:cNvPr id="10" name="Straight Arrow Connector 9"/>
          <p:cNvCxnSpPr/>
          <p:nvPr/>
        </p:nvCxnSpPr>
        <p:spPr bwMode="auto">
          <a:xfrm flipH="1">
            <a:off x="3276600" y="2057400"/>
            <a:ext cx="685800" cy="838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a:off x="4419600" y="2209800"/>
            <a:ext cx="762000" cy="1218406"/>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68839469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a:solidFill>
                  <a:schemeClr val="accent1"/>
                </a:solidFill>
              </a:rPr>
              <a:t>Rule-based Models (Expert Systems)</a:t>
            </a:r>
          </a:p>
          <a:p>
            <a:pPr lvl="1"/>
            <a:r>
              <a:rPr lang="en-US" dirty="0"/>
              <a:t>This method replicates reasoning by executing a base of knowledge containing </a:t>
            </a:r>
            <a:r>
              <a:rPr lang="en-US" i="1" dirty="0"/>
              <a:t>If-Then</a:t>
            </a:r>
            <a:r>
              <a:rPr lang="en-US" dirty="0"/>
              <a:t> logical constructs.</a:t>
            </a:r>
          </a:p>
          <a:p>
            <a:pPr lvl="1"/>
            <a:r>
              <a:rPr lang="en-US" dirty="0"/>
              <a:t>These rules form the knowledge base of the agent. Developing a comprehensive knowledge base to allow the agent to respond to many different situations is a difficult task. This is the main thrust of </a:t>
            </a:r>
            <a:r>
              <a:rPr lang="en-US" dirty="0">
                <a:solidFill>
                  <a:schemeClr val="accent1"/>
                </a:solidFill>
              </a:rPr>
              <a:t>knowledge engineering</a:t>
            </a:r>
            <a:r>
              <a:rPr lang="en-US" dirty="0"/>
              <a:t>.</a:t>
            </a:r>
          </a:p>
          <a:p>
            <a:endParaRPr lang="en-US" dirty="0"/>
          </a:p>
        </p:txBody>
      </p:sp>
    </p:spTree>
    <p:extLst>
      <p:ext uri="{BB962C8B-B14F-4D97-AF65-F5344CB8AC3E}">
        <p14:creationId xmlns:p14="http://schemas.microsoft.com/office/powerpoint/2010/main" val="103400923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 System Structure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1808163"/>
            <a:ext cx="4894263"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963790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sp>
        <p:nvSpPr>
          <p:cNvPr id="3" name="Content Placeholder 2"/>
          <p:cNvSpPr>
            <a:spLocks noGrp="1"/>
          </p:cNvSpPr>
          <p:nvPr>
            <p:ph idx="1"/>
          </p:nvPr>
        </p:nvSpPr>
        <p:spPr>
          <a:xfrm>
            <a:off x="457200" y="1143000"/>
            <a:ext cx="8229600" cy="4525963"/>
          </a:xfrm>
        </p:spPr>
        <p:txBody>
          <a:bodyPr/>
          <a:lstStyle/>
          <a:p>
            <a:r>
              <a:rPr lang="en-US" dirty="0">
                <a:solidFill>
                  <a:schemeClr val="accent1"/>
                </a:solidFill>
              </a:rPr>
              <a:t>Case Based Reasoning</a:t>
            </a:r>
          </a:p>
          <a:p>
            <a:pPr lvl="1"/>
            <a:r>
              <a:rPr lang="en-US" dirty="0"/>
              <a:t>Here knowledge is represented as a compilation of individual cases. It is a store house of solutions to previous problems that can be used as a starting point to reason about new problems.</a:t>
            </a:r>
          </a:p>
          <a:p>
            <a:pPr lvl="1"/>
            <a:r>
              <a:rPr lang="en-US" dirty="0"/>
              <a:t>A </a:t>
            </a:r>
            <a:r>
              <a:rPr lang="en-US" dirty="0">
                <a:solidFill>
                  <a:schemeClr val="accent1"/>
                </a:solidFill>
              </a:rPr>
              <a:t>case</a:t>
            </a:r>
            <a:r>
              <a:rPr lang="en-US" dirty="0"/>
              <a:t> contains three parts, </a:t>
            </a:r>
            <a:r>
              <a:rPr lang="en-US" dirty="0">
                <a:solidFill>
                  <a:schemeClr val="accent1"/>
                </a:solidFill>
              </a:rPr>
              <a:t>problem-situation description</a:t>
            </a:r>
            <a:r>
              <a:rPr lang="en-US" dirty="0"/>
              <a:t>, the </a:t>
            </a:r>
            <a:r>
              <a:rPr lang="en-US" dirty="0">
                <a:solidFill>
                  <a:schemeClr val="accent1"/>
                </a:solidFill>
              </a:rPr>
              <a:t>solution</a:t>
            </a:r>
            <a:r>
              <a:rPr lang="en-US" dirty="0"/>
              <a:t>, and the </a:t>
            </a:r>
            <a:r>
              <a:rPr lang="en-US" dirty="0">
                <a:solidFill>
                  <a:schemeClr val="accent1"/>
                </a:solidFill>
              </a:rPr>
              <a:t>outcome</a:t>
            </a:r>
            <a:r>
              <a:rPr lang="en-US" dirty="0"/>
              <a:t>.</a:t>
            </a:r>
          </a:p>
          <a:p>
            <a:pPr lvl="1"/>
            <a:r>
              <a:rPr lang="en-US" dirty="0"/>
              <a:t>Specifying cases and developing a case index is the challenge for this type of model.</a:t>
            </a:r>
          </a:p>
          <a:p>
            <a:endParaRPr lang="en-US" dirty="0"/>
          </a:p>
        </p:txBody>
      </p:sp>
    </p:spTree>
    <p:extLst>
      <p:ext uri="{BB962C8B-B14F-4D97-AF65-F5344CB8AC3E}">
        <p14:creationId xmlns:p14="http://schemas.microsoft.com/office/powerpoint/2010/main" val="3096648114"/>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sp>
        <p:nvSpPr>
          <p:cNvPr id="3" name="Content Placeholder 2"/>
          <p:cNvSpPr>
            <a:spLocks noGrp="1"/>
          </p:cNvSpPr>
          <p:nvPr>
            <p:ph idx="1"/>
          </p:nvPr>
        </p:nvSpPr>
        <p:spPr>
          <a:xfrm>
            <a:off x="457200" y="1143000"/>
            <a:ext cx="8229600" cy="4525963"/>
          </a:xfrm>
        </p:spPr>
        <p:txBody>
          <a:bodyPr/>
          <a:lstStyle/>
          <a:p>
            <a:r>
              <a:rPr lang="en-US" dirty="0">
                <a:solidFill>
                  <a:schemeClr val="accent1"/>
                </a:solidFill>
              </a:rPr>
              <a:t>Neural Networks</a:t>
            </a:r>
          </a:p>
          <a:p>
            <a:pPr lvl="1"/>
            <a:r>
              <a:rPr lang="en-US" dirty="0"/>
              <a:t>NNs mimic the function of the human brain. They are composed of neurons arranged in layers. They take an input and compute an output based on how they have been trained to recognize that input.</a:t>
            </a:r>
          </a:p>
          <a:p>
            <a:pPr lvl="1"/>
            <a:r>
              <a:rPr lang="en-US" dirty="0"/>
              <a:t>NNs are very good for pattern recognition tasks and reasoning about incomplete or noisy data.</a:t>
            </a:r>
          </a:p>
        </p:txBody>
      </p:sp>
    </p:spTree>
    <p:extLst>
      <p:ext uri="{BB962C8B-B14F-4D97-AF65-F5344CB8AC3E}">
        <p14:creationId xmlns:p14="http://schemas.microsoft.com/office/powerpoint/2010/main" val="373299631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00"/>
            <a:ext cx="4413250" cy="350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794250" y="1169894"/>
            <a:ext cx="3968750" cy="4154984"/>
          </a:xfrm>
          <a:prstGeom prst="rect">
            <a:avLst/>
          </a:prstGeom>
          <a:noFill/>
        </p:spPr>
        <p:txBody>
          <a:bodyPr wrap="square" rtlCol="0">
            <a:spAutoFit/>
          </a:bodyPr>
          <a:lstStyle/>
          <a:p>
            <a:r>
              <a:rPr lang="en-US" b="0" i="0" dirty="0" smtClean="0"/>
              <a:t>Each neuron receives input values that are either continuous, falling in the interval  [0,1] or [-1,1], or discrete values {0,1} or      {-1,0,1}. An activation function associated with each neuron acts on these inputs to produce a single output value for that neuron.</a:t>
            </a:r>
            <a:endParaRPr lang="en-US" b="0" i="0" dirty="0"/>
          </a:p>
        </p:txBody>
      </p:sp>
    </p:spTree>
    <p:extLst>
      <p:ext uri="{BB962C8B-B14F-4D97-AF65-F5344CB8AC3E}">
        <p14:creationId xmlns:p14="http://schemas.microsoft.com/office/powerpoint/2010/main" val="236694056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Networks</a:t>
            </a:r>
            <a:endParaRPr lang="en-US" dirty="0"/>
          </a:p>
        </p:txBody>
      </p:sp>
      <p:sp>
        <p:nvSpPr>
          <p:cNvPr id="3" name="Content Placeholder 2"/>
          <p:cNvSpPr>
            <a:spLocks noGrp="1"/>
          </p:cNvSpPr>
          <p:nvPr>
            <p:ph idx="1"/>
          </p:nvPr>
        </p:nvSpPr>
        <p:spPr>
          <a:xfrm>
            <a:off x="457200" y="1600201"/>
            <a:ext cx="8229600" cy="914400"/>
          </a:xfrm>
        </p:spPr>
        <p:txBody>
          <a:bodyPr/>
          <a:lstStyle/>
          <a:p>
            <a:r>
              <a:rPr lang="en-US" dirty="0" smtClean="0"/>
              <a:t>Typical activation functions are: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65449783"/>
              </p:ext>
            </p:extLst>
          </p:nvPr>
        </p:nvGraphicFramePr>
        <p:xfrm>
          <a:off x="3429000" y="2286000"/>
          <a:ext cx="2057400" cy="1862780"/>
        </p:xfrm>
        <a:graphic>
          <a:graphicData uri="http://schemas.openxmlformats.org/presentationml/2006/ole">
            <mc:AlternateContent xmlns:mc="http://schemas.openxmlformats.org/markup-compatibility/2006">
              <mc:Choice xmlns:v="urn:schemas-microsoft-com:vml" Requires="v">
                <p:oleObj spid="_x0000_s4111" name="Equation" r:id="rId3" imgW="939600" imgH="850680" progId="Equation.DSMT4">
                  <p:embed/>
                </p:oleObj>
              </mc:Choice>
              <mc:Fallback>
                <p:oleObj name="Equation" r:id="rId3" imgW="939600" imgH="850680" progId="Equation.DSMT4">
                  <p:embed/>
                  <p:pic>
                    <p:nvPicPr>
                      <p:cNvPr id="0" name=""/>
                      <p:cNvPicPr/>
                      <p:nvPr/>
                    </p:nvPicPr>
                    <p:blipFill>
                      <a:blip r:embed="rId4"/>
                      <a:stretch>
                        <a:fillRect/>
                      </a:stretch>
                    </p:blipFill>
                    <p:spPr>
                      <a:xfrm>
                        <a:off x="3429000" y="2286000"/>
                        <a:ext cx="2057400" cy="1862780"/>
                      </a:xfrm>
                      <a:prstGeom prst="rect">
                        <a:avLst/>
                      </a:prstGeom>
                    </p:spPr>
                  </p:pic>
                </p:oleObj>
              </mc:Fallback>
            </mc:AlternateContent>
          </a:graphicData>
        </a:graphic>
      </p:graphicFrame>
    </p:spTree>
    <p:extLst>
      <p:ext uri="{BB962C8B-B14F-4D97-AF65-F5344CB8AC3E}">
        <p14:creationId xmlns:p14="http://schemas.microsoft.com/office/powerpoint/2010/main" val="2183877089"/>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a:t>
            </a:r>
          </a:p>
        </p:txBody>
      </p:sp>
      <p:sp>
        <p:nvSpPr>
          <p:cNvPr id="3" name="Content Placeholder 2"/>
          <p:cNvSpPr>
            <a:spLocks noGrp="1"/>
          </p:cNvSpPr>
          <p:nvPr>
            <p:ph idx="1"/>
          </p:nvPr>
        </p:nvSpPr>
        <p:spPr>
          <a:xfrm>
            <a:off x="457200" y="1143000"/>
            <a:ext cx="8229600" cy="4525963"/>
          </a:xfrm>
        </p:spPr>
        <p:txBody>
          <a:bodyPr/>
          <a:lstStyle/>
          <a:p>
            <a:r>
              <a:rPr lang="en-US" dirty="0" smtClean="0"/>
              <a:t>Each connection has a numerical weight that specifies the influence of neuron    on neuron    . If the weight is positive, there is a positive influence and vice versa. Each neuron computes it activation value    by taking as input to its activation function the weighted sum of all other neurons that are inputs to it.</a:t>
            </a:r>
          </a:p>
        </p:txBody>
      </p:sp>
      <p:graphicFrame>
        <p:nvGraphicFramePr>
          <p:cNvPr id="4" name="Object 3"/>
          <p:cNvGraphicFramePr>
            <a:graphicFrameLocks noChangeAspect="1"/>
          </p:cNvGraphicFramePr>
          <p:nvPr>
            <p:extLst>
              <p:ext uri="{D42A27DB-BD31-4B8C-83A1-F6EECF244321}">
                <p14:modId xmlns:p14="http://schemas.microsoft.com/office/powerpoint/2010/main" val="1822730872"/>
              </p:ext>
            </p:extLst>
          </p:nvPr>
        </p:nvGraphicFramePr>
        <p:xfrm>
          <a:off x="8153400" y="1174375"/>
          <a:ext cx="609600" cy="609600"/>
        </p:xfrm>
        <a:graphic>
          <a:graphicData uri="http://schemas.openxmlformats.org/presentationml/2006/ole">
            <mc:AlternateContent xmlns:mc="http://schemas.openxmlformats.org/markup-compatibility/2006">
              <mc:Choice xmlns:v="urn:schemas-microsoft-com:vml" Requires="v">
                <p:oleObj spid="_x0000_s5192" name="Equation" r:id="rId3" imgW="241200" imgH="241200" progId="Equation.DSMT4">
                  <p:embed/>
                </p:oleObj>
              </mc:Choice>
              <mc:Fallback>
                <p:oleObj name="Equation" r:id="rId3" imgW="241200" imgH="241200" progId="Equation.DSMT4">
                  <p:embed/>
                  <p:pic>
                    <p:nvPicPr>
                      <p:cNvPr id="0" name=""/>
                      <p:cNvPicPr/>
                      <p:nvPr/>
                    </p:nvPicPr>
                    <p:blipFill>
                      <a:blip r:embed="rId4"/>
                      <a:stretch>
                        <a:fillRect/>
                      </a:stretch>
                    </p:blipFill>
                    <p:spPr>
                      <a:xfrm>
                        <a:off x="8153400" y="1174375"/>
                        <a:ext cx="609600" cy="6096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848492017"/>
              </p:ext>
            </p:extLst>
          </p:nvPr>
        </p:nvGraphicFramePr>
        <p:xfrm>
          <a:off x="7512050" y="1676400"/>
          <a:ext cx="412750" cy="603250"/>
        </p:xfrm>
        <a:graphic>
          <a:graphicData uri="http://schemas.openxmlformats.org/presentationml/2006/ole">
            <mc:AlternateContent xmlns:mc="http://schemas.openxmlformats.org/markup-compatibility/2006">
              <mc:Choice xmlns:v="urn:schemas-microsoft-com:vml" Requires="v">
                <p:oleObj spid="_x0000_s5193" name="Equation" r:id="rId5" imgW="164880" imgH="241200" progId="Equation.DSMT4">
                  <p:embed/>
                </p:oleObj>
              </mc:Choice>
              <mc:Fallback>
                <p:oleObj name="Equation" r:id="rId5" imgW="164880" imgH="241200" progId="Equation.DSMT4">
                  <p:embed/>
                  <p:pic>
                    <p:nvPicPr>
                      <p:cNvPr id="0" name=""/>
                      <p:cNvPicPr/>
                      <p:nvPr/>
                    </p:nvPicPr>
                    <p:blipFill>
                      <a:blip r:embed="rId6"/>
                      <a:stretch>
                        <a:fillRect/>
                      </a:stretch>
                    </p:blipFill>
                    <p:spPr>
                      <a:xfrm>
                        <a:off x="7512050" y="1676400"/>
                        <a:ext cx="412750" cy="60325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026672610"/>
              </p:ext>
            </p:extLst>
          </p:nvPr>
        </p:nvGraphicFramePr>
        <p:xfrm>
          <a:off x="2184400" y="2095500"/>
          <a:ext cx="482600" cy="723900"/>
        </p:xfrm>
        <a:graphic>
          <a:graphicData uri="http://schemas.openxmlformats.org/presentationml/2006/ole">
            <mc:AlternateContent xmlns:mc="http://schemas.openxmlformats.org/markup-compatibility/2006">
              <mc:Choice xmlns:v="urn:schemas-microsoft-com:vml" Requires="v">
                <p:oleObj spid="_x0000_s5194" name="Equation" r:id="rId7" imgW="152280" imgH="228600" progId="Equation.DSMT4">
                  <p:embed/>
                </p:oleObj>
              </mc:Choice>
              <mc:Fallback>
                <p:oleObj name="Equation" r:id="rId7" imgW="152280" imgH="228600" progId="Equation.DSMT4">
                  <p:embed/>
                  <p:pic>
                    <p:nvPicPr>
                      <p:cNvPr id="0" name=""/>
                      <p:cNvPicPr/>
                      <p:nvPr/>
                    </p:nvPicPr>
                    <p:blipFill>
                      <a:blip r:embed="rId8"/>
                      <a:stretch>
                        <a:fillRect/>
                      </a:stretch>
                    </p:blipFill>
                    <p:spPr>
                      <a:xfrm>
                        <a:off x="2184400" y="2095500"/>
                        <a:ext cx="482600" cy="7239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18041122"/>
              </p:ext>
            </p:extLst>
          </p:nvPr>
        </p:nvGraphicFramePr>
        <p:xfrm>
          <a:off x="7315200" y="3124200"/>
          <a:ext cx="381000" cy="571500"/>
        </p:xfrm>
        <a:graphic>
          <a:graphicData uri="http://schemas.openxmlformats.org/presentationml/2006/ole">
            <mc:AlternateContent xmlns:mc="http://schemas.openxmlformats.org/markup-compatibility/2006">
              <mc:Choice xmlns:v="urn:schemas-microsoft-com:vml" Requires="v">
                <p:oleObj spid="_x0000_s5195" name="Equation" r:id="rId9" imgW="152280" imgH="228600" progId="Equation.DSMT4">
                  <p:embed/>
                </p:oleObj>
              </mc:Choice>
              <mc:Fallback>
                <p:oleObj name="Equation" r:id="rId9" imgW="152280" imgH="228600" progId="Equation.DSMT4">
                  <p:embed/>
                  <p:pic>
                    <p:nvPicPr>
                      <p:cNvPr id="0" name=""/>
                      <p:cNvPicPr/>
                      <p:nvPr/>
                    </p:nvPicPr>
                    <p:blipFill>
                      <a:blip r:embed="rId10"/>
                      <a:stretch>
                        <a:fillRect/>
                      </a:stretch>
                    </p:blipFill>
                    <p:spPr>
                      <a:xfrm>
                        <a:off x="7315200" y="3124200"/>
                        <a:ext cx="381000" cy="5715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8679871"/>
              </p:ext>
            </p:extLst>
          </p:nvPr>
        </p:nvGraphicFramePr>
        <p:xfrm>
          <a:off x="3809999" y="4648200"/>
          <a:ext cx="1890889" cy="1524000"/>
        </p:xfrm>
        <a:graphic>
          <a:graphicData uri="http://schemas.openxmlformats.org/presentationml/2006/ole">
            <mc:AlternateContent xmlns:mc="http://schemas.openxmlformats.org/markup-compatibility/2006">
              <mc:Choice xmlns:v="urn:schemas-microsoft-com:vml" Requires="v">
                <p:oleObj spid="_x0000_s5196" name="Equation" r:id="rId11" imgW="850680" imgH="685800" progId="Equation.DSMT4">
                  <p:embed/>
                </p:oleObj>
              </mc:Choice>
              <mc:Fallback>
                <p:oleObj name="Equation" r:id="rId11" imgW="850680" imgH="685800" progId="Equation.DSMT4">
                  <p:embed/>
                  <p:pic>
                    <p:nvPicPr>
                      <p:cNvPr id="0" name=""/>
                      <p:cNvPicPr/>
                      <p:nvPr/>
                    </p:nvPicPr>
                    <p:blipFill>
                      <a:blip r:embed="rId12"/>
                      <a:stretch>
                        <a:fillRect/>
                      </a:stretch>
                    </p:blipFill>
                    <p:spPr>
                      <a:xfrm>
                        <a:off x="3809999" y="4648200"/>
                        <a:ext cx="1890889" cy="1524000"/>
                      </a:xfrm>
                      <a:prstGeom prst="rect">
                        <a:avLst/>
                      </a:prstGeom>
                    </p:spPr>
                  </p:pic>
                </p:oleObj>
              </mc:Fallback>
            </mc:AlternateContent>
          </a:graphicData>
        </a:graphic>
      </p:graphicFrame>
    </p:spTree>
    <p:extLst>
      <p:ext uri="{BB962C8B-B14F-4D97-AF65-F5344CB8AC3E}">
        <p14:creationId xmlns:p14="http://schemas.microsoft.com/office/powerpoint/2010/main" val="250773770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a:t>
            </a:r>
          </a:p>
        </p:txBody>
      </p:sp>
      <p:sp>
        <p:nvSpPr>
          <p:cNvPr id="3" name="Content Placeholder 2"/>
          <p:cNvSpPr>
            <a:spLocks noGrp="1"/>
          </p:cNvSpPr>
          <p:nvPr>
            <p:ph idx="1"/>
          </p:nvPr>
        </p:nvSpPr>
        <p:spPr/>
        <p:txBody>
          <a:bodyPr/>
          <a:lstStyle/>
          <a:p>
            <a:pPr lvl="1"/>
            <a:r>
              <a:rPr lang="en-US" dirty="0" smtClean="0"/>
              <a:t>Neural networks have to be taught to recognize specific sets of information.</a:t>
            </a:r>
          </a:p>
          <a:p>
            <a:pPr lvl="1"/>
            <a:r>
              <a:rPr lang="en-US" dirty="0" smtClean="0"/>
              <a:t>They go through a training process that adjusts each node’s weight to minimize the error in the network’s output as compared to the actual expected output.</a:t>
            </a:r>
          </a:p>
          <a:p>
            <a:pPr lvl="1"/>
            <a:r>
              <a:rPr lang="en-US" dirty="0" smtClean="0"/>
              <a:t>Once the network is trained it is relevant to that class of problem.</a:t>
            </a:r>
            <a:endParaRPr lang="en-US" dirty="0"/>
          </a:p>
        </p:txBody>
      </p:sp>
    </p:spTree>
    <p:extLst>
      <p:ext uri="{BB962C8B-B14F-4D97-AF65-F5344CB8AC3E}">
        <p14:creationId xmlns:p14="http://schemas.microsoft.com/office/powerpoint/2010/main" val="397266340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sp>
        <p:nvSpPr>
          <p:cNvPr id="3" name="Content Placeholder 2"/>
          <p:cNvSpPr>
            <a:spLocks noGrp="1"/>
          </p:cNvSpPr>
          <p:nvPr>
            <p:ph idx="1"/>
          </p:nvPr>
        </p:nvSpPr>
        <p:spPr>
          <a:xfrm>
            <a:off x="381000" y="1143000"/>
            <a:ext cx="8229600" cy="5181600"/>
          </a:xfrm>
        </p:spPr>
        <p:txBody>
          <a:bodyPr/>
          <a:lstStyle/>
          <a:p>
            <a:r>
              <a:rPr lang="en-US" dirty="0">
                <a:solidFill>
                  <a:schemeClr val="accent1"/>
                </a:solidFill>
              </a:rPr>
              <a:t>Fuzzy Logic and Fuzzy Inference Systems</a:t>
            </a:r>
          </a:p>
          <a:p>
            <a:pPr lvl="1"/>
            <a:r>
              <a:rPr lang="en-US" dirty="0"/>
              <a:t>Fuzzy logic is a revision to classical set theory that allows for a variable to have a </a:t>
            </a:r>
            <a:r>
              <a:rPr lang="en-US" dirty="0">
                <a:solidFill>
                  <a:schemeClr val="accent1"/>
                </a:solidFill>
              </a:rPr>
              <a:t>degree of membership</a:t>
            </a:r>
            <a:r>
              <a:rPr lang="en-US" dirty="0"/>
              <a:t> to a particular set.</a:t>
            </a:r>
          </a:p>
          <a:p>
            <a:pPr lvl="1"/>
            <a:r>
              <a:rPr lang="en-US" dirty="0"/>
              <a:t>The degree of membership is based on some pre-defined function that characterizes that variable.</a:t>
            </a:r>
          </a:p>
          <a:p>
            <a:pPr lvl="1"/>
            <a:r>
              <a:rPr lang="en-US" dirty="0"/>
              <a:t>Fuzzy inference rules are then used to reason about fuzzy values.</a:t>
            </a:r>
          </a:p>
          <a:p>
            <a:pPr lvl="1"/>
            <a:r>
              <a:rPr lang="en-US" dirty="0" err="1"/>
              <a:t>Defuzzification</a:t>
            </a:r>
            <a:r>
              <a:rPr lang="en-US" dirty="0"/>
              <a:t> converts fuzzy values to discrete values through a probability function.</a:t>
            </a:r>
          </a:p>
          <a:p>
            <a:endParaRPr lang="en-US" dirty="0"/>
          </a:p>
        </p:txBody>
      </p:sp>
    </p:spTree>
    <p:extLst>
      <p:ext uri="{BB962C8B-B14F-4D97-AF65-F5344CB8AC3E}">
        <p14:creationId xmlns:p14="http://schemas.microsoft.com/office/powerpoint/2010/main" val="97965880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Agent Reasoning</a:t>
            </a:r>
            <a:endParaRPr lang="en-US" dirty="0"/>
          </a:p>
        </p:txBody>
      </p:sp>
      <p:sp>
        <p:nvSpPr>
          <p:cNvPr id="3" name="Content Placeholder 2"/>
          <p:cNvSpPr>
            <a:spLocks noGrp="1"/>
          </p:cNvSpPr>
          <p:nvPr>
            <p:ph idx="1"/>
          </p:nvPr>
        </p:nvSpPr>
        <p:spPr>
          <a:xfrm>
            <a:off x="457200" y="1066800"/>
            <a:ext cx="8229600" cy="5562600"/>
          </a:xfrm>
        </p:spPr>
        <p:txBody>
          <a:bodyPr/>
          <a:lstStyle/>
          <a:p>
            <a:r>
              <a:rPr lang="en-US" dirty="0" smtClean="0">
                <a:solidFill>
                  <a:schemeClr val="accent1"/>
                </a:solidFill>
              </a:rPr>
              <a:t>Genetic Algorithms (GA)</a:t>
            </a:r>
            <a:endParaRPr lang="en-US" dirty="0"/>
          </a:p>
          <a:p>
            <a:pPr lvl="1"/>
            <a:r>
              <a:rPr lang="en-US" dirty="0" smtClean="0"/>
              <a:t>GAs mimic the human genetic process of recombination and mutation to produce unique differences from generation to generation.</a:t>
            </a:r>
          </a:p>
          <a:p>
            <a:pPr lvl="1"/>
            <a:r>
              <a:rPr lang="en-US" dirty="0" smtClean="0"/>
              <a:t>Incorporating GAs into agents allows them to evolve with new characteristics and behaviors not previously programmed into their original design.</a:t>
            </a:r>
          </a:p>
          <a:p>
            <a:pPr lvl="1"/>
            <a:r>
              <a:rPr lang="en-US" dirty="0" smtClean="0"/>
              <a:t>The ability to evolve supports the complex adaptive behavior characteristics of agent-based models.</a:t>
            </a:r>
          </a:p>
        </p:txBody>
      </p:sp>
    </p:spTree>
    <p:extLst>
      <p:ext uri="{BB962C8B-B14F-4D97-AF65-F5344CB8AC3E}">
        <p14:creationId xmlns:p14="http://schemas.microsoft.com/office/powerpoint/2010/main" val="111530123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a:t>
            </a:r>
            <a:endParaRPr lang="en-US" dirty="0"/>
          </a:p>
        </p:txBody>
      </p:sp>
      <p:sp>
        <p:nvSpPr>
          <p:cNvPr id="3" name="Content Placeholder 2"/>
          <p:cNvSpPr>
            <a:spLocks noGrp="1"/>
          </p:cNvSpPr>
          <p:nvPr>
            <p:ph idx="1"/>
          </p:nvPr>
        </p:nvSpPr>
        <p:spPr/>
        <p:txBody>
          <a:bodyPr/>
          <a:lstStyle/>
          <a:p>
            <a:r>
              <a:rPr lang="en-US" dirty="0" smtClean="0"/>
              <a:t>Creating a GA involves the following:</a:t>
            </a:r>
          </a:p>
          <a:p>
            <a:pPr lvl="1"/>
            <a:r>
              <a:rPr lang="en-US" dirty="0" smtClean="0"/>
              <a:t>Initialization – create an initial population usually with randomly selected characteristics</a:t>
            </a:r>
          </a:p>
          <a:p>
            <a:pPr lvl="1"/>
            <a:r>
              <a:rPr lang="en-US" dirty="0" smtClean="0"/>
              <a:t>Evaluation – each member of the population is evaluated against some </a:t>
            </a:r>
            <a:r>
              <a:rPr lang="en-US" dirty="0" smtClean="0">
                <a:solidFill>
                  <a:schemeClr val="accent1"/>
                </a:solidFill>
              </a:rPr>
              <a:t>fitness function </a:t>
            </a:r>
            <a:r>
              <a:rPr lang="en-US" dirty="0" smtClean="0"/>
              <a:t>that is predetermined by the modeler</a:t>
            </a:r>
            <a:endParaRPr lang="en-US" dirty="0" smtClean="0">
              <a:solidFill>
                <a:schemeClr val="accent4"/>
              </a:solidFill>
            </a:endParaRPr>
          </a:p>
          <a:p>
            <a:pPr lvl="1"/>
            <a:r>
              <a:rPr lang="en-US" dirty="0" smtClean="0">
                <a:solidFill>
                  <a:schemeClr val="accent4"/>
                </a:solidFill>
              </a:rPr>
              <a:t>Selection – population members with characteristics that make them more fit are selected to move on to the next generation</a:t>
            </a:r>
            <a:endParaRPr lang="en-US" dirty="0" smtClean="0"/>
          </a:p>
        </p:txBody>
      </p:sp>
    </p:spTree>
    <p:extLst>
      <p:ext uri="{BB962C8B-B14F-4D97-AF65-F5344CB8AC3E}">
        <p14:creationId xmlns:p14="http://schemas.microsoft.com/office/powerpoint/2010/main" val="265266014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Genetic Algorithms</a:t>
            </a:r>
          </a:p>
        </p:txBody>
      </p:sp>
      <p:sp>
        <p:nvSpPr>
          <p:cNvPr id="3" name="Content Placeholder 2"/>
          <p:cNvSpPr>
            <a:spLocks noGrp="1"/>
          </p:cNvSpPr>
          <p:nvPr>
            <p:ph idx="1"/>
          </p:nvPr>
        </p:nvSpPr>
        <p:spPr>
          <a:xfrm>
            <a:off x="457200" y="1066800"/>
            <a:ext cx="8229600" cy="5181600"/>
          </a:xfrm>
        </p:spPr>
        <p:txBody>
          <a:bodyPr/>
          <a:lstStyle/>
          <a:p>
            <a:pPr lvl="1"/>
            <a:r>
              <a:rPr lang="en-US" dirty="0" smtClean="0"/>
              <a:t>Crossover – new population members are created by combining characteristics from the most fit individuals.</a:t>
            </a:r>
          </a:p>
          <a:p>
            <a:pPr lvl="1"/>
            <a:r>
              <a:rPr lang="en-US" dirty="0" smtClean="0"/>
              <a:t>Mutation – random mutations occur in the population so that new characteristics that may make the individuals more fit are possibly created.</a:t>
            </a:r>
          </a:p>
          <a:p>
            <a:pPr lvl="1"/>
            <a:r>
              <a:rPr lang="en-US" dirty="0" smtClean="0"/>
              <a:t>Repeat – the above process is repeated until some preselected criteria is met.</a:t>
            </a:r>
          </a:p>
          <a:p>
            <a:pPr lvl="1"/>
            <a:r>
              <a:rPr lang="en-US" dirty="0"/>
              <a:t>An example GA: http://math.hws.edu/xJava/GA</a:t>
            </a:r>
            <a:r>
              <a:rPr lang="en-US" dirty="0" smtClean="0"/>
              <a:t>/.</a:t>
            </a:r>
            <a:endParaRPr lang="en-US" dirty="0"/>
          </a:p>
        </p:txBody>
      </p:sp>
    </p:spTree>
    <p:extLst>
      <p:ext uri="{BB962C8B-B14F-4D97-AF65-F5344CB8AC3E}">
        <p14:creationId xmlns:p14="http://schemas.microsoft.com/office/powerpoint/2010/main" val="1843875534"/>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762000" y="281940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solidFill>
                  <a:schemeClr val="hlink"/>
                </a:solidFill>
                <a:latin typeface="Arial" charset="0"/>
                <a:cs typeface="Arial" charset="0"/>
              </a:rPr>
              <a:t>End Presentation</a:t>
            </a:r>
          </a:p>
        </p:txBody>
      </p:sp>
    </p:spTree>
  </p:cSld>
  <p:clrMapOvr>
    <a:masterClrMapping/>
  </p:clrMapOvr>
  <p:transition spd="slow"/>
</p:sld>
</file>

<file path=ppt/theme/theme1.xml><?xml version="1.0" encoding="utf-8"?>
<a:theme xmlns:a="http://schemas.openxmlformats.org/drawingml/2006/main" name="defaul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0033CC"/>
      </a:hlink>
      <a:folHlink>
        <a:srgbClr val="CECECE"/>
      </a:folHlink>
    </a:clrScheme>
    <a:fontScheme name="defaul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c:\winapps\msoffice\powerpnt\default.ppt</Template>
  <TotalTime>12052</TotalTime>
  <Pages>27</Pages>
  <Words>978</Words>
  <Application>Microsoft Office PowerPoint</Application>
  <PresentationFormat>Letter Paper (8.5x11 in)</PresentationFormat>
  <Paragraphs>89</Paragraphs>
  <Slides>22</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default</vt:lpstr>
      <vt:lpstr>Equation</vt:lpstr>
      <vt:lpstr>PowerPoint Presentation</vt:lpstr>
      <vt:lpstr>Outline</vt:lpstr>
      <vt:lpstr>Introduction</vt:lpstr>
      <vt:lpstr>Introduction</vt:lpstr>
      <vt:lpstr>Introduction</vt:lpstr>
      <vt:lpstr>Agent Reasoning</vt:lpstr>
      <vt:lpstr>Agent Reasoning</vt:lpstr>
      <vt:lpstr>Agent Reasoning</vt:lpstr>
      <vt:lpstr>Agent Reasoning</vt:lpstr>
      <vt:lpstr>Agent Reasoning</vt:lpstr>
      <vt:lpstr>Expert System Structure</vt:lpstr>
      <vt:lpstr>Agent Reasoning</vt:lpstr>
      <vt:lpstr>Agent Reasoning</vt:lpstr>
      <vt:lpstr>Neural Networks</vt:lpstr>
      <vt:lpstr>Neural Networks</vt:lpstr>
      <vt:lpstr>Neural Networks</vt:lpstr>
      <vt:lpstr>Neural Networks</vt:lpstr>
      <vt:lpstr>Agent Reasoning</vt:lpstr>
      <vt:lpstr>Agent Reasoning</vt:lpstr>
      <vt:lpstr>Genetic Algorithms</vt:lpstr>
      <vt:lpstr>Genetic Algorithms</vt:lpstr>
      <vt:lpstr>End Presentation</vt:lpstr>
    </vt:vector>
  </TitlesOfParts>
  <Manager>R. Bowen Loftin, Ph.D.</Manager>
  <Company>Old Dominion University, VMASC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VMASC Presentation</dc:title>
  <dc:subject>VMASC Overview &amp; VMASC Battle Lab</dc:subject>
  <dc:creator>Roland R. Mielke, Ph.D.</dc:creator>
  <dc:description>rmielke@odu.edu_x000d_
757-686-6211</dc:description>
  <cp:lastModifiedBy>John Sokolowski</cp:lastModifiedBy>
  <cp:revision>950</cp:revision>
  <cp:lastPrinted>2001-01-11T18:30:50Z</cp:lastPrinted>
  <dcterms:created xsi:type="dcterms:W3CDTF">1997-04-26T13:28:52Z</dcterms:created>
  <dcterms:modified xsi:type="dcterms:W3CDTF">2013-08-01T12:23:04Z</dcterms:modified>
</cp:coreProperties>
</file>